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1" r:id="rId1"/>
  </p:sldMasterIdLst>
  <p:notesMasterIdLst>
    <p:notesMasterId r:id="rId22"/>
  </p:notesMasterIdLst>
  <p:sldIdLst>
    <p:sldId id="284" r:id="rId2"/>
    <p:sldId id="269" r:id="rId3"/>
    <p:sldId id="259" r:id="rId4"/>
    <p:sldId id="285" r:id="rId5"/>
    <p:sldId id="274" r:id="rId6"/>
    <p:sldId id="276" r:id="rId7"/>
    <p:sldId id="262" r:id="rId8"/>
    <p:sldId id="266" r:id="rId9"/>
    <p:sldId id="260" r:id="rId10"/>
    <p:sldId id="258" r:id="rId11"/>
    <p:sldId id="264" r:id="rId12"/>
    <p:sldId id="271" r:id="rId13"/>
    <p:sldId id="261" r:id="rId14"/>
    <p:sldId id="267" r:id="rId15"/>
    <p:sldId id="278" r:id="rId16"/>
    <p:sldId id="265" r:id="rId17"/>
    <p:sldId id="286" r:id="rId18"/>
    <p:sldId id="268" r:id="rId19"/>
    <p:sldId id="272" r:id="rId20"/>
    <p:sldId id="28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2EDCD8"/>
    <a:srgbClr val="ED6D03"/>
    <a:srgbClr val="0BE5D0"/>
    <a:srgbClr val="0FE150"/>
    <a:srgbClr val="B61A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660"/>
  </p:normalViewPr>
  <p:slideViewPr>
    <p:cSldViewPr snapToGrid="0">
      <p:cViewPr varScale="1">
        <p:scale>
          <a:sx n="69" d="100"/>
          <a:sy n="69" d="100"/>
        </p:scale>
        <p:origin x="58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81075-D24E-4CA6-8024-DD45A5EE4141}" type="datetimeFigureOut">
              <a:rPr lang="es-PE" smtClean="0"/>
              <a:t>1/07/2023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580842-17B6-4EFA-8F2B-0E701998FAB9}" type="slidenum">
              <a:rPr lang="es-PE" smtClean="0"/>
              <a:t>‹Nº›</a:t>
            </a:fld>
            <a:endParaRPr lang="es-PE"/>
          </a:p>
        </p:txBody>
      </p:sp>
    </p:spTree>
    <p:extLst>
      <p:ext uri="{BB962C8B-B14F-4D97-AF65-F5344CB8AC3E}">
        <p14:creationId xmlns:p14="http://schemas.microsoft.com/office/powerpoint/2010/main" val="296082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DC54003C-2BA0-4AC3-B4B7-C44308FB2F8E}" type="datetime1">
              <a:rPr lang="en-US" smtClean="0"/>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32996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934B7FB-9201-478D-8732-9381661F4115}" type="datetime1">
              <a:rPr lang="en-US" smtClean="0"/>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6688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F14F112-014A-4333-8A27-7D3F4874E736}" type="datetime1">
              <a:rPr lang="en-US" smtClean="0"/>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49032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4045C10-067F-4D17-9F17-AF2FE7405EDD}" type="datetime1">
              <a:rPr lang="en-US" smtClean="0"/>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936488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48AF19A7-2D33-43C3-AB98-CF84BDB5AFF7}" type="datetime1">
              <a:rPr lang="en-US" smtClean="0"/>
              <a:t>7/1/2023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033363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A469258-FEC0-4B7B-B60A-BE720026CAE0}" type="datetime1">
              <a:rPr lang="en-US" smtClean="0"/>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00410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4A0E50D-7369-4E46-A87E-FDE6DCA08A51}" type="datetime1">
              <a:rPr lang="en-US" smtClean="0"/>
              <a:t>7/1/2023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99585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6EB2327-B2AF-4BC3-99CE-981B86E66D50}" type="datetime1">
              <a:rPr lang="en-US" smtClean="0"/>
              <a:t>7/1/2023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58557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DF2975-2C44-4703-AB01-B2278E4954B1}" type="datetime1">
              <a:rPr lang="en-US" smtClean="0"/>
              <a:t>7/1/2023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40163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C1921A3D-7A75-45A5-BCF1-C9FA9805A6CC}" type="datetime1">
              <a:rPr lang="en-US" smtClean="0"/>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9179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D2599778-0BD0-4986-B5E4-E5A520B11D88}" type="datetime1">
              <a:rPr lang="en-US" smtClean="0"/>
              <a:t>7/1/2023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14480691"/>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99778-0BD0-4986-B5E4-E5A520B11D88}" type="datetime1">
              <a:rPr lang="en-US" smtClean="0"/>
              <a:t>7/1/2023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58698421"/>
      </p:ext>
    </p:extLst>
  </p:cSld>
  <p:clrMap bg1="dk1" tx1="lt1" bg2="dk2" tx2="lt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1228" y="445081"/>
            <a:ext cx="12434455" cy="877163"/>
          </a:xfrm>
          <a:prstGeom prst="rect">
            <a:avLst/>
          </a:prstGeom>
          <a:noFill/>
          <a:ln w="5715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ctr"/>
            <a:r>
              <a:rPr lang="es-MX" sz="3100" dirty="0">
                <a:solidFill>
                  <a:srgbClr val="FFFF00"/>
                </a:solidFill>
                <a:effectLst>
                  <a:outerShdw blurRad="38100" dist="38100" dir="2700000" algn="tl">
                    <a:srgbClr val="000000">
                      <a:alpha val="43137"/>
                    </a:srgbClr>
                  </a:outerShdw>
                </a:effectLst>
                <a:latin typeface="Arial Black" panose="020B0A04020102020204" pitchFamily="34" charset="0"/>
              </a:rPr>
              <a:t>MRF DANCE PROGRAM: FITNESS RHYTHM MOVEMENT</a:t>
            </a:r>
          </a:p>
          <a:p>
            <a:pPr algn="ctr"/>
            <a:r>
              <a:rPr lang="es-PE" sz="2000" dirty="0">
                <a:solidFill>
                  <a:srgbClr val="FFFF00"/>
                </a:solidFill>
                <a:effectLst>
                  <a:outerShdw blurRad="38100" dist="38100" dir="2700000" algn="tl">
                    <a:srgbClr val="000000">
                      <a:alpha val="43137"/>
                    </a:srgbClr>
                  </a:outerShdw>
                </a:effectLst>
                <a:latin typeface="Arial Black" panose="020B0A04020102020204" pitchFamily="34" charset="0"/>
              </a:rPr>
              <a:t>A NEW CONCEPT OF FITNESS DANCE FOR EVERYONE</a:t>
            </a:r>
            <a:endParaRPr lang="es-PE" sz="2800"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
        <p:nvSpPr>
          <p:cNvPr id="3" name="Subtítulo 2"/>
          <p:cNvSpPr>
            <a:spLocks noGrp="1"/>
          </p:cNvSpPr>
          <p:nvPr>
            <p:ph type="subTitle" idx="1"/>
          </p:nvPr>
        </p:nvSpPr>
        <p:spPr>
          <a:xfrm>
            <a:off x="2542828" y="1494114"/>
            <a:ext cx="5640802" cy="383568"/>
          </a:xfrm>
          <a:solidFill>
            <a:schemeClr val="bg1"/>
          </a:solidFill>
          <a:ln w="12700">
            <a:solidFill>
              <a:schemeClr val="tx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oAutofit/>
          </a:bodyPr>
          <a:lstStyle/>
          <a:p>
            <a:pPr algn="l">
              <a:lnSpc>
                <a:spcPct val="100000"/>
              </a:lnSpc>
              <a:spcBef>
                <a:spcPts val="0"/>
              </a:spcBef>
            </a:pPr>
            <a:r>
              <a:rPr lang="es-PE" sz="1400" b="1" i="1" dirty="0">
                <a:solidFill>
                  <a:schemeClr val="tx1"/>
                </a:solidFill>
                <a:latin typeface="Arial" panose="020B0604020202020204" pitchFamily="34" charset="0"/>
                <a:cs typeface="Arial" panose="020B0604020202020204" pitchFamily="34" charset="0"/>
              </a:rPr>
              <a:t>By:  Victoria Elizabeth Gamarra Chávez - Lima, Peru - July, 2023</a:t>
            </a:r>
          </a:p>
        </p:txBody>
      </p:sp>
      <p:sp>
        <p:nvSpPr>
          <p:cNvPr id="4" name="Marcador de número de diapositiva 3">
            <a:extLst>
              <a:ext uri="{FF2B5EF4-FFF2-40B4-BE49-F238E27FC236}">
                <a16:creationId xmlns:a16="http://schemas.microsoft.com/office/drawing/2014/main" id="{30A76B48-707E-4F95-A8BA-EB3DE268C485}"/>
              </a:ext>
            </a:extLst>
          </p:cNvPr>
          <p:cNvSpPr>
            <a:spLocks noGrp="1"/>
          </p:cNvSpPr>
          <p:nvPr>
            <p:ph type="sldNum" sz="quarter" idx="12"/>
          </p:nvPr>
        </p:nvSpPr>
        <p:spPr/>
        <p:txBody>
          <a:bodyPr/>
          <a:lstStyle/>
          <a:p>
            <a:fld id="{6D22F896-40B5-4ADD-8801-0D06FADFA095}" type="slidenum">
              <a:rPr lang="en-US" smtClean="0"/>
              <a:t>1</a:t>
            </a:fld>
            <a:endParaRPr lang="en-US" dirty="0"/>
          </a:p>
        </p:txBody>
      </p:sp>
      <p:pic>
        <p:nvPicPr>
          <p:cNvPr id="15" name="Imagen 14">
            <a:extLst>
              <a:ext uri="{FF2B5EF4-FFF2-40B4-BE49-F238E27FC236}">
                <a16:creationId xmlns:a16="http://schemas.microsoft.com/office/drawing/2014/main" id="{CAF1574B-4D3D-4EAD-853E-176575F36C07}"/>
              </a:ext>
            </a:extLst>
          </p:cNvPr>
          <p:cNvPicPr>
            <a:picLocks noChangeAspect="1"/>
          </p:cNvPicPr>
          <p:nvPr/>
        </p:nvPicPr>
        <p:blipFill>
          <a:blip r:embed="rId2"/>
          <a:stretch>
            <a:fillRect/>
          </a:stretch>
        </p:blipFill>
        <p:spPr>
          <a:xfrm>
            <a:off x="8280613" y="1448699"/>
            <a:ext cx="659973" cy="428983"/>
          </a:xfrm>
          <a:prstGeom prst="rect">
            <a:avLst/>
          </a:prstGeom>
        </p:spPr>
      </p:pic>
      <p:pic>
        <p:nvPicPr>
          <p:cNvPr id="10" name="Imagen 9">
            <a:extLst>
              <a:ext uri="{FF2B5EF4-FFF2-40B4-BE49-F238E27FC236}">
                <a16:creationId xmlns:a16="http://schemas.microsoft.com/office/drawing/2014/main" id="{B12AA52B-F6FB-4A65-807B-FDB746BEF868}"/>
              </a:ext>
            </a:extLst>
          </p:cNvPr>
          <p:cNvPicPr>
            <a:picLocks noChangeAspect="1"/>
          </p:cNvPicPr>
          <p:nvPr/>
        </p:nvPicPr>
        <p:blipFill>
          <a:blip r:embed="rId3"/>
          <a:stretch>
            <a:fillRect/>
          </a:stretch>
        </p:blipFill>
        <p:spPr>
          <a:xfrm>
            <a:off x="2362280" y="2098310"/>
            <a:ext cx="7086520" cy="4527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14C7B2DE-7D76-4271-A261-C04710498F4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PE" altLang="es-PE" sz="1200" b="0" i="0" u="none" strike="noStrike" cap="none" normalizeH="0" baseline="0">
                <a:ln>
                  <a:noFill/>
                </a:ln>
                <a:solidFill>
                  <a:srgbClr val="000000"/>
                </a:solidFill>
                <a:effectLst/>
                <a:latin typeface="inherit"/>
                <a:cs typeface="Calibri" panose="020F0502020204030204" pitchFamily="34" charset="0"/>
              </a:rPr>
              <a:t>MRF DANCE PROGRAM: FITNESS RHYTHM MOVEMENT</a:t>
            </a:r>
            <a:endParaRPr kumimoji="0" lang="es-PE" altLang="es-P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93281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7479" y="680888"/>
            <a:ext cx="9429708" cy="1096190"/>
          </a:xfrm>
        </p:spPr>
        <p:txBody>
          <a:bodyPr>
            <a:normAutofit/>
          </a:bodyPr>
          <a:lstStyle/>
          <a:p>
            <a:pPr>
              <a:lnSpc>
                <a:spcPct val="100000"/>
              </a:lnSpc>
            </a:pPr>
            <a:r>
              <a:rPr lang="en-US" sz="2400" dirty="0">
                <a:solidFill>
                  <a:srgbClr val="FFFF00"/>
                </a:solidFill>
                <a:latin typeface="Arial Black" panose="020B0A04020102020204" pitchFamily="34" charset="0"/>
              </a:rPr>
              <a:t>WORK METHODS FOR THE MRF DANCE PROGRAM PROFESSIONAL</a:t>
            </a:r>
            <a:endParaRPr lang="es-PE" sz="2400" dirty="0">
              <a:solidFill>
                <a:srgbClr val="FFFF00"/>
              </a:solidFill>
              <a:latin typeface="Arial Black" panose="020B0A04020102020204" pitchFamily="34" charset="0"/>
            </a:endParaRPr>
          </a:p>
        </p:txBody>
      </p:sp>
      <p:sp>
        <p:nvSpPr>
          <p:cNvPr id="3" name="Marcador de contenido 2"/>
          <p:cNvSpPr>
            <a:spLocks noGrp="1"/>
          </p:cNvSpPr>
          <p:nvPr>
            <p:ph idx="1"/>
          </p:nvPr>
        </p:nvSpPr>
        <p:spPr>
          <a:xfrm>
            <a:off x="397479" y="1757364"/>
            <a:ext cx="5452912" cy="4754900"/>
          </a:xfrm>
        </p:spPr>
        <p:txBody>
          <a:bodyPr>
            <a:normAutofit fontScale="70000" lnSpcReduction="20000"/>
          </a:bodyPr>
          <a:lstStyle/>
          <a:p>
            <a:pPr marL="0" lvl="0" indent="0">
              <a:lnSpc>
                <a:spcPct val="150000"/>
              </a:lnSpc>
              <a:buClr>
                <a:srgbClr val="F496CB">
                  <a:lumMod val="75000"/>
                </a:srgbClr>
              </a:buClr>
              <a:buNone/>
            </a:pPr>
            <a:r>
              <a:rPr lang="en-US" b="1" dirty="0">
                <a:solidFill>
                  <a:srgbClr val="FFFF00"/>
                </a:solidFill>
                <a:latin typeface="Arial" panose="020B0604020202020204" pitchFamily="34" charset="0"/>
                <a:cs typeface="Arial" panose="020B0604020202020204" pitchFamily="34" charset="0"/>
              </a:rPr>
              <a:t>MRF AUDIO MIXING    (50 minutes of class)</a:t>
            </a:r>
          </a:p>
          <a:p>
            <a:pPr lvl="0">
              <a:lnSpc>
                <a:spcPct val="150000"/>
              </a:lnSpc>
              <a:buClr>
                <a:srgbClr val="F496CB">
                  <a:lumMod val="75000"/>
                </a:srgbClr>
              </a:buClr>
            </a:pPr>
            <a:r>
              <a:rPr lang="en-US" sz="2300" b="1" dirty="0">
                <a:latin typeface="Arial" panose="020B0604020202020204" pitchFamily="34" charset="0"/>
                <a:cs typeface="Arial" panose="020B0604020202020204" pitchFamily="34" charset="0"/>
              </a:rPr>
              <a:t>Presentation wedges with the name of the program and instructor</a:t>
            </a:r>
          </a:p>
          <a:p>
            <a:pPr lvl="0">
              <a:lnSpc>
                <a:spcPct val="150000"/>
              </a:lnSpc>
              <a:buClr>
                <a:srgbClr val="F496CB">
                  <a:lumMod val="75000"/>
                </a:srgbClr>
              </a:buClr>
            </a:pPr>
            <a:r>
              <a:rPr lang="en-US" sz="2300" b="1" dirty="0">
                <a:latin typeface="Arial" panose="020B0604020202020204" pitchFamily="34" charset="0"/>
                <a:cs typeface="Arial" panose="020B0604020202020204" pitchFamily="34" charset="0"/>
              </a:rPr>
              <a:t>Various sounds and effects</a:t>
            </a:r>
          </a:p>
          <a:p>
            <a:pPr lvl="0">
              <a:lnSpc>
                <a:spcPct val="150000"/>
              </a:lnSpc>
              <a:buClr>
                <a:srgbClr val="F496CB">
                  <a:lumMod val="75000"/>
                </a:srgbClr>
              </a:buClr>
            </a:pPr>
            <a:r>
              <a:rPr lang="en-US" sz="2300" b="1" dirty="0">
                <a:latin typeface="Arial" panose="020B0604020202020204" pitchFamily="34" charset="0"/>
                <a:cs typeface="Arial" panose="020B0604020202020204" pitchFamily="34" charset="0"/>
              </a:rPr>
              <a:t>More than 4 intensity peaks</a:t>
            </a:r>
          </a:p>
          <a:p>
            <a:pPr lvl="0">
              <a:lnSpc>
                <a:spcPct val="150000"/>
              </a:lnSpc>
              <a:buClr>
                <a:srgbClr val="F496CB">
                  <a:lumMod val="75000"/>
                </a:srgbClr>
              </a:buClr>
            </a:pPr>
            <a:r>
              <a:rPr lang="en-US" sz="2300" b="1" dirty="0">
                <a:latin typeface="Arial" panose="020B0604020202020204" pitchFamily="34" charset="0"/>
                <a:cs typeface="Arial" panose="020B0604020202020204" pitchFamily="34" charset="0"/>
              </a:rPr>
              <a:t>20 to 25 mixed musical tracks</a:t>
            </a:r>
          </a:p>
          <a:p>
            <a:pPr marL="0" lvl="0" indent="0">
              <a:lnSpc>
                <a:spcPct val="150000"/>
              </a:lnSpc>
              <a:buClr>
                <a:srgbClr val="F496CB">
                  <a:lumMod val="75000"/>
                </a:srgbClr>
              </a:buClr>
              <a:buNone/>
            </a:pPr>
            <a:endParaRPr lang="en-US" sz="2300" b="1" dirty="0">
              <a:latin typeface="Arial" panose="020B0604020202020204" pitchFamily="34" charset="0"/>
              <a:cs typeface="Arial" panose="020B0604020202020204" pitchFamily="34" charset="0"/>
            </a:endParaRPr>
          </a:p>
          <a:p>
            <a:pPr marL="0" lvl="0" indent="0">
              <a:lnSpc>
                <a:spcPct val="150000"/>
              </a:lnSpc>
              <a:buClr>
                <a:srgbClr val="F496CB">
                  <a:lumMod val="75000"/>
                </a:srgbClr>
              </a:buClr>
              <a:buNone/>
            </a:pPr>
            <a:r>
              <a:rPr lang="en-US" b="1" dirty="0">
                <a:solidFill>
                  <a:srgbClr val="FFFF00"/>
                </a:solidFill>
                <a:latin typeface="Arial" panose="020B0604020202020204" pitchFamily="34" charset="0"/>
                <a:cs typeface="Arial" panose="020B0604020202020204" pitchFamily="34" charset="0"/>
              </a:rPr>
              <a:t>MRF STANDARD   (1 class hour)</a:t>
            </a:r>
          </a:p>
          <a:p>
            <a:pPr>
              <a:lnSpc>
                <a:spcPct val="150000"/>
              </a:lnSpc>
              <a:buClr>
                <a:srgbClr val="F496CB">
                  <a:lumMod val="75000"/>
                </a:srgbClr>
              </a:buClr>
            </a:pPr>
            <a:r>
              <a:rPr lang="en-US" sz="2100" b="1" dirty="0">
                <a:latin typeface="Arial" panose="020B0604020202020204" pitchFamily="34" charset="0"/>
                <a:cs typeface="Arial" panose="020B0604020202020204" pitchFamily="34" charset="0"/>
              </a:rPr>
              <a:t>From 1 to 3 intensity peaks</a:t>
            </a:r>
          </a:p>
          <a:p>
            <a:pPr>
              <a:lnSpc>
                <a:spcPct val="150000"/>
              </a:lnSpc>
              <a:buClr>
                <a:srgbClr val="F496CB">
                  <a:lumMod val="75000"/>
                </a:srgbClr>
              </a:buClr>
            </a:pPr>
            <a:r>
              <a:rPr lang="en-US" sz="2100" b="1" dirty="0">
                <a:latin typeface="Arial" panose="020B0604020202020204" pitchFamily="34" charset="0"/>
                <a:cs typeface="Arial" panose="020B0604020202020204" pitchFamily="34" charset="0"/>
              </a:rPr>
              <a:t>From 13 to 15 musical themes</a:t>
            </a:r>
            <a:endParaRPr lang="es-PE" sz="2100" dirty="0"/>
          </a:p>
        </p:txBody>
      </p:sp>
      <p:pic>
        <p:nvPicPr>
          <p:cNvPr id="4" name="Imagen 3"/>
          <p:cNvPicPr>
            <a:picLocks noChangeAspect="1"/>
          </p:cNvPicPr>
          <p:nvPr/>
        </p:nvPicPr>
        <p:blipFill>
          <a:blip r:embed="rId2"/>
          <a:stretch>
            <a:fillRect/>
          </a:stretch>
        </p:blipFill>
        <p:spPr>
          <a:xfrm>
            <a:off x="10070732" y="243416"/>
            <a:ext cx="1908213" cy="1219306"/>
          </a:xfrm>
          <a:prstGeom prst="rect">
            <a:avLst/>
          </a:prstGeom>
        </p:spPr>
      </p:pic>
      <p:pic>
        <p:nvPicPr>
          <p:cNvPr id="6" name="Imagen 5"/>
          <p:cNvPicPr>
            <a:picLocks noChangeAspect="1"/>
          </p:cNvPicPr>
          <p:nvPr/>
        </p:nvPicPr>
        <p:blipFill>
          <a:blip r:embed="rId3"/>
          <a:stretch>
            <a:fillRect/>
          </a:stretch>
        </p:blipFill>
        <p:spPr>
          <a:xfrm>
            <a:off x="7681057" y="3187624"/>
            <a:ext cx="4292261" cy="3433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p:cNvPicPr>
            <a:picLocks noChangeAspect="1"/>
          </p:cNvPicPr>
          <p:nvPr/>
        </p:nvPicPr>
        <p:blipFill>
          <a:blip r:embed="rId4"/>
          <a:stretch>
            <a:fillRect/>
          </a:stretch>
        </p:blipFill>
        <p:spPr>
          <a:xfrm>
            <a:off x="6039162" y="1967017"/>
            <a:ext cx="2517070" cy="2441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5377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358812" y="825437"/>
            <a:ext cx="8929654" cy="559443"/>
          </a:xfrm>
        </p:spPr>
        <p:txBody>
          <a:bodyPr>
            <a:normAutofit/>
          </a:bodyPr>
          <a:lstStyle/>
          <a:p>
            <a:r>
              <a:rPr lang="en-US" sz="3200" dirty="0">
                <a:solidFill>
                  <a:srgbClr val="FFFF00"/>
                </a:solidFill>
                <a:latin typeface="Arial Black" panose="020B0A04020102020204" pitchFamily="34" charset="0"/>
              </a:rPr>
              <a:t>BASED ON THE BORG SCALE</a:t>
            </a:r>
            <a:endParaRPr lang="es-PE" sz="3200" dirty="0">
              <a:solidFill>
                <a:srgbClr val="FFFF00"/>
              </a:solidFill>
              <a:latin typeface="Arial Black" panose="020B0A04020102020204" pitchFamily="34" charset="0"/>
            </a:endParaRPr>
          </a:p>
        </p:txBody>
      </p:sp>
      <p:pic>
        <p:nvPicPr>
          <p:cNvPr id="2" name="Imagen 1"/>
          <p:cNvPicPr>
            <a:picLocks noChangeAspect="1"/>
          </p:cNvPicPr>
          <p:nvPr/>
        </p:nvPicPr>
        <p:blipFill rotWithShape="1">
          <a:blip r:embed="rId2"/>
          <a:srcRect l="7345" r="7164"/>
          <a:stretch/>
        </p:blipFill>
        <p:spPr>
          <a:xfrm>
            <a:off x="7166700" y="2410303"/>
            <a:ext cx="4666488" cy="3174831"/>
          </a:xfrm>
          <a:prstGeom prst="rect">
            <a:avLst/>
          </a:prstGeom>
        </p:spPr>
      </p:pic>
      <p:sp>
        <p:nvSpPr>
          <p:cNvPr id="5" name="CuadroTexto 4"/>
          <p:cNvSpPr txBox="1"/>
          <p:nvPr/>
        </p:nvSpPr>
        <p:spPr>
          <a:xfrm>
            <a:off x="358812" y="1858671"/>
            <a:ext cx="6458675" cy="4278094"/>
          </a:xfrm>
          <a:prstGeom prst="rect">
            <a:avLst/>
          </a:prstGeom>
          <a:noFill/>
        </p:spPr>
        <p:txBody>
          <a:bodyPr wrap="square" rtlCol="0">
            <a:spAutoFit/>
          </a:bodyPr>
          <a:lstStyle/>
          <a:p>
            <a:pPr algn="just"/>
            <a:r>
              <a:rPr lang="en-US" sz="1600" dirty="0">
                <a:latin typeface="Arial" panose="020B0604020202020204" pitchFamily="34" charset="0"/>
                <a:cs typeface="Arial" panose="020B0604020202020204" pitchFamily="34" charset="0"/>
              </a:rPr>
              <a:t>The RPE, known as the perceived exertion scale or Rated Perceived Exertion, it is a scale that allows us to identify the intensity of the exercise based on the sensation of demand or difficulty that we perceive. With this table we can assess both the effort of a specific moment, as well as the requirement of a complete training session.</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This method has been used since the 1970s, when Borg first devised it. The original scale was made up of 20 levels of perception.</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In 1982 Borg himself decided to simplify the scale and reduce it to 10 levels of dyspnea. The modified Borg scale goes from 0 to 10. The different numbers correspond to terms or phrases that rate the perceived difficulty or effort.</a:t>
            </a:r>
          </a:p>
          <a:p>
            <a:pPr algn="just"/>
            <a:endParaRPr lang="en-US" sz="1600" dirty="0">
              <a:latin typeface="Arial" panose="020B0604020202020204" pitchFamily="34" charset="0"/>
              <a:cs typeface="Arial" panose="020B0604020202020204" pitchFamily="34" charset="0"/>
            </a:endParaRPr>
          </a:p>
          <a:p>
            <a:pPr algn="just"/>
            <a:r>
              <a:rPr lang="en-US" sz="1600" dirty="0">
                <a:latin typeface="Arial" panose="020B0604020202020204" pitchFamily="34" charset="0"/>
                <a:cs typeface="Arial" panose="020B0604020202020204" pitchFamily="34" charset="0"/>
              </a:rPr>
              <a:t>RHYTHM MOVEMENT FITNESS DANCE PROGRAM takes this table as a reference and presents an assessment of perceived effort in fitness dance from level 5 to level 10.</a:t>
            </a:r>
            <a:endParaRPr lang="es-PE" sz="1600" dirty="0"/>
          </a:p>
        </p:txBody>
      </p:sp>
      <p:pic>
        <p:nvPicPr>
          <p:cNvPr id="6" name="Imagen 5">
            <a:extLst>
              <a:ext uri="{FF2B5EF4-FFF2-40B4-BE49-F238E27FC236}">
                <a16:creationId xmlns:a16="http://schemas.microsoft.com/office/drawing/2014/main" id="{DC492BD6-746C-4FFF-BD62-DBF49CEB3FC7}"/>
              </a:ext>
            </a:extLst>
          </p:cNvPr>
          <p:cNvPicPr>
            <a:picLocks noChangeAspect="1"/>
          </p:cNvPicPr>
          <p:nvPr/>
        </p:nvPicPr>
        <p:blipFill>
          <a:blip r:embed="rId3"/>
          <a:stretch>
            <a:fillRect/>
          </a:stretch>
        </p:blipFill>
        <p:spPr>
          <a:xfrm>
            <a:off x="10093035" y="243416"/>
            <a:ext cx="1908213" cy="1219306"/>
          </a:xfrm>
          <a:prstGeom prst="rect">
            <a:avLst/>
          </a:prstGeom>
        </p:spPr>
      </p:pic>
    </p:spTree>
    <p:extLst>
      <p:ext uri="{BB962C8B-B14F-4D97-AF65-F5344CB8AC3E}">
        <p14:creationId xmlns:p14="http://schemas.microsoft.com/office/powerpoint/2010/main" val="914272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21533" y="411941"/>
            <a:ext cx="7314986" cy="695093"/>
          </a:xfrm>
        </p:spPr>
        <p:txBody>
          <a:bodyPr>
            <a:normAutofit/>
          </a:bodyPr>
          <a:lstStyle/>
          <a:p>
            <a:r>
              <a:rPr lang="es-PE" sz="3200" dirty="0">
                <a:solidFill>
                  <a:srgbClr val="FFFF00"/>
                </a:solidFill>
                <a:latin typeface="Arial Black" panose="020B0A04020102020204" pitchFamily="34" charset="0"/>
              </a:rPr>
              <a:t>TEACHING</a:t>
            </a:r>
            <a:r>
              <a:rPr lang="es-PE" sz="3200" dirty="0">
                <a:latin typeface="Arial Black" panose="020B0A04020102020204" pitchFamily="34" charset="0"/>
              </a:rPr>
              <a:t> </a:t>
            </a:r>
            <a:r>
              <a:rPr lang="es-PE" sz="3200" dirty="0">
                <a:solidFill>
                  <a:srgbClr val="FFFF00"/>
                </a:solidFill>
                <a:latin typeface="Arial Black" panose="020B0A04020102020204" pitchFamily="34" charset="0"/>
              </a:rPr>
              <a:t>METHODOLOGY</a:t>
            </a:r>
          </a:p>
        </p:txBody>
      </p:sp>
      <p:sp>
        <p:nvSpPr>
          <p:cNvPr id="3" name="Marcador de contenido 2"/>
          <p:cNvSpPr>
            <a:spLocks noGrp="1"/>
          </p:cNvSpPr>
          <p:nvPr>
            <p:ph idx="1"/>
          </p:nvPr>
        </p:nvSpPr>
        <p:spPr>
          <a:xfrm>
            <a:off x="631035" y="2380510"/>
            <a:ext cx="5237329" cy="3233214"/>
          </a:xfrm>
        </p:spPr>
        <p:txBody>
          <a:bodyPr>
            <a:noAutofit/>
          </a:bodyPr>
          <a:lstStyle/>
          <a:p>
            <a:r>
              <a:rPr lang="es-PE" b="1" dirty="0"/>
              <a:t>FREE</a:t>
            </a:r>
          </a:p>
          <a:p>
            <a:endParaRPr lang="es-PE" b="1" dirty="0"/>
          </a:p>
          <a:p>
            <a:r>
              <a:rPr lang="es-PE" b="1" dirty="0"/>
              <a:t>PRE-CHOREOGRAPHED</a:t>
            </a:r>
          </a:p>
          <a:p>
            <a:endParaRPr lang="es-PE" b="1" dirty="0"/>
          </a:p>
          <a:p>
            <a:r>
              <a:rPr lang="es-PE" b="1" dirty="0"/>
              <a:t>PROGRESSIVE</a:t>
            </a:r>
            <a:endParaRPr lang="es-PE" sz="2800" b="1" dirty="0"/>
          </a:p>
        </p:txBody>
      </p:sp>
      <p:cxnSp>
        <p:nvCxnSpPr>
          <p:cNvPr id="6" name="Conector recto de flecha 5"/>
          <p:cNvCxnSpPr/>
          <p:nvPr/>
        </p:nvCxnSpPr>
        <p:spPr>
          <a:xfrm flipV="1">
            <a:off x="2199190" y="2380510"/>
            <a:ext cx="4572000" cy="304819"/>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7" name="Rectángulo redondeado 6"/>
          <p:cNvSpPr/>
          <p:nvPr/>
        </p:nvSpPr>
        <p:spPr>
          <a:xfrm>
            <a:off x="6834849" y="1757415"/>
            <a:ext cx="3923817" cy="155100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t>Based on the identification of the master beat and the parts of the song. There is no established choreography, basic steps and guide songs are used, there is a lot of empathy and musical interpretation.</a:t>
            </a:r>
            <a:endParaRPr lang="es-PE" sz="1400" dirty="0"/>
          </a:p>
        </p:txBody>
      </p:sp>
      <p:cxnSp>
        <p:nvCxnSpPr>
          <p:cNvPr id="9" name="Conector recto de flecha 8"/>
          <p:cNvCxnSpPr/>
          <p:nvPr/>
        </p:nvCxnSpPr>
        <p:spPr>
          <a:xfrm>
            <a:off x="4745620" y="3761775"/>
            <a:ext cx="2690899" cy="34724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2" name="Rectángulo redondeado 11"/>
          <p:cNvSpPr/>
          <p:nvPr/>
        </p:nvSpPr>
        <p:spPr>
          <a:xfrm>
            <a:off x="7535119" y="3680753"/>
            <a:ext cx="4109013" cy="111117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There is a previous work of choreographic creation, based on counting the times of each block previously rehearsed and prepared in advance.</a:t>
            </a:r>
            <a:endParaRPr lang="es-PE" sz="1400" dirty="0"/>
          </a:p>
        </p:txBody>
      </p:sp>
      <p:cxnSp>
        <p:nvCxnSpPr>
          <p:cNvPr id="14" name="Conector recto de flecha 13"/>
          <p:cNvCxnSpPr/>
          <p:nvPr/>
        </p:nvCxnSpPr>
        <p:spPr>
          <a:xfrm>
            <a:off x="3217762" y="4930818"/>
            <a:ext cx="2882096" cy="92597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15" name="Rectángulo redondeado 14"/>
          <p:cNvSpPr/>
          <p:nvPr/>
        </p:nvSpPr>
        <p:spPr>
          <a:xfrm>
            <a:off x="6180880" y="5509551"/>
            <a:ext cx="5231757" cy="115746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The existing pre-choreographed work is progressed according to the target audience, that is, the degree of difficulty of the blocks is increased based on the basic choreographic proposal.</a:t>
            </a:r>
            <a:endParaRPr lang="es-PE" sz="1400" dirty="0"/>
          </a:p>
        </p:txBody>
      </p:sp>
      <p:sp>
        <p:nvSpPr>
          <p:cNvPr id="17" name="CuadroTexto 16"/>
          <p:cNvSpPr txBox="1"/>
          <p:nvPr/>
        </p:nvSpPr>
        <p:spPr>
          <a:xfrm>
            <a:off x="169713" y="1002556"/>
            <a:ext cx="9923322" cy="646331"/>
          </a:xfrm>
          <a:prstGeom prst="rect">
            <a:avLst/>
          </a:prstGeom>
          <a:noFill/>
        </p:spPr>
        <p:txBody>
          <a:bodyPr wrap="square" rtlCol="0">
            <a:spAutoFit/>
          </a:bodyPr>
          <a:lstStyle/>
          <a:p>
            <a:r>
              <a:rPr lang="en-US" dirty="0"/>
              <a:t>The MRF DANCE PROGRAM professional will be able to apply any of these teaching methodologies, according to their target audience (their students).</a:t>
            </a:r>
            <a:endParaRPr lang="es-PE" dirty="0"/>
          </a:p>
        </p:txBody>
      </p:sp>
      <p:pic>
        <p:nvPicPr>
          <p:cNvPr id="11" name="Imagen 10">
            <a:extLst>
              <a:ext uri="{FF2B5EF4-FFF2-40B4-BE49-F238E27FC236}">
                <a16:creationId xmlns:a16="http://schemas.microsoft.com/office/drawing/2014/main" id="{DEBD5245-560A-4463-9B45-E784ED9BF2EB}"/>
              </a:ext>
            </a:extLst>
          </p:cNvPr>
          <p:cNvPicPr>
            <a:picLocks noChangeAspect="1"/>
          </p:cNvPicPr>
          <p:nvPr/>
        </p:nvPicPr>
        <p:blipFill>
          <a:blip r:embed="rId2"/>
          <a:stretch>
            <a:fillRect/>
          </a:stretch>
        </p:blipFill>
        <p:spPr>
          <a:xfrm>
            <a:off x="10093035" y="243416"/>
            <a:ext cx="1908213" cy="1219306"/>
          </a:xfrm>
          <a:prstGeom prst="rect">
            <a:avLst/>
          </a:prstGeom>
        </p:spPr>
      </p:pic>
    </p:spTree>
    <p:extLst>
      <p:ext uri="{BB962C8B-B14F-4D97-AF65-F5344CB8AC3E}">
        <p14:creationId xmlns:p14="http://schemas.microsoft.com/office/powerpoint/2010/main" val="950566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093035" y="243416"/>
            <a:ext cx="1908213" cy="1219306"/>
          </a:xfrm>
          <a:prstGeom prst="rect">
            <a:avLst/>
          </a:prstGeom>
        </p:spPr>
      </p:pic>
      <p:pic>
        <p:nvPicPr>
          <p:cNvPr id="5" name="Imagen 4"/>
          <p:cNvPicPr>
            <a:picLocks noChangeAspect="1"/>
          </p:cNvPicPr>
          <p:nvPr/>
        </p:nvPicPr>
        <p:blipFill>
          <a:blip r:embed="rId3"/>
          <a:stretch>
            <a:fillRect/>
          </a:stretch>
        </p:blipFill>
        <p:spPr>
          <a:xfrm>
            <a:off x="233300" y="2134054"/>
            <a:ext cx="11613887" cy="4383404"/>
          </a:xfrm>
          <a:prstGeom prst="rect">
            <a:avLst/>
          </a:prstGeom>
        </p:spPr>
      </p:pic>
      <p:sp>
        <p:nvSpPr>
          <p:cNvPr id="6" name="Título 1"/>
          <p:cNvSpPr>
            <a:spLocks noGrp="1"/>
          </p:cNvSpPr>
          <p:nvPr>
            <p:ph type="title"/>
          </p:nvPr>
        </p:nvSpPr>
        <p:spPr>
          <a:xfrm>
            <a:off x="243870" y="755286"/>
            <a:ext cx="9705069" cy="1414872"/>
          </a:xfrm>
          <a:effectLst>
            <a:outerShdw blurRad="50800" dist="38100" dir="2700000" algn="tl" rotWithShape="0">
              <a:prstClr val="black">
                <a:alpha val="40000"/>
              </a:prstClr>
            </a:outerShdw>
          </a:effectLst>
        </p:spPr>
        <p:txBody>
          <a:bodyPr>
            <a:normAutofit fontScale="90000"/>
          </a:bodyPr>
          <a:lstStyle/>
          <a:p>
            <a:r>
              <a:rPr lang="en-US" sz="4000" b="1" dirty="0">
                <a:solidFill>
                  <a:srgbClr val="FFFF00"/>
                </a:solidFill>
                <a:latin typeface="Arial Black" panose="020B0A04020102020204" pitchFamily="34" charset="0"/>
              </a:rPr>
              <a:t>Structure of a class </a:t>
            </a:r>
            <a:br>
              <a:rPr lang="en-US" sz="4000" b="1" dirty="0">
                <a:solidFill>
                  <a:srgbClr val="FFFF00"/>
                </a:solidFill>
                <a:latin typeface="Arial Black" panose="020B0A04020102020204" pitchFamily="34" charset="0"/>
              </a:rPr>
            </a:br>
            <a:r>
              <a:rPr lang="en-US" sz="4000" b="1" dirty="0">
                <a:solidFill>
                  <a:srgbClr val="FFFF00"/>
                </a:solidFill>
                <a:latin typeface="Arial Black" panose="020B0A04020102020204" pitchFamily="34" charset="0"/>
              </a:rPr>
              <a:t>MOVEMENT RHYTHM FITNESS</a:t>
            </a:r>
            <a:br>
              <a:rPr lang="en-US" b="1" dirty="0">
                <a:solidFill>
                  <a:srgbClr val="FFFF00"/>
                </a:solidFill>
                <a:latin typeface="Arial Black" panose="020B0A04020102020204" pitchFamily="34" charset="0"/>
              </a:rPr>
            </a:br>
            <a:r>
              <a:rPr lang="en-US" sz="2700" b="1" dirty="0">
                <a:solidFill>
                  <a:srgbClr val="FFFF00"/>
                </a:solidFill>
                <a:latin typeface="Arial Black" panose="020B0A04020102020204" pitchFamily="34" charset="0"/>
              </a:rPr>
              <a:t>(The order of the musical genres may vary)</a:t>
            </a:r>
            <a:br>
              <a:rPr lang="es-PE" sz="3100" b="1" dirty="0">
                <a:latin typeface="Arial Black" panose="020B0A04020102020204" pitchFamily="34" charset="0"/>
              </a:rPr>
            </a:br>
            <a:endParaRPr lang="es-PE" sz="3100" b="1" dirty="0">
              <a:latin typeface="Arial Black" panose="020B0A04020102020204" pitchFamily="34" charset="0"/>
            </a:endParaRPr>
          </a:p>
        </p:txBody>
      </p:sp>
      <p:sp>
        <p:nvSpPr>
          <p:cNvPr id="3" name="Rectángulo redondeado 2"/>
          <p:cNvSpPr/>
          <p:nvPr/>
        </p:nvSpPr>
        <p:spPr>
          <a:xfrm>
            <a:off x="233300" y="3692324"/>
            <a:ext cx="1954315" cy="10664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PE" sz="1100" b="1" dirty="0"/>
              <a:t>LA DOS PRIMERAS CANCIONES SON DE CALENTAMIENTO Y PREPARACIÓN FÍSICA Y PSICOLÓGICA DEL TRABAJO POR VENIR. </a:t>
            </a:r>
          </a:p>
        </p:txBody>
      </p:sp>
      <p:sp>
        <p:nvSpPr>
          <p:cNvPr id="8" name="Rectángulo redondeado 7"/>
          <p:cNvSpPr/>
          <p:nvPr/>
        </p:nvSpPr>
        <p:spPr>
          <a:xfrm>
            <a:off x="9948939" y="3692324"/>
            <a:ext cx="1898248" cy="79025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PE" sz="1100" b="1" dirty="0"/>
              <a:t>LAS DOS ÚLTIMAS CANCIONES SON DE COOL DOWN Y VUELTA A LA CALMA</a:t>
            </a:r>
          </a:p>
        </p:txBody>
      </p:sp>
    </p:spTree>
    <p:extLst>
      <p:ext uri="{BB962C8B-B14F-4D97-AF65-F5344CB8AC3E}">
        <p14:creationId xmlns:p14="http://schemas.microsoft.com/office/powerpoint/2010/main" val="312189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454096" y="729206"/>
            <a:ext cx="4191982" cy="5932818"/>
          </a:xfrm>
          <a:prstGeom prst="rect">
            <a:avLst/>
          </a:prstGeom>
          <a:ln>
            <a:noFill/>
          </a:ln>
          <a:effectLst>
            <a:outerShdw blurRad="292100" dist="139700" dir="2700000" algn="tl" rotWithShape="0">
              <a:srgbClr val="333333">
                <a:alpha val="65000"/>
              </a:srgbClr>
            </a:outerShdw>
          </a:effectLst>
        </p:spPr>
      </p:pic>
      <p:sp>
        <p:nvSpPr>
          <p:cNvPr id="6" name="Título 1"/>
          <p:cNvSpPr>
            <a:spLocks noGrp="1"/>
          </p:cNvSpPr>
          <p:nvPr>
            <p:ph type="title"/>
          </p:nvPr>
        </p:nvSpPr>
        <p:spPr>
          <a:xfrm>
            <a:off x="405115" y="664394"/>
            <a:ext cx="6840638" cy="1288649"/>
          </a:xfrm>
        </p:spPr>
        <p:txBody>
          <a:bodyPr>
            <a:normAutofit/>
          </a:bodyPr>
          <a:lstStyle/>
          <a:p>
            <a:r>
              <a:rPr lang="en-US" sz="2400" dirty="0">
                <a:solidFill>
                  <a:srgbClr val="FFFF00"/>
                </a:solidFill>
                <a:latin typeface="Arial Black" panose="020B0A04020102020204" pitchFamily="34" charset="0"/>
              </a:rPr>
              <a:t>MOVEMENT RHYTHM FITNESS DANCE PROGRAM TRAINING</a:t>
            </a:r>
            <a:endParaRPr lang="es-PE" sz="2400" dirty="0">
              <a:solidFill>
                <a:srgbClr val="FFFF00"/>
              </a:solidFill>
              <a:latin typeface="Arial Black" panose="020B0A04020102020204" pitchFamily="34" charset="0"/>
            </a:endParaRPr>
          </a:p>
        </p:txBody>
      </p:sp>
      <p:sp>
        <p:nvSpPr>
          <p:cNvPr id="7" name="CuadroTexto 6"/>
          <p:cNvSpPr txBox="1"/>
          <p:nvPr/>
        </p:nvSpPr>
        <p:spPr>
          <a:xfrm>
            <a:off x="277794" y="1953043"/>
            <a:ext cx="7095280" cy="4005648"/>
          </a:xfrm>
          <a:prstGeom prst="rect">
            <a:avLst/>
          </a:prstGeom>
          <a:noFill/>
        </p:spPr>
        <p:txBody>
          <a:bodyPr wrap="square" rtlCol="0">
            <a:spAutoFit/>
          </a:bodyPr>
          <a:lstStyle/>
          <a:p>
            <a:r>
              <a:rPr lang="en-US" sz="2400" b="1" u="sng" dirty="0">
                <a:latin typeface="Arial" panose="020B0604020202020204" pitchFamily="34" charset="0"/>
                <a:cs typeface="Arial" panose="020B0604020202020204" pitchFamily="34" charset="0"/>
              </a:rPr>
              <a:t>Basic Steps of Fitness Dance</a:t>
            </a:r>
          </a:p>
          <a:p>
            <a:r>
              <a:rPr lang="en-US" sz="2400" b="1" u="sng" dirty="0">
                <a:latin typeface="Arial" panose="020B0604020202020204" pitchFamily="34" charset="0"/>
                <a:cs typeface="Arial" panose="020B0604020202020204" pitchFamily="34" charset="0"/>
              </a:rPr>
              <a:t>Theory and Practice of Base Musical Genres</a:t>
            </a:r>
            <a:endParaRPr lang="es-PE" sz="2400" b="1" dirty="0">
              <a:latin typeface="Arial" panose="020B0604020202020204" pitchFamily="34" charset="0"/>
              <a:cs typeface="Arial" panose="020B0604020202020204" pitchFamily="34" charset="0"/>
            </a:endParaRPr>
          </a:p>
          <a:p>
            <a:pPr marL="342900" indent="-76200">
              <a:lnSpc>
                <a:spcPct val="150000"/>
              </a:lnSpc>
              <a:buFont typeface="+mj-lt"/>
              <a:buAutoNum type="arabicPeriod"/>
            </a:pPr>
            <a:r>
              <a:rPr lang="it-IT" sz="2000" dirty="0">
                <a:latin typeface="Arial" panose="020B0604020202020204" pitchFamily="34" charset="0"/>
                <a:cs typeface="Arial" panose="020B0604020202020204" pitchFamily="34" charset="0"/>
              </a:rPr>
              <a:t>Urban</a:t>
            </a:r>
          </a:p>
          <a:p>
            <a:pPr marL="342900" indent="-76200">
              <a:lnSpc>
                <a:spcPct val="150000"/>
              </a:lnSpc>
              <a:buFont typeface="+mj-lt"/>
              <a:buAutoNum type="arabicPeriod"/>
            </a:pPr>
            <a:r>
              <a:rPr lang="it-IT" sz="2000" dirty="0">
                <a:latin typeface="Arial" panose="020B0604020202020204" pitchFamily="34" charset="0"/>
                <a:cs typeface="Arial" panose="020B0604020202020204" pitchFamily="34" charset="0"/>
              </a:rPr>
              <a:t>Latin pop</a:t>
            </a:r>
          </a:p>
          <a:p>
            <a:pPr marL="342900" indent="-76200">
              <a:lnSpc>
                <a:spcPct val="150000"/>
              </a:lnSpc>
              <a:buFont typeface="+mj-lt"/>
              <a:buAutoNum type="arabicPeriod"/>
            </a:pPr>
            <a:r>
              <a:rPr lang="it-IT" sz="2000" dirty="0">
                <a:latin typeface="Arial" panose="020B0604020202020204" pitchFamily="34" charset="0"/>
                <a:cs typeface="Arial" panose="020B0604020202020204" pitchFamily="34" charset="0"/>
              </a:rPr>
              <a:t>Salsa</a:t>
            </a:r>
          </a:p>
          <a:p>
            <a:pPr marL="342900" indent="-76200">
              <a:lnSpc>
                <a:spcPct val="150000"/>
              </a:lnSpc>
              <a:buFont typeface="+mj-lt"/>
              <a:buAutoNum type="arabicPeriod"/>
            </a:pPr>
            <a:r>
              <a:rPr lang="it-IT" sz="2000" dirty="0">
                <a:latin typeface="Arial" panose="020B0604020202020204" pitchFamily="34" charset="0"/>
                <a:cs typeface="Arial" panose="020B0604020202020204" pitchFamily="34" charset="0"/>
              </a:rPr>
              <a:t>Cumbia</a:t>
            </a:r>
          </a:p>
          <a:p>
            <a:pPr marL="342900" indent="-76200">
              <a:lnSpc>
                <a:spcPct val="150000"/>
              </a:lnSpc>
              <a:buFont typeface="+mj-lt"/>
              <a:buAutoNum type="arabicPeriod"/>
            </a:pPr>
            <a:r>
              <a:rPr lang="it-IT" sz="2000" dirty="0">
                <a:latin typeface="Arial" panose="020B0604020202020204" pitchFamily="34" charset="0"/>
                <a:cs typeface="Arial" panose="020B0604020202020204" pitchFamily="34" charset="0"/>
              </a:rPr>
              <a:t>Bachata</a:t>
            </a:r>
          </a:p>
          <a:p>
            <a:pPr marL="342900" indent="-76200">
              <a:lnSpc>
                <a:spcPct val="150000"/>
              </a:lnSpc>
              <a:buFont typeface="+mj-lt"/>
              <a:buAutoNum type="arabicPeriod"/>
            </a:pPr>
            <a:r>
              <a:rPr lang="it-IT" sz="2000" dirty="0">
                <a:latin typeface="Arial" panose="020B0604020202020204" pitchFamily="34" charset="0"/>
                <a:cs typeface="Arial" panose="020B0604020202020204" pitchFamily="34" charset="0"/>
              </a:rPr>
              <a:t>Merengue</a:t>
            </a:r>
          </a:p>
          <a:p>
            <a:pPr marL="342900" indent="-76200">
              <a:lnSpc>
                <a:spcPct val="150000"/>
              </a:lnSpc>
              <a:buFont typeface="+mj-lt"/>
              <a:buAutoNum type="arabicPeriod"/>
            </a:pPr>
            <a:r>
              <a:rPr lang="it-IT" sz="2000" dirty="0">
                <a:latin typeface="Arial" panose="020B0604020202020204" pitchFamily="34" charset="0"/>
                <a:cs typeface="Arial" panose="020B0604020202020204" pitchFamily="34" charset="0"/>
              </a:rPr>
              <a:t>Reggaeton</a:t>
            </a:r>
            <a:endParaRPr lang="es-P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827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68038" y="471054"/>
            <a:ext cx="6027961" cy="4371838"/>
          </a:xfrm>
          <a:prstGeom prst="rect">
            <a:avLst/>
          </a:prstGeom>
          <a:noFill/>
        </p:spPr>
        <p:txBody>
          <a:bodyPr wrap="square" rtlCol="0">
            <a:spAutoFit/>
          </a:bodyPr>
          <a:lstStyle/>
          <a:p>
            <a:endParaRPr lang="es-PE" sz="20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s-PE" sz="2400" b="1" u="sng" dirty="0" err="1">
                <a:solidFill>
                  <a:srgbClr val="FFFF00"/>
                </a:solidFill>
                <a:latin typeface="Arial" panose="020B0604020202020204" pitchFamily="34" charset="0"/>
                <a:cs typeface="Arial" panose="020B0604020202020204" pitchFamily="34" charset="0"/>
              </a:rPr>
              <a:t>Complementary</a:t>
            </a:r>
            <a:r>
              <a:rPr lang="es-PE" sz="2400" b="1" u="sng" dirty="0">
                <a:solidFill>
                  <a:srgbClr val="FFFF00"/>
                </a:solidFill>
                <a:latin typeface="Arial" panose="020B0604020202020204" pitchFamily="34" charset="0"/>
                <a:cs typeface="Arial" panose="020B0604020202020204" pitchFamily="34" charset="0"/>
              </a:rPr>
              <a:t> Musical </a:t>
            </a:r>
            <a:r>
              <a:rPr lang="es-PE" sz="2400" b="1" u="sng" dirty="0" err="1">
                <a:solidFill>
                  <a:srgbClr val="FFFF00"/>
                </a:solidFill>
                <a:latin typeface="Arial" panose="020B0604020202020204" pitchFamily="34" charset="0"/>
                <a:cs typeface="Arial" panose="020B0604020202020204" pitchFamily="34" charset="0"/>
              </a:rPr>
              <a:t>Genres</a:t>
            </a:r>
            <a:r>
              <a:rPr lang="es-PE" sz="2400" b="1" u="sng" dirty="0">
                <a:solidFill>
                  <a:srgbClr val="FFFF00"/>
                </a:solidFill>
                <a:latin typeface="Arial" panose="020B0604020202020204" pitchFamily="34" charset="0"/>
                <a:cs typeface="Arial" panose="020B0604020202020204" pitchFamily="34" charset="0"/>
              </a:rPr>
              <a:t> Workshops</a:t>
            </a:r>
            <a:r>
              <a:rPr lang="es-PE" sz="2400" b="1" dirty="0">
                <a:solidFill>
                  <a:srgbClr val="FFFF00"/>
                </a:solidFill>
                <a:latin typeface="Arial" panose="020B0604020202020204" pitchFamily="34" charset="0"/>
                <a:cs typeface="Arial" panose="020B0604020202020204" pitchFamily="34" charset="0"/>
              </a:rPr>
              <a:t> </a:t>
            </a:r>
          </a:p>
          <a:p>
            <a:pPr marL="342900" indent="-76200">
              <a:lnSpc>
                <a:spcPct val="150000"/>
              </a:lnSpc>
              <a:buFont typeface="+mj-lt"/>
              <a:buAutoNum type="arabicPeriod"/>
            </a:pPr>
            <a:r>
              <a:rPr lang="es-PE" dirty="0">
                <a:latin typeface="Arial" panose="020B0604020202020204" pitchFamily="34" charset="0"/>
                <a:cs typeface="Arial" panose="020B0604020202020204" pitchFamily="34" charset="0"/>
              </a:rPr>
              <a:t>Afro-Peruvian</a:t>
            </a:r>
          </a:p>
          <a:p>
            <a:pPr marL="342900" indent="-76200">
              <a:lnSpc>
                <a:spcPct val="150000"/>
              </a:lnSpc>
              <a:buFont typeface="+mj-lt"/>
              <a:buAutoNum type="arabicPeriod"/>
            </a:pPr>
            <a:r>
              <a:rPr lang="es-PE" dirty="0">
                <a:latin typeface="Arial" panose="020B0604020202020204" pitchFamily="34" charset="0"/>
                <a:cs typeface="Arial" panose="020B0604020202020204" pitchFamily="34" charset="0"/>
              </a:rPr>
              <a:t>Disco</a:t>
            </a:r>
          </a:p>
          <a:p>
            <a:pPr marL="342900" indent="-76200">
              <a:lnSpc>
                <a:spcPct val="150000"/>
              </a:lnSpc>
              <a:buFont typeface="+mj-lt"/>
              <a:buAutoNum type="arabicPeriod"/>
            </a:pPr>
            <a:r>
              <a:rPr lang="es-PE" dirty="0">
                <a:latin typeface="Arial" panose="020B0604020202020204" pitchFamily="34" charset="0"/>
                <a:cs typeface="Arial" panose="020B0604020202020204" pitchFamily="34" charset="0"/>
              </a:rPr>
              <a:t>Flamenco</a:t>
            </a:r>
          </a:p>
          <a:p>
            <a:pPr marL="342900" indent="-76200">
              <a:lnSpc>
                <a:spcPct val="150000"/>
              </a:lnSpc>
              <a:buFont typeface="+mj-lt"/>
              <a:buAutoNum type="arabicPeriod"/>
            </a:pPr>
            <a:r>
              <a:rPr lang="es-PE" dirty="0">
                <a:latin typeface="Arial" panose="020B0604020202020204" pitchFamily="34" charset="0"/>
                <a:cs typeface="Arial" panose="020B0604020202020204" pitchFamily="34" charset="0"/>
              </a:rPr>
              <a:t>Tango</a:t>
            </a:r>
          </a:p>
          <a:p>
            <a:pPr marL="342900" indent="-76200">
              <a:lnSpc>
                <a:spcPct val="150000"/>
              </a:lnSpc>
              <a:buFont typeface="+mj-lt"/>
              <a:buAutoNum type="arabicPeriod"/>
            </a:pPr>
            <a:r>
              <a:rPr lang="es-PE" dirty="0">
                <a:latin typeface="Arial" panose="020B0604020202020204" pitchFamily="34" charset="0"/>
                <a:cs typeface="Arial" panose="020B0604020202020204" pitchFamily="34" charset="0"/>
              </a:rPr>
              <a:t> Arabic dance</a:t>
            </a:r>
          </a:p>
          <a:p>
            <a:pPr marL="342900" indent="-76200">
              <a:lnSpc>
                <a:spcPct val="150000"/>
              </a:lnSpc>
              <a:buFont typeface="+mj-lt"/>
              <a:buAutoNum type="arabicPeriod"/>
            </a:pPr>
            <a:r>
              <a:rPr lang="es-PE" dirty="0">
                <a:latin typeface="Arial" panose="020B0604020202020204" pitchFamily="34" charset="0"/>
                <a:cs typeface="Arial" panose="020B0604020202020204" pitchFamily="34" charset="0"/>
              </a:rPr>
              <a:t>Sexy Dance</a:t>
            </a:r>
          </a:p>
          <a:p>
            <a:pPr marL="342900" indent="-76200">
              <a:lnSpc>
                <a:spcPct val="150000"/>
              </a:lnSpc>
              <a:buFont typeface="+mj-lt"/>
              <a:buAutoNum type="arabicPeriod"/>
            </a:pPr>
            <a:r>
              <a:rPr lang="es-PE" dirty="0">
                <a:latin typeface="Arial" panose="020B0604020202020204" pitchFamily="34" charset="0"/>
                <a:cs typeface="Arial" panose="020B0604020202020204" pitchFamily="34" charset="0"/>
              </a:rPr>
              <a:t>National Folklore</a:t>
            </a:r>
            <a:endParaRPr lang="es-PE" sz="2000" dirty="0"/>
          </a:p>
        </p:txBody>
      </p:sp>
      <p:pic>
        <p:nvPicPr>
          <p:cNvPr id="5" name="Imagen 4"/>
          <p:cNvPicPr>
            <a:picLocks noChangeAspect="1"/>
          </p:cNvPicPr>
          <p:nvPr/>
        </p:nvPicPr>
        <p:blipFill>
          <a:blip r:embed="rId2"/>
          <a:stretch>
            <a:fillRect/>
          </a:stretch>
        </p:blipFill>
        <p:spPr>
          <a:xfrm>
            <a:off x="8629628" y="1817788"/>
            <a:ext cx="3444553" cy="4877242"/>
          </a:xfrm>
          <a:prstGeom prst="rect">
            <a:avLst/>
          </a:prstGeom>
          <a:ln>
            <a:noFill/>
          </a:ln>
          <a:effectLst>
            <a:outerShdw blurRad="190500" algn="tl" rotWithShape="0">
              <a:srgbClr val="000000">
                <a:alpha val="70000"/>
              </a:srgbClr>
            </a:outerShdw>
          </a:effectLst>
        </p:spPr>
      </p:pic>
      <p:pic>
        <p:nvPicPr>
          <p:cNvPr id="6" name="Imagen 5"/>
          <p:cNvPicPr>
            <a:picLocks noChangeAspect="1"/>
          </p:cNvPicPr>
          <p:nvPr/>
        </p:nvPicPr>
        <p:blipFill>
          <a:blip r:embed="rId3"/>
          <a:stretch>
            <a:fillRect/>
          </a:stretch>
        </p:blipFill>
        <p:spPr>
          <a:xfrm>
            <a:off x="3197491" y="1888702"/>
            <a:ext cx="2750223" cy="4877242"/>
          </a:xfrm>
          <a:prstGeom prst="rect">
            <a:avLst/>
          </a:prstGeom>
          <a:ln>
            <a:noFill/>
          </a:ln>
          <a:effectLst>
            <a:outerShdw blurRad="190500" algn="tl" rotWithShape="0">
              <a:srgbClr val="000000">
                <a:alpha val="70000"/>
              </a:srgbClr>
            </a:outerShdw>
          </a:effectLst>
        </p:spPr>
      </p:pic>
      <p:pic>
        <p:nvPicPr>
          <p:cNvPr id="7" name="Imagen 6"/>
          <p:cNvPicPr>
            <a:picLocks noChangeAspect="1"/>
          </p:cNvPicPr>
          <p:nvPr/>
        </p:nvPicPr>
        <p:blipFill>
          <a:blip r:embed="rId4"/>
          <a:stretch>
            <a:fillRect/>
          </a:stretch>
        </p:blipFill>
        <p:spPr>
          <a:xfrm>
            <a:off x="6027594" y="893429"/>
            <a:ext cx="2486658" cy="352093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0390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p:cNvSpPr>
            <a:spLocks noGrp="1"/>
          </p:cNvSpPr>
          <p:nvPr>
            <p:ph type="title"/>
          </p:nvPr>
        </p:nvSpPr>
        <p:spPr>
          <a:xfrm>
            <a:off x="413604" y="952764"/>
            <a:ext cx="7419373" cy="584614"/>
          </a:xfrm>
        </p:spPr>
        <p:txBody>
          <a:bodyPr>
            <a:normAutofit/>
          </a:bodyPr>
          <a:lstStyle/>
          <a:p>
            <a:r>
              <a:rPr lang="en-US" sz="2800" dirty="0">
                <a:solidFill>
                  <a:srgbClr val="00B0F0"/>
                </a:solidFill>
                <a:latin typeface="Arial Black" panose="020B0A04020102020204" pitchFamily="34" charset="0"/>
              </a:rPr>
              <a:t>BASIC STEPS OF DANCE FITNESS</a:t>
            </a:r>
            <a:endParaRPr lang="es-PE" sz="2800" dirty="0">
              <a:solidFill>
                <a:srgbClr val="00B0F0"/>
              </a:solidFill>
              <a:latin typeface="Arial Black" panose="020B0A04020102020204" pitchFamily="34" charset="0"/>
            </a:endParaRPr>
          </a:p>
        </p:txBody>
      </p:sp>
      <p:sp>
        <p:nvSpPr>
          <p:cNvPr id="4" name="Marcador de contenido 2"/>
          <p:cNvSpPr>
            <a:spLocks noGrp="1"/>
          </p:cNvSpPr>
          <p:nvPr>
            <p:ph idx="1"/>
          </p:nvPr>
        </p:nvSpPr>
        <p:spPr>
          <a:xfrm>
            <a:off x="677333" y="1962039"/>
            <a:ext cx="1999325" cy="1450930"/>
          </a:xfrm>
          <a:solidFill>
            <a:schemeClr val="bg1">
              <a:lumMod val="85000"/>
            </a:schemeClr>
          </a:solidFill>
          <a:ln>
            <a:noFill/>
          </a:ln>
          <a:effectLst>
            <a:innerShdw blurRad="63500" dist="50800" dir="13500000">
              <a:prstClr val="black">
                <a:alpha val="50000"/>
              </a:prstClr>
            </a:innerShdw>
          </a:effectLst>
        </p:spPr>
        <p:txBody>
          <a:bodyPr>
            <a:noAutofit/>
          </a:bodyPr>
          <a:lstStyle/>
          <a:p>
            <a:pPr>
              <a:lnSpc>
                <a:spcPct val="170000"/>
              </a:lnSpc>
            </a:pPr>
            <a:r>
              <a:rPr lang="es-PE" sz="1800" b="1" i="1" dirty="0">
                <a:solidFill>
                  <a:schemeClr val="tx1"/>
                </a:solidFill>
                <a:effectLst>
                  <a:outerShdw blurRad="38100" dist="38100" dir="2700000" algn="tl">
                    <a:srgbClr val="000000">
                      <a:alpha val="43137"/>
                    </a:srgbClr>
                  </a:outerShdw>
                </a:effectLst>
                <a:latin typeface="Arial Narrow" panose="020B0606020202030204" pitchFamily="34" charset="0"/>
              </a:rPr>
              <a:t>Un tiempo</a:t>
            </a:r>
          </a:p>
          <a:p>
            <a:pPr marL="0" indent="0">
              <a:buNone/>
            </a:pPr>
            <a:r>
              <a:rPr lang="es-PE" sz="1800" i="1" dirty="0">
                <a:solidFill>
                  <a:schemeClr val="tx1"/>
                </a:solidFill>
                <a:latin typeface="Arial Narrow" panose="020B0606020202030204" pitchFamily="34" charset="0"/>
              </a:rPr>
              <a:t>- Marcación a un pie.</a:t>
            </a:r>
          </a:p>
          <a:p>
            <a:pPr marL="0" indent="0">
              <a:buNone/>
            </a:pPr>
            <a:r>
              <a:rPr lang="es-PE" sz="1800" i="1" dirty="0">
                <a:solidFill>
                  <a:schemeClr val="tx1"/>
                </a:solidFill>
                <a:latin typeface="Arial Narrow" panose="020B0606020202030204" pitchFamily="34" charset="0"/>
              </a:rPr>
              <a:t>- Palmas.</a:t>
            </a:r>
          </a:p>
        </p:txBody>
      </p:sp>
      <p:sp>
        <p:nvSpPr>
          <p:cNvPr id="5" name="Marcador de contenido 2"/>
          <p:cNvSpPr txBox="1">
            <a:spLocks/>
          </p:cNvSpPr>
          <p:nvPr/>
        </p:nvSpPr>
        <p:spPr>
          <a:xfrm>
            <a:off x="677333" y="3923808"/>
            <a:ext cx="1858732" cy="1477762"/>
          </a:xfrm>
          <a:prstGeom prst="rect">
            <a:avLst/>
          </a:prstGeom>
          <a:solidFill>
            <a:schemeClr val="bg1">
              <a:lumMod val="85000"/>
            </a:schemeClr>
          </a:solidFill>
          <a:ln>
            <a:noFill/>
          </a:ln>
          <a:effectLst>
            <a:innerShdw blurRad="63500" dist="50800" dir="13500000">
              <a:prstClr val="black">
                <a:alpha val="50000"/>
              </a:prstClr>
            </a:inn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70000"/>
              </a:lnSpc>
            </a:pPr>
            <a:r>
              <a:rPr lang="es-PE" b="1" i="1" dirty="0">
                <a:solidFill>
                  <a:schemeClr val="tx1"/>
                </a:solidFill>
                <a:effectLst>
                  <a:outerShdw blurRad="38100" dist="38100" dir="2700000" algn="tl">
                    <a:srgbClr val="000000">
                      <a:alpha val="43137"/>
                    </a:srgbClr>
                  </a:outerShdw>
                </a:effectLst>
                <a:latin typeface="Arial Narrow" panose="020B0606020202030204" pitchFamily="34" charset="0"/>
              </a:rPr>
              <a:t>Dos tiempos</a:t>
            </a:r>
          </a:p>
          <a:p>
            <a:pPr marL="0" indent="0">
              <a:buFont typeface="Wingdings 3" charset="2"/>
              <a:buNone/>
            </a:pPr>
            <a:r>
              <a:rPr lang="es-PE" i="1" dirty="0">
                <a:solidFill>
                  <a:schemeClr val="tx1"/>
                </a:solidFill>
                <a:latin typeface="Arial Narrow" panose="020B0606020202030204" pitchFamily="34" charset="0"/>
              </a:rPr>
              <a:t>- Marcha.</a:t>
            </a:r>
          </a:p>
          <a:p>
            <a:pPr marL="0" indent="0">
              <a:buFont typeface="Wingdings 3" charset="2"/>
              <a:buNone/>
            </a:pPr>
            <a:r>
              <a:rPr lang="es-PE" i="1" dirty="0">
                <a:solidFill>
                  <a:schemeClr val="tx1"/>
                </a:solidFill>
                <a:latin typeface="Arial Narrow" panose="020B0606020202030204" pitchFamily="34" charset="0"/>
              </a:rPr>
              <a:t>- Twist.</a:t>
            </a:r>
          </a:p>
        </p:txBody>
      </p:sp>
      <p:sp>
        <p:nvSpPr>
          <p:cNvPr id="6" name="Marcador de contenido 2"/>
          <p:cNvSpPr txBox="1">
            <a:spLocks/>
          </p:cNvSpPr>
          <p:nvPr/>
        </p:nvSpPr>
        <p:spPr>
          <a:xfrm>
            <a:off x="3088308" y="1755910"/>
            <a:ext cx="4291288" cy="4335797"/>
          </a:xfrm>
          <a:prstGeom prst="rect">
            <a:avLst/>
          </a:prstGeom>
          <a:solidFill>
            <a:schemeClr val="bg1">
              <a:lumMod val="85000"/>
            </a:schemeClr>
          </a:solidFill>
          <a:ln>
            <a:noFill/>
          </a:ln>
          <a:effectLst>
            <a:innerShdw blurRad="63500" dist="50800" dir="13500000">
              <a:prstClr val="black">
                <a:alpha val="50000"/>
              </a:prstClr>
            </a:inn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70000"/>
              </a:lnSpc>
            </a:pPr>
            <a:r>
              <a:rPr lang="es-PE" b="1" i="1" dirty="0">
                <a:solidFill>
                  <a:schemeClr val="tx1"/>
                </a:solidFill>
                <a:effectLst>
                  <a:outerShdw blurRad="38100" dist="38100" dir="2700000" algn="tl">
                    <a:srgbClr val="000000">
                      <a:alpha val="43137"/>
                    </a:srgbClr>
                  </a:outerShdw>
                </a:effectLst>
                <a:latin typeface="Arial Narrow" panose="020B0606020202030204" pitchFamily="34" charset="0"/>
              </a:rPr>
              <a:t>Cuatro tiempos</a:t>
            </a:r>
          </a:p>
          <a:p>
            <a:pPr marL="0" indent="0">
              <a:buFont typeface="Wingdings 3" charset="2"/>
              <a:buNone/>
            </a:pPr>
            <a:r>
              <a:rPr lang="es-PE" i="1" dirty="0">
                <a:solidFill>
                  <a:schemeClr val="tx1"/>
                </a:solidFill>
                <a:latin typeface="Arial Narrow" panose="020B0606020202030204" pitchFamily="34" charset="0"/>
              </a:rPr>
              <a:t>- Chacha.</a:t>
            </a:r>
          </a:p>
          <a:p>
            <a:pPr marL="0" indent="0">
              <a:buFont typeface="Wingdings 3" charset="2"/>
              <a:buNone/>
            </a:pPr>
            <a:r>
              <a:rPr lang="es-PE" i="1" dirty="0">
                <a:solidFill>
                  <a:schemeClr val="tx1"/>
                </a:solidFill>
                <a:latin typeface="Arial Narrow" panose="020B0606020202030204" pitchFamily="34" charset="0"/>
              </a:rPr>
              <a:t>- Vals.</a:t>
            </a:r>
          </a:p>
          <a:p>
            <a:pPr marL="0" indent="0">
              <a:buFont typeface="Wingdings 3" charset="2"/>
              <a:buNone/>
            </a:pPr>
            <a:r>
              <a:rPr lang="es-PE" i="1" dirty="0">
                <a:solidFill>
                  <a:schemeClr val="tx1"/>
                </a:solidFill>
                <a:latin typeface="Arial Narrow" panose="020B0606020202030204" pitchFamily="34" charset="0"/>
              </a:rPr>
              <a:t>- Salsa (Toque y regresa).</a:t>
            </a:r>
          </a:p>
          <a:p>
            <a:pPr marL="0" indent="0">
              <a:buFont typeface="Wingdings 3" charset="2"/>
              <a:buNone/>
            </a:pPr>
            <a:r>
              <a:rPr lang="es-PE" i="1" dirty="0">
                <a:solidFill>
                  <a:schemeClr val="tx1"/>
                </a:solidFill>
                <a:latin typeface="Arial Narrow" panose="020B0606020202030204" pitchFamily="34" charset="0"/>
              </a:rPr>
              <a:t>- Cumbia (Cuarta hacia atrás).</a:t>
            </a:r>
          </a:p>
          <a:p>
            <a:pPr marL="0" indent="0">
              <a:buFont typeface="Wingdings 3" charset="2"/>
              <a:buNone/>
            </a:pPr>
            <a:r>
              <a:rPr lang="es-PE" i="1" dirty="0">
                <a:solidFill>
                  <a:schemeClr val="tx1"/>
                </a:solidFill>
                <a:latin typeface="Arial Narrow" panose="020B0606020202030204" pitchFamily="34" charset="0"/>
              </a:rPr>
              <a:t>- Palante patrás (Cuarta adelante y cuarta atrás).</a:t>
            </a:r>
          </a:p>
          <a:p>
            <a:pPr marL="0" indent="0">
              <a:buFont typeface="Wingdings 3" charset="2"/>
              <a:buNone/>
            </a:pPr>
            <a:r>
              <a:rPr lang="es-PE" i="1" dirty="0">
                <a:solidFill>
                  <a:schemeClr val="tx1"/>
                </a:solidFill>
                <a:latin typeface="Arial Narrow" panose="020B0606020202030204" pitchFamily="34" charset="0"/>
              </a:rPr>
              <a:t>- Cruzados (Cuarta cruzada por delante).</a:t>
            </a:r>
          </a:p>
          <a:p>
            <a:pPr marL="0" indent="0">
              <a:buFont typeface="Wingdings 3" charset="2"/>
              <a:buNone/>
            </a:pPr>
            <a:r>
              <a:rPr lang="es-PE" i="1" dirty="0">
                <a:solidFill>
                  <a:schemeClr val="tx1"/>
                </a:solidFill>
                <a:latin typeface="Arial Narrow" panose="020B0606020202030204" pitchFamily="34" charset="0"/>
              </a:rPr>
              <a:t>- Borrachito.</a:t>
            </a:r>
          </a:p>
          <a:p>
            <a:pPr marL="0" indent="0">
              <a:buFont typeface="Wingdings 3" charset="2"/>
              <a:buNone/>
            </a:pPr>
            <a:r>
              <a:rPr lang="es-PE" i="1" dirty="0">
                <a:solidFill>
                  <a:schemeClr val="tx1"/>
                </a:solidFill>
                <a:latin typeface="Arial Narrow" panose="020B0606020202030204" pitchFamily="34" charset="0"/>
              </a:rPr>
              <a:t>- Paso en V.</a:t>
            </a:r>
          </a:p>
          <a:p>
            <a:pPr marL="0" indent="0">
              <a:buFont typeface="Wingdings 3" charset="2"/>
              <a:buNone/>
            </a:pPr>
            <a:r>
              <a:rPr lang="es-PE" i="1" dirty="0">
                <a:solidFill>
                  <a:schemeClr val="tx1"/>
                </a:solidFill>
                <a:latin typeface="Arial Narrow" panose="020B0606020202030204" pitchFamily="34" charset="0"/>
              </a:rPr>
              <a:t>- Dobles.</a:t>
            </a:r>
          </a:p>
          <a:p>
            <a:pPr marL="0" indent="0">
              <a:buFont typeface="Wingdings 3" charset="2"/>
              <a:buNone/>
            </a:pPr>
            <a:endParaRPr lang="es-PE" sz="2000" i="1" dirty="0">
              <a:solidFill>
                <a:schemeClr val="tx1"/>
              </a:solidFill>
              <a:latin typeface="Arial Narrow" panose="020B0606020202030204" pitchFamily="34" charset="0"/>
            </a:endParaRPr>
          </a:p>
        </p:txBody>
      </p:sp>
      <p:sp>
        <p:nvSpPr>
          <p:cNvPr id="7" name="Marcador de contenido 2"/>
          <p:cNvSpPr txBox="1">
            <a:spLocks/>
          </p:cNvSpPr>
          <p:nvPr/>
        </p:nvSpPr>
        <p:spPr>
          <a:xfrm>
            <a:off x="7832977" y="1652879"/>
            <a:ext cx="1903451" cy="1180473"/>
          </a:xfrm>
          <a:prstGeom prst="rect">
            <a:avLst/>
          </a:prstGeom>
          <a:solidFill>
            <a:schemeClr val="bg1">
              <a:lumMod val="85000"/>
            </a:schemeClr>
          </a:solidFill>
          <a:ln>
            <a:noFill/>
          </a:ln>
          <a:effectLst>
            <a:innerShdw blurRad="63500" dist="50800" dir="13500000">
              <a:prstClr val="black">
                <a:alpha val="50000"/>
              </a:prstClr>
            </a:inn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70000"/>
              </a:lnSpc>
            </a:pPr>
            <a:r>
              <a:rPr lang="es-PE" b="1" i="1" dirty="0">
                <a:solidFill>
                  <a:schemeClr val="tx1"/>
                </a:solidFill>
                <a:effectLst>
                  <a:outerShdw blurRad="38100" dist="38100" dir="2700000" algn="tl">
                    <a:srgbClr val="000000">
                      <a:alpha val="43137"/>
                    </a:srgbClr>
                  </a:outerShdw>
                </a:effectLst>
                <a:latin typeface="Arial Narrow" panose="020B0606020202030204" pitchFamily="34" charset="0"/>
              </a:rPr>
              <a:t>Seis tiempos</a:t>
            </a:r>
          </a:p>
          <a:p>
            <a:pPr marL="0" indent="0">
              <a:buFont typeface="Wingdings 3" charset="2"/>
              <a:buNone/>
            </a:pPr>
            <a:r>
              <a:rPr lang="es-PE" i="1" dirty="0">
                <a:solidFill>
                  <a:schemeClr val="tx1"/>
                </a:solidFill>
                <a:latin typeface="Arial Narrow" panose="020B0606020202030204" pitchFamily="34" charset="0"/>
              </a:rPr>
              <a:t>- Mambo alternado</a:t>
            </a:r>
            <a:r>
              <a:rPr lang="es-PE" sz="2000" i="1" dirty="0">
                <a:solidFill>
                  <a:schemeClr val="tx1"/>
                </a:solidFill>
                <a:latin typeface="Arial Narrow" panose="020B0606020202030204" pitchFamily="34" charset="0"/>
              </a:rPr>
              <a:t>.</a:t>
            </a:r>
          </a:p>
        </p:txBody>
      </p:sp>
      <p:sp>
        <p:nvSpPr>
          <p:cNvPr id="8" name="Marcador de contenido 2"/>
          <p:cNvSpPr txBox="1">
            <a:spLocks/>
          </p:cNvSpPr>
          <p:nvPr/>
        </p:nvSpPr>
        <p:spPr>
          <a:xfrm>
            <a:off x="7832977" y="3124780"/>
            <a:ext cx="3822403" cy="3075817"/>
          </a:xfrm>
          <a:prstGeom prst="rect">
            <a:avLst/>
          </a:prstGeom>
          <a:solidFill>
            <a:schemeClr val="bg1">
              <a:lumMod val="85000"/>
            </a:schemeClr>
          </a:solidFill>
          <a:ln>
            <a:noFill/>
          </a:ln>
          <a:effectLst>
            <a:innerShdw blurRad="63500" dist="50800" dir="13500000">
              <a:prstClr val="black">
                <a:alpha val="50000"/>
              </a:prstClr>
            </a:innerShdw>
          </a:effectLst>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170000"/>
              </a:lnSpc>
            </a:pPr>
            <a:r>
              <a:rPr lang="es-PE" b="1" i="1" dirty="0">
                <a:solidFill>
                  <a:schemeClr val="tx1"/>
                </a:solidFill>
                <a:effectLst>
                  <a:outerShdw blurRad="38100" dist="38100" dir="2700000" algn="tl">
                    <a:srgbClr val="000000">
                      <a:alpha val="43137"/>
                    </a:srgbClr>
                  </a:outerShdw>
                </a:effectLst>
                <a:latin typeface="Arial Narrow" panose="020B0606020202030204" pitchFamily="34" charset="0"/>
              </a:rPr>
              <a:t>Ocho tiempos</a:t>
            </a:r>
          </a:p>
          <a:p>
            <a:pPr marL="0" indent="0">
              <a:buFont typeface="Wingdings 3" charset="2"/>
              <a:buNone/>
            </a:pPr>
            <a:r>
              <a:rPr lang="es-PE" i="1" dirty="0">
                <a:solidFill>
                  <a:schemeClr val="tx1"/>
                </a:solidFill>
                <a:latin typeface="Arial Narrow" panose="020B0606020202030204" pitchFamily="34" charset="0"/>
              </a:rPr>
              <a:t>- Meneito.</a:t>
            </a:r>
          </a:p>
          <a:p>
            <a:pPr marL="0" indent="0">
              <a:buFont typeface="Wingdings 3" charset="2"/>
              <a:buNone/>
            </a:pPr>
            <a:r>
              <a:rPr lang="es-PE" i="1" dirty="0">
                <a:solidFill>
                  <a:schemeClr val="tx1"/>
                </a:solidFill>
                <a:latin typeface="Arial Narrow" panose="020B0606020202030204" pitchFamily="34" charset="0"/>
              </a:rPr>
              <a:t>- Vaivén.</a:t>
            </a:r>
          </a:p>
          <a:p>
            <a:pPr marL="0" indent="0">
              <a:buFont typeface="Wingdings 3" charset="2"/>
              <a:buNone/>
            </a:pPr>
            <a:r>
              <a:rPr lang="es-PE" i="1" dirty="0">
                <a:solidFill>
                  <a:schemeClr val="tx1"/>
                </a:solidFill>
                <a:latin typeface="Arial Narrow" panose="020B0606020202030204" pitchFamily="34" charset="0"/>
              </a:rPr>
              <a:t>- Marcha (Avance y retroceso).</a:t>
            </a:r>
          </a:p>
          <a:p>
            <a:pPr marL="0" indent="0">
              <a:buFont typeface="Wingdings 3" charset="2"/>
              <a:buNone/>
            </a:pPr>
            <a:r>
              <a:rPr lang="es-PE" i="1" dirty="0">
                <a:solidFill>
                  <a:schemeClr val="tx1"/>
                </a:solidFill>
                <a:latin typeface="Arial Narrow" panose="020B0606020202030204" pitchFamily="34" charset="0"/>
              </a:rPr>
              <a:t>- Chacha desplazado (Avance y retroceso).</a:t>
            </a:r>
          </a:p>
          <a:p>
            <a:pPr marL="0" indent="0">
              <a:buFont typeface="Wingdings 3" charset="2"/>
              <a:buNone/>
            </a:pPr>
            <a:r>
              <a:rPr lang="es-PE" i="1" dirty="0">
                <a:solidFill>
                  <a:schemeClr val="tx1"/>
                </a:solidFill>
                <a:latin typeface="Arial Narrow" panose="020B0606020202030204" pitchFamily="34" charset="0"/>
              </a:rPr>
              <a:t>- Cubanito.</a:t>
            </a:r>
          </a:p>
          <a:p>
            <a:pPr marL="0" indent="0">
              <a:buFont typeface="Wingdings 3" charset="2"/>
              <a:buNone/>
            </a:pPr>
            <a:r>
              <a:rPr lang="es-PE" i="1" dirty="0">
                <a:solidFill>
                  <a:schemeClr val="tx1"/>
                </a:solidFill>
                <a:latin typeface="Arial Narrow" panose="020B0606020202030204" pitchFamily="34" charset="0"/>
              </a:rPr>
              <a:t>- Mambo chacha.</a:t>
            </a:r>
          </a:p>
        </p:txBody>
      </p:sp>
      <p:pic>
        <p:nvPicPr>
          <p:cNvPr id="10" name="Imagen 9">
            <a:extLst>
              <a:ext uri="{FF2B5EF4-FFF2-40B4-BE49-F238E27FC236}">
                <a16:creationId xmlns:a16="http://schemas.microsoft.com/office/drawing/2014/main" id="{6B51B909-EC94-4CE5-9B33-44A49DD1BBE6}"/>
              </a:ext>
            </a:extLst>
          </p:cNvPr>
          <p:cNvPicPr>
            <a:picLocks noChangeAspect="1"/>
          </p:cNvPicPr>
          <p:nvPr/>
        </p:nvPicPr>
        <p:blipFill>
          <a:blip r:embed="rId2"/>
          <a:stretch>
            <a:fillRect/>
          </a:stretch>
        </p:blipFill>
        <p:spPr>
          <a:xfrm>
            <a:off x="10093035" y="243416"/>
            <a:ext cx="1908213" cy="1219306"/>
          </a:xfrm>
          <a:prstGeom prst="rect">
            <a:avLst/>
          </a:prstGeom>
        </p:spPr>
      </p:pic>
    </p:spTree>
    <p:extLst>
      <p:ext uri="{BB962C8B-B14F-4D97-AF65-F5344CB8AC3E}">
        <p14:creationId xmlns:p14="http://schemas.microsoft.com/office/powerpoint/2010/main" val="4234600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326643" y="308793"/>
            <a:ext cx="6215605" cy="769809"/>
          </a:xfrm>
        </p:spPr>
        <p:txBody>
          <a:bodyPr>
            <a:normAutofit/>
          </a:bodyPr>
          <a:lstStyle/>
          <a:p>
            <a:r>
              <a:rPr lang="es-PE" sz="3200" dirty="0">
                <a:solidFill>
                  <a:srgbClr val="FFFF00"/>
                </a:solidFill>
                <a:latin typeface="Arial Black" panose="020B0A04020102020204" pitchFamily="34" charset="0"/>
              </a:rPr>
              <a:t>THE LAW OF MATCHES</a:t>
            </a:r>
          </a:p>
        </p:txBody>
      </p:sp>
      <p:sp>
        <p:nvSpPr>
          <p:cNvPr id="3" name="Marcador de contenido 2"/>
          <p:cNvSpPr>
            <a:spLocks noGrp="1"/>
          </p:cNvSpPr>
          <p:nvPr>
            <p:ph idx="1"/>
          </p:nvPr>
        </p:nvSpPr>
        <p:spPr>
          <a:xfrm>
            <a:off x="430068" y="1049276"/>
            <a:ext cx="7083706" cy="2998813"/>
          </a:xfrm>
        </p:spPr>
        <p:txBody>
          <a:bodyPr>
            <a:normAutofit fontScale="92500" lnSpcReduction="10000"/>
          </a:bodyPr>
          <a:lstStyle/>
          <a:p>
            <a:r>
              <a:rPr lang="en-US" sz="1800" dirty="0"/>
              <a:t>In MOVEMENT RHYTHM FITNESS DANCE PROGRAM we count in </a:t>
            </a:r>
            <a:r>
              <a:rPr lang="es-PE" sz="1800" dirty="0"/>
              <a:t>crotchet</a:t>
            </a:r>
            <a:r>
              <a:rPr lang="es-PE" sz="3200" dirty="0"/>
              <a:t> </a:t>
            </a:r>
            <a:r>
              <a:rPr lang="en-US" sz="1800" dirty="0"/>
              <a:t>.</a:t>
            </a:r>
          </a:p>
          <a:p>
            <a:r>
              <a:rPr lang="en-US" sz="1800" dirty="0"/>
              <a:t>A match (match) is equivalent to 4 musical beats, the red end being the MASTER BEAT (main musical beat). The MASTER BEAT is essential because it indicates the beginning of the action.</a:t>
            </a:r>
          </a:p>
          <a:p>
            <a:r>
              <a:rPr lang="en-US" sz="1800" dirty="0"/>
              <a:t>We work on 16 count accounts, joining 4 matches to form a fork and recognizing each part of the musical theme: PRELUDE, INTRO, VERSE, CHORUS, PAUSE, DISCHARGE, etc.</a:t>
            </a:r>
          </a:p>
          <a:p>
            <a:r>
              <a:rPr lang="en-US" sz="1800" dirty="0"/>
              <a:t>Applying THE LAW OF MATCHES optimizes the work time of the fitness dance professional, since in less than a minute they will be able to create a choreography, giving precision to each movement and/or step that they wish to include in their choreographic proposal.</a:t>
            </a:r>
            <a:endParaRPr lang="es-PE" sz="1800" dirty="0"/>
          </a:p>
        </p:txBody>
      </p:sp>
      <p:sp>
        <p:nvSpPr>
          <p:cNvPr id="5" name="Título 1"/>
          <p:cNvSpPr txBox="1">
            <a:spLocks/>
          </p:cNvSpPr>
          <p:nvPr/>
        </p:nvSpPr>
        <p:spPr>
          <a:xfrm>
            <a:off x="481742" y="4105900"/>
            <a:ext cx="4026061" cy="51395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PE" sz="2400" dirty="0">
                <a:solidFill>
                  <a:schemeClr val="tx1"/>
                </a:solidFill>
                <a:latin typeface="Arial Black" panose="020B0A04020102020204" pitchFamily="34" charset="0"/>
              </a:rPr>
              <a:t>THE MUSICAL FORK</a:t>
            </a:r>
          </a:p>
        </p:txBody>
      </p:sp>
      <p:pic>
        <p:nvPicPr>
          <p:cNvPr id="6" name="Imagen 5"/>
          <p:cNvPicPr>
            <a:picLocks noChangeAspect="1"/>
          </p:cNvPicPr>
          <p:nvPr/>
        </p:nvPicPr>
        <p:blipFill rotWithShape="1">
          <a:blip r:embed="rId2"/>
          <a:srcRect b="3542"/>
          <a:stretch/>
        </p:blipFill>
        <p:spPr>
          <a:xfrm>
            <a:off x="7953301" y="714690"/>
            <a:ext cx="1919904" cy="2757715"/>
          </a:xfrm>
          <a:prstGeom prst="rect">
            <a:avLst/>
          </a:prstGeom>
          <a:ln>
            <a:noFill/>
          </a:ln>
          <a:effectLst>
            <a:outerShdw blurRad="190500" algn="tl" rotWithShape="0">
              <a:srgbClr val="000000">
                <a:alpha val="70000"/>
              </a:srgbClr>
            </a:outerShdw>
          </a:effectLst>
        </p:spPr>
      </p:pic>
      <p:pic>
        <p:nvPicPr>
          <p:cNvPr id="7" name="Imagen 6"/>
          <p:cNvPicPr>
            <a:picLocks noChangeAspect="1"/>
          </p:cNvPicPr>
          <p:nvPr/>
        </p:nvPicPr>
        <p:blipFill rotWithShape="1">
          <a:blip r:embed="rId3"/>
          <a:srcRect t="52798" r="58466"/>
          <a:stretch/>
        </p:blipFill>
        <p:spPr>
          <a:xfrm>
            <a:off x="7084498" y="4418629"/>
            <a:ext cx="2684535" cy="2086790"/>
          </a:xfrm>
          <a:prstGeom prst="rect">
            <a:avLst/>
          </a:prstGeom>
          <a:ln>
            <a:noFill/>
          </a:ln>
          <a:effectLst>
            <a:outerShdw blurRad="190500" algn="tl" rotWithShape="0">
              <a:srgbClr val="000000">
                <a:alpha val="70000"/>
              </a:srgbClr>
            </a:outerShdw>
          </a:effectLst>
        </p:spPr>
      </p:pic>
      <p:cxnSp>
        <p:nvCxnSpPr>
          <p:cNvPr id="10" name="Conector recto de flecha 9"/>
          <p:cNvCxnSpPr/>
          <p:nvPr/>
        </p:nvCxnSpPr>
        <p:spPr>
          <a:xfrm flipH="1">
            <a:off x="9062977" y="629350"/>
            <a:ext cx="1412112" cy="1148834"/>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4" name="Conector recto de flecha 13"/>
          <p:cNvCxnSpPr>
            <a:endCxn id="29" idx="3"/>
          </p:cNvCxnSpPr>
          <p:nvPr/>
        </p:nvCxnSpPr>
        <p:spPr>
          <a:xfrm flipH="1">
            <a:off x="9078934" y="1493134"/>
            <a:ext cx="1951739" cy="97888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6" name="Conector recto de flecha 15"/>
          <p:cNvCxnSpPr>
            <a:endCxn id="36" idx="3"/>
          </p:cNvCxnSpPr>
          <p:nvPr/>
        </p:nvCxnSpPr>
        <p:spPr>
          <a:xfrm flipH="1">
            <a:off x="9078934" y="2326417"/>
            <a:ext cx="2128375" cy="609241"/>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8" name="Conector recto de flecha 17"/>
          <p:cNvCxnSpPr/>
          <p:nvPr/>
        </p:nvCxnSpPr>
        <p:spPr>
          <a:xfrm flipH="1">
            <a:off x="9136136" y="3009418"/>
            <a:ext cx="2034927" cy="408826"/>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21" name="Elipse 20"/>
          <p:cNvSpPr/>
          <p:nvPr/>
        </p:nvSpPr>
        <p:spPr>
          <a:xfrm>
            <a:off x="9873204" y="380103"/>
            <a:ext cx="1561835" cy="6691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dirty="0"/>
              <a:t>MASTER BEAT</a:t>
            </a:r>
          </a:p>
        </p:txBody>
      </p:sp>
      <p:sp>
        <p:nvSpPr>
          <p:cNvPr id="22" name="Elipse 21"/>
          <p:cNvSpPr/>
          <p:nvPr/>
        </p:nvSpPr>
        <p:spPr>
          <a:xfrm>
            <a:off x="9976630" y="1382447"/>
            <a:ext cx="1458410" cy="6691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dirty="0"/>
              <a:t>2do tiempo</a:t>
            </a:r>
          </a:p>
        </p:txBody>
      </p:sp>
      <p:sp>
        <p:nvSpPr>
          <p:cNvPr id="23" name="Elipse 22"/>
          <p:cNvSpPr/>
          <p:nvPr/>
        </p:nvSpPr>
        <p:spPr>
          <a:xfrm>
            <a:off x="10198478" y="2159757"/>
            <a:ext cx="1458410" cy="6691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dirty="0"/>
              <a:t>3er tiempo</a:t>
            </a:r>
          </a:p>
        </p:txBody>
      </p:sp>
      <p:sp>
        <p:nvSpPr>
          <p:cNvPr id="24" name="Elipse 23"/>
          <p:cNvSpPr/>
          <p:nvPr/>
        </p:nvSpPr>
        <p:spPr>
          <a:xfrm>
            <a:off x="10152179" y="2914306"/>
            <a:ext cx="1458410" cy="669173"/>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PE" dirty="0"/>
              <a:t>4to tiempo</a:t>
            </a:r>
          </a:p>
        </p:txBody>
      </p:sp>
      <p:sp>
        <p:nvSpPr>
          <p:cNvPr id="25" name="Cerrar llave 24"/>
          <p:cNvSpPr/>
          <p:nvPr/>
        </p:nvSpPr>
        <p:spPr>
          <a:xfrm>
            <a:off x="9572698" y="4348355"/>
            <a:ext cx="625780" cy="2214875"/>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s-PE"/>
          </a:p>
        </p:txBody>
      </p:sp>
      <p:sp>
        <p:nvSpPr>
          <p:cNvPr id="26" name="Elipse 25"/>
          <p:cNvSpPr/>
          <p:nvPr/>
        </p:nvSpPr>
        <p:spPr>
          <a:xfrm>
            <a:off x="10152179" y="4824743"/>
            <a:ext cx="1850768" cy="829645"/>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PE" dirty="0"/>
              <a:t>TENEDOR MUSICAL</a:t>
            </a:r>
          </a:p>
        </p:txBody>
      </p:sp>
      <p:sp>
        <p:nvSpPr>
          <p:cNvPr id="27" name="CuadroTexto 26"/>
          <p:cNvSpPr txBox="1"/>
          <p:nvPr/>
        </p:nvSpPr>
        <p:spPr>
          <a:xfrm>
            <a:off x="421761" y="4824743"/>
            <a:ext cx="4146024" cy="1077218"/>
          </a:xfrm>
          <a:prstGeom prst="rect">
            <a:avLst/>
          </a:prstGeom>
          <a:noFill/>
        </p:spPr>
        <p:txBody>
          <a:bodyPr wrap="square" rtlCol="0">
            <a:spAutoFit/>
          </a:bodyPr>
          <a:lstStyle/>
          <a:p>
            <a:r>
              <a:rPr lang="en-US" sz="1600" dirty="0"/>
              <a:t>RHYTHM MOVEMENT FITNESS DANCE PROGRAM bases its work on the grouping of 4 matches forming a “musical fork”, which has 16 beats.</a:t>
            </a:r>
            <a:endParaRPr lang="es-PE" sz="1600" dirty="0"/>
          </a:p>
        </p:txBody>
      </p:sp>
      <p:pic>
        <p:nvPicPr>
          <p:cNvPr id="28" name="Imagen 27"/>
          <p:cNvPicPr>
            <a:picLocks noChangeAspect="1"/>
          </p:cNvPicPr>
          <p:nvPr/>
        </p:nvPicPr>
        <p:blipFill rotWithShape="1">
          <a:blip r:embed="rId4"/>
          <a:srcRect l="46511" r="7590" b="10840"/>
          <a:stretch/>
        </p:blipFill>
        <p:spPr>
          <a:xfrm rot="19372172">
            <a:off x="4770647" y="4651705"/>
            <a:ext cx="1638672" cy="1608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Rectángulo 28"/>
          <p:cNvSpPr/>
          <p:nvPr/>
        </p:nvSpPr>
        <p:spPr>
          <a:xfrm>
            <a:off x="8801142" y="2393891"/>
            <a:ext cx="277792" cy="156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6" name="Imagen 35"/>
          <p:cNvPicPr>
            <a:picLocks noChangeAspect="1"/>
          </p:cNvPicPr>
          <p:nvPr/>
        </p:nvPicPr>
        <p:blipFill>
          <a:blip r:embed="rId5"/>
          <a:stretch>
            <a:fillRect/>
          </a:stretch>
        </p:blipFill>
        <p:spPr>
          <a:xfrm>
            <a:off x="8786301" y="2850306"/>
            <a:ext cx="292633" cy="170703"/>
          </a:xfrm>
          <a:prstGeom prst="rect">
            <a:avLst/>
          </a:prstGeom>
        </p:spPr>
      </p:pic>
      <p:pic>
        <p:nvPicPr>
          <p:cNvPr id="37" name="Imagen 36"/>
          <p:cNvPicPr>
            <a:picLocks noChangeAspect="1"/>
          </p:cNvPicPr>
          <p:nvPr/>
        </p:nvPicPr>
        <p:blipFill>
          <a:blip r:embed="rId5"/>
          <a:stretch>
            <a:fillRect/>
          </a:stretch>
        </p:blipFill>
        <p:spPr>
          <a:xfrm>
            <a:off x="8797432" y="3340766"/>
            <a:ext cx="292633" cy="170703"/>
          </a:xfrm>
          <a:prstGeom prst="rect">
            <a:avLst/>
          </a:prstGeom>
        </p:spPr>
      </p:pic>
    </p:spTree>
    <p:extLst>
      <p:ext uri="{BB962C8B-B14F-4D97-AF65-F5344CB8AC3E}">
        <p14:creationId xmlns:p14="http://schemas.microsoft.com/office/powerpoint/2010/main" val="3854732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416689" y="343164"/>
            <a:ext cx="11345819" cy="500445"/>
          </a:xfrm>
        </p:spPr>
        <p:txBody>
          <a:bodyPr>
            <a:normAutofit fontScale="90000"/>
          </a:bodyPr>
          <a:lstStyle/>
          <a:p>
            <a:r>
              <a:rPr lang="es-PE" sz="3200" dirty="0">
                <a:solidFill>
                  <a:srgbClr val="FFFF00"/>
                </a:solidFill>
                <a:latin typeface="Arial Black" panose="020B0A04020102020204" pitchFamily="34" charset="0"/>
              </a:rPr>
              <a:t>MUSICALIZATION AND CHOREOGRAPHIC CREATION</a:t>
            </a:r>
          </a:p>
        </p:txBody>
      </p:sp>
      <p:pic>
        <p:nvPicPr>
          <p:cNvPr id="5" name="Imagen 4"/>
          <p:cNvPicPr>
            <a:picLocks noChangeAspect="1"/>
          </p:cNvPicPr>
          <p:nvPr/>
        </p:nvPicPr>
        <p:blipFill>
          <a:blip r:embed="rId2"/>
          <a:stretch>
            <a:fillRect/>
          </a:stretch>
        </p:blipFill>
        <p:spPr>
          <a:xfrm>
            <a:off x="6340268" y="1030147"/>
            <a:ext cx="5558571" cy="5558571"/>
          </a:xfrm>
          <a:prstGeom prst="rect">
            <a:avLst/>
          </a:prstGeom>
        </p:spPr>
      </p:pic>
      <p:pic>
        <p:nvPicPr>
          <p:cNvPr id="6" name="Imagen 5"/>
          <p:cNvPicPr>
            <a:picLocks noChangeAspect="1"/>
          </p:cNvPicPr>
          <p:nvPr/>
        </p:nvPicPr>
        <p:blipFill rotWithShape="1">
          <a:blip r:embed="rId3"/>
          <a:srcRect b="50155"/>
          <a:stretch/>
        </p:blipFill>
        <p:spPr>
          <a:xfrm>
            <a:off x="1014011" y="4294348"/>
            <a:ext cx="4603018" cy="2294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p:cNvPicPr>
            <a:picLocks noChangeAspect="1"/>
          </p:cNvPicPr>
          <p:nvPr/>
        </p:nvPicPr>
        <p:blipFill>
          <a:blip r:embed="rId4"/>
          <a:stretch>
            <a:fillRect/>
          </a:stretch>
        </p:blipFill>
        <p:spPr>
          <a:xfrm>
            <a:off x="835801" y="1147848"/>
            <a:ext cx="2133029" cy="28422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a:blip r:embed="rId5"/>
          <a:stretch>
            <a:fillRect/>
          </a:stretch>
        </p:blipFill>
        <p:spPr>
          <a:xfrm>
            <a:off x="3457828" y="1112973"/>
            <a:ext cx="2159201" cy="2877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1414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416690" y="523273"/>
            <a:ext cx="10347766" cy="500445"/>
          </a:xfrm>
        </p:spPr>
        <p:txBody>
          <a:bodyPr>
            <a:normAutofit fontScale="90000"/>
          </a:bodyPr>
          <a:lstStyle/>
          <a:p>
            <a:r>
              <a:rPr lang="es-PE" sz="3200" dirty="0">
                <a:solidFill>
                  <a:srgbClr val="FFFF00"/>
                </a:solidFill>
                <a:latin typeface="Arial Black" panose="020B0A04020102020204" pitchFamily="34" charset="0"/>
              </a:rPr>
              <a:t>PROFESSIONAL PROFILE MRF DANCE PROGRAM</a:t>
            </a:r>
          </a:p>
        </p:txBody>
      </p:sp>
      <p:sp>
        <p:nvSpPr>
          <p:cNvPr id="8" name="CuadroTexto 7"/>
          <p:cNvSpPr txBox="1"/>
          <p:nvPr/>
        </p:nvSpPr>
        <p:spPr>
          <a:xfrm>
            <a:off x="717630" y="1145895"/>
            <a:ext cx="4247909" cy="4062651"/>
          </a:xfrm>
          <a:prstGeom prst="rect">
            <a:avLst/>
          </a:prstGeom>
          <a:noFill/>
        </p:spPr>
        <p:txBody>
          <a:bodyPr wrap="square" rtlCol="0">
            <a:spAutoFit/>
          </a:bodyPr>
          <a:lstStyle/>
          <a:p>
            <a:pPr marL="285750" indent="-285750">
              <a:buFont typeface="Wingdings" panose="05000000000000000000" pitchFamily="2" charset="2"/>
              <a:buChar char="v"/>
            </a:pPr>
            <a:r>
              <a:rPr lang="en-US" sz="2400" dirty="0"/>
              <a:t>Punctual</a:t>
            </a:r>
          </a:p>
          <a:p>
            <a:pPr marL="285750" indent="-285750">
              <a:buFont typeface="Wingdings" panose="05000000000000000000" pitchFamily="2" charset="2"/>
              <a:buChar char="v"/>
            </a:pPr>
            <a:r>
              <a:rPr lang="en-US" sz="2400" dirty="0"/>
              <a:t>Updated</a:t>
            </a:r>
          </a:p>
          <a:p>
            <a:pPr marL="285750" indent="-285750">
              <a:buFont typeface="Wingdings" panose="05000000000000000000" pitchFamily="2" charset="2"/>
              <a:buChar char="v"/>
            </a:pPr>
            <a:r>
              <a:rPr lang="en-US" sz="2400" dirty="0"/>
              <a:t>Fitness</a:t>
            </a:r>
          </a:p>
          <a:p>
            <a:pPr marL="285750" indent="-285750">
              <a:buFont typeface="Wingdings" panose="05000000000000000000" pitchFamily="2" charset="2"/>
              <a:buChar char="v"/>
            </a:pPr>
            <a:r>
              <a:rPr lang="en-US" sz="2400" dirty="0"/>
              <a:t>Empathic</a:t>
            </a:r>
          </a:p>
          <a:p>
            <a:pPr marL="285750" indent="-285750">
              <a:buFont typeface="Wingdings" panose="05000000000000000000" pitchFamily="2" charset="2"/>
              <a:buChar char="v"/>
            </a:pPr>
            <a:r>
              <a:rPr lang="en-US" sz="2400" dirty="0"/>
              <a:t>Sense of belonging</a:t>
            </a:r>
          </a:p>
          <a:p>
            <a:pPr marL="285750" indent="-285750">
              <a:buFont typeface="Wingdings" panose="05000000000000000000" pitchFamily="2" charset="2"/>
              <a:buChar char="v"/>
            </a:pPr>
            <a:r>
              <a:rPr lang="en-US" sz="2400" dirty="0"/>
              <a:t>Respectful</a:t>
            </a:r>
          </a:p>
          <a:p>
            <a:pPr marL="285750" indent="-285750">
              <a:buFont typeface="Wingdings" panose="05000000000000000000" pitchFamily="2" charset="2"/>
              <a:buChar char="v"/>
            </a:pPr>
            <a:r>
              <a:rPr lang="en-US" sz="2400" dirty="0"/>
              <a:t>Coach</a:t>
            </a:r>
          </a:p>
          <a:p>
            <a:pPr marL="285750" indent="-285750">
              <a:buFont typeface="Wingdings" panose="05000000000000000000" pitchFamily="2" charset="2"/>
              <a:buChar char="v"/>
            </a:pPr>
            <a:r>
              <a:rPr lang="en-US" sz="2400" dirty="0"/>
              <a:t>Professional</a:t>
            </a:r>
          </a:p>
          <a:p>
            <a:pPr marL="285750" indent="-285750">
              <a:buFont typeface="Wingdings" panose="05000000000000000000" pitchFamily="2" charset="2"/>
              <a:buChar char="v"/>
            </a:pPr>
            <a:r>
              <a:rPr lang="en-US" sz="2400" dirty="0"/>
              <a:t>Entrepreneur</a:t>
            </a:r>
          </a:p>
          <a:p>
            <a:pPr marL="285750" indent="-285750">
              <a:buFont typeface="Wingdings" panose="05000000000000000000" pitchFamily="2" charset="2"/>
              <a:buChar char="v"/>
            </a:pPr>
            <a:r>
              <a:rPr lang="en-US" sz="2400" dirty="0"/>
              <a:t>Certificate</a:t>
            </a:r>
            <a:endParaRPr lang="es-PE" dirty="0"/>
          </a:p>
          <a:p>
            <a:endParaRPr lang="es-PE" dirty="0"/>
          </a:p>
        </p:txBody>
      </p:sp>
      <p:sp>
        <p:nvSpPr>
          <p:cNvPr id="9" name="CuadroTexto 8"/>
          <p:cNvSpPr txBox="1"/>
          <p:nvPr/>
        </p:nvSpPr>
        <p:spPr>
          <a:xfrm>
            <a:off x="2841584" y="3823551"/>
            <a:ext cx="3545219" cy="2769989"/>
          </a:xfrm>
          <a:prstGeom prst="rect">
            <a:avLst/>
          </a:prstGeom>
          <a:noFill/>
        </p:spPr>
        <p:txBody>
          <a:bodyPr wrap="square" rtlCol="0">
            <a:spAutoFit/>
          </a:bodyPr>
          <a:lstStyle/>
          <a:p>
            <a:r>
              <a:rPr lang="es-PE" sz="2800" b="1" u="sng" dirty="0" err="1"/>
              <a:t>Working</a:t>
            </a:r>
            <a:r>
              <a:rPr lang="es-PE" sz="2800" b="1" u="sng" dirty="0"/>
              <a:t> </a:t>
            </a:r>
            <a:r>
              <a:rPr lang="es-PE" sz="2800" b="1" u="sng" dirty="0" err="1"/>
              <a:t>market</a:t>
            </a:r>
            <a:endParaRPr lang="es-PE" sz="2800" b="1" u="sng" dirty="0"/>
          </a:p>
          <a:p>
            <a:endParaRPr lang="es-PE" sz="2000" dirty="0"/>
          </a:p>
          <a:p>
            <a:r>
              <a:rPr lang="en-US" dirty="0"/>
              <a:t>Private salons</a:t>
            </a:r>
          </a:p>
          <a:p>
            <a:r>
              <a:rPr lang="en-US" dirty="0"/>
              <a:t>Schools </a:t>
            </a:r>
          </a:p>
          <a:p>
            <a:r>
              <a:rPr lang="en-US" dirty="0"/>
              <a:t>Gyms</a:t>
            </a:r>
          </a:p>
          <a:p>
            <a:r>
              <a:rPr lang="en-US" dirty="0" err="1"/>
              <a:t>Fitcamps</a:t>
            </a:r>
            <a:endParaRPr lang="en-US" dirty="0"/>
          </a:p>
          <a:p>
            <a:r>
              <a:rPr lang="en-US" dirty="0"/>
              <a:t>Parks and/or sports centers</a:t>
            </a:r>
          </a:p>
          <a:p>
            <a:r>
              <a:rPr lang="en-US" dirty="0"/>
              <a:t>Clubs</a:t>
            </a:r>
          </a:p>
          <a:p>
            <a:r>
              <a:rPr lang="en-US" dirty="0"/>
              <a:t>Companies</a:t>
            </a:r>
            <a:endParaRPr lang="es-PE" dirty="0"/>
          </a:p>
        </p:txBody>
      </p:sp>
      <p:pic>
        <p:nvPicPr>
          <p:cNvPr id="2" name="Imagen 1"/>
          <p:cNvPicPr>
            <a:picLocks noChangeAspect="1"/>
          </p:cNvPicPr>
          <p:nvPr/>
        </p:nvPicPr>
        <p:blipFill>
          <a:blip r:embed="rId2"/>
          <a:stretch>
            <a:fillRect/>
          </a:stretch>
        </p:blipFill>
        <p:spPr>
          <a:xfrm>
            <a:off x="6284317" y="1509205"/>
            <a:ext cx="5363888" cy="37924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6331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06E47F3-C316-440C-A9F0-EE7835150D0B}"/>
              </a:ext>
            </a:extLst>
          </p:cNvPr>
          <p:cNvPicPr>
            <a:picLocks noChangeAspect="1"/>
          </p:cNvPicPr>
          <p:nvPr/>
        </p:nvPicPr>
        <p:blipFill>
          <a:blip r:embed="rId2"/>
          <a:stretch>
            <a:fillRect/>
          </a:stretch>
        </p:blipFill>
        <p:spPr>
          <a:xfrm>
            <a:off x="3034720" y="496958"/>
            <a:ext cx="6122559" cy="5578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Marcador de pie de página 1">
            <a:extLst>
              <a:ext uri="{FF2B5EF4-FFF2-40B4-BE49-F238E27FC236}">
                <a16:creationId xmlns:a16="http://schemas.microsoft.com/office/drawing/2014/main" id="{52F6A15C-1CDF-42F2-999B-2AFD494A4D26}"/>
              </a:ext>
            </a:extLst>
          </p:cNvPr>
          <p:cNvSpPr>
            <a:spLocks noGrp="1"/>
          </p:cNvSpPr>
          <p:nvPr>
            <p:ph type="ftr" sz="quarter" idx="11"/>
          </p:nvPr>
        </p:nvSpPr>
        <p:spPr>
          <a:xfrm>
            <a:off x="200891" y="6226318"/>
            <a:ext cx="2833830" cy="365125"/>
          </a:xfrm>
        </p:spPr>
        <p:txBody>
          <a:bodyPr/>
          <a:lstStyle/>
          <a:p>
            <a:r>
              <a:rPr lang="en-US" sz="1100" dirty="0"/>
              <a:t>Vicky Gamarra   +51982722083 Lima-Peru</a:t>
            </a:r>
          </a:p>
          <a:p>
            <a:r>
              <a:rPr lang="en-US" sz="1100" dirty="0"/>
              <a:t>DANZANT STUDIO &amp; PROGRAM</a:t>
            </a:r>
          </a:p>
        </p:txBody>
      </p:sp>
      <p:sp>
        <p:nvSpPr>
          <p:cNvPr id="3" name="Marcador de número de diapositiva 2">
            <a:extLst>
              <a:ext uri="{FF2B5EF4-FFF2-40B4-BE49-F238E27FC236}">
                <a16:creationId xmlns:a16="http://schemas.microsoft.com/office/drawing/2014/main" id="{956B501E-38DD-40D0-B1D7-456A64EAB6E8}"/>
              </a:ext>
            </a:extLst>
          </p:cNvPr>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4202137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084847B9-4DBD-4956-8E0B-C15362C171C3}"/>
              </a:ext>
            </a:extLst>
          </p:cNvPr>
          <p:cNvSpPr>
            <a:spLocks noGrp="1"/>
          </p:cNvSpPr>
          <p:nvPr>
            <p:ph type="title"/>
          </p:nvPr>
        </p:nvSpPr>
        <p:spPr>
          <a:xfrm>
            <a:off x="85680" y="420184"/>
            <a:ext cx="11906942" cy="811873"/>
          </a:xfrm>
        </p:spPr>
        <p:txBody>
          <a:bodyPr>
            <a:noAutofit/>
          </a:bodyPr>
          <a:lstStyle/>
          <a:p>
            <a:pPr algn="ctr"/>
            <a:r>
              <a:rPr lang="es-MX" sz="3200"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t>
            </a:r>
            <a:r>
              <a:rPr lang="es-PE" sz="3200"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OVIMIENTO RITMO FITNESS DANCE PROGRAM</a:t>
            </a:r>
          </a:p>
        </p:txBody>
      </p:sp>
      <p:sp>
        <p:nvSpPr>
          <p:cNvPr id="9" name="CuadroTexto 8">
            <a:extLst>
              <a:ext uri="{FF2B5EF4-FFF2-40B4-BE49-F238E27FC236}">
                <a16:creationId xmlns:a16="http://schemas.microsoft.com/office/drawing/2014/main" id="{CE728DAB-1D20-4D79-BB25-52C9058F19A8}"/>
              </a:ext>
            </a:extLst>
          </p:cNvPr>
          <p:cNvSpPr txBox="1"/>
          <p:nvPr/>
        </p:nvSpPr>
        <p:spPr>
          <a:xfrm>
            <a:off x="498763" y="1340720"/>
            <a:ext cx="3103418" cy="584775"/>
          </a:xfrm>
          <a:prstGeom prst="rect">
            <a:avLst/>
          </a:prstGeom>
          <a:noFill/>
        </p:spPr>
        <p:txBody>
          <a:bodyPr wrap="square" rtlCol="0">
            <a:spAutoFit/>
          </a:bodyPr>
          <a:lstStyle/>
          <a:p>
            <a:r>
              <a:rPr lang="es-MX" sz="1600" b="1" dirty="0"/>
              <a:t>Contact us: +51982722083</a:t>
            </a:r>
          </a:p>
          <a:p>
            <a:r>
              <a:rPr lang="es-MX" sz="1600" b="1" dirty="0"/>
              <a:t>E-mail: vick19111@hotmail.com</a:t>
            </a:r>
            <a:endParaRPr lang="es-PE" sz="1600" b="1" dirty="0"/>
          </a:p>
        </p:txBody>
      </p:sp>
      <p:sp>
        <p:nvSpPr>
          <p:cNvPr id="10" name="CuadroTexto 9">
            <a:extLst>
              <a:ext uri="{FF2B5EF4-FFF2-40B4-BE49-F238E27FC236}">
                <a16:creationId xmlns:a16="http://schemas.microsoft.com/office/drawing/2014/main" id="{F25EFFAB-EFA5-4CB6-841E-FBD9B1261469}"/>
              </a:ext>
            </a:extLst>
          </p:cNvPr>
          <p:cNvSpPr txBox="1"/>
          <p:nvPr/>
        </p:nvSpPr>
        <p:spPr>
          <a:xfrm>
            <a:off x="8068760" y="1217610"/>
            <a:ext cx="4037560" cy="830997"/>
          </a:xfrm>
          <a:prstGeom prst="rect">
            <a:avLst/>
          </a:prstGeom>
          <a:noFill/>
        </p:spPr>
        <p:txBody>
          <a:bodyPr wrap="square" rtlCol="0">
            <a:spAutoFit/>
          </a:bodyPr>
          <a:lstStyle/>
          <a:p>
            <a:r>
              <a:rPr lang="es-MX" sz="1600" b="1" dirty="0"/>
              <a:t>Facebook: Vicky Gamarra</a:t>
            </a:r>
          </a:p>
          <a:p>
            <a:r>
              <a:rPr lang="es-MX" sz="1600" b="1" dirty="0"/>
              <a:t>Fb Page. Danzant</a:t>
            </a:r>
          </a:p>
          <a:p>
            <a:r>
              <a:rPr lang="es-MX" sz="1600" b="1" dirty="0"/>
              <a:t>Instagram: vicky_gamarra_chavez DANZANT</a:t>
            </a:r>
            <a:endParaRPr lang="es-PE" sz="2000" b="1" dirty="0"/>
          </a:p>
        </p:txBody>
      </p:sp>
      <p:pic>
        <p:nvPicPr>
          <p:cNvPr id="11" name="Imagen 10">
            <a:extLst>
              <a:ext uri="{FF2B5EF4-FFF2-40B4-BE49-F238E27FC236}">
                <a16:creationId xmlns:a16="http://schemas.microsoft.com/office/drawing/2014/main" id="{367222B5-0102-403C-9579-80B9F76E5EE4}"/>
              </a:ext>
            </a:extLst>
          </p:cNvPr>
          <p:cNvPicPr>
            <a:picLocks noChangeAspect="1"/>
          </p:cNvPicPr>
          <p:nvPr/>
        </p:nvPicPr>
        <p:blipFill>
          <a:blip r:embed="rId2"/>
          <a:stretch>
            <a:fillRect/>
          </a:stretch>
        </p:blipFill>
        <p:spPr>
          <a:xfrm>
            <a:off x="3479477" y="1444086"/>
            <a:ext cx="643765" cy="418448"/>
          </a:xfrm>
          <a:prstGeom prst="rect">
            <a:avLst/>
          </a:prstGeom>
        </p:spPr>
      </p:pic>
      <p:pic>
        <p:nvPicPr>
          <p:cNvPr id="2050" name="Picture 2" descr="https://scontent.flim2-2.fna.fbcdn.net/v/t39.30808-6/277510276_493954152380610_4156415177809410161_n.jpg?stp=dst-jpg_s960x960&amp;_nc_cat=106&amp;ccb=1-7&amp;_nc_sid=e3f864&amp;_nc_eui2=AeFVlGmcakugmtdHAa3Z2AG1znvpgt9a99XOe-mC31r31b2_RNfkRKCorbjkYXnmDP9RU44hlh86LHme5YgOTDXM&amp;_nc_ohc=94sEObV0ThwAX-hQfeZ&amp;_nc_ht=scontent.flim2-2.fna&amp;oh=00_AfA-dmj_4PfBaPX9Zqi3NO8RaMbbKhXLRYubBhVr7dMuTQ&amp;oe=64A006F3">
            <a:extLst>
              <a:ext uri="{FF2B5EF4-FFF2-40B4-BE49-F238E27FC236}">
                <a16:creationId xmlns:a16="http://schemas.microsoft.com/office/drawing/2014/main" id="{54C593AB-E69D-45B4-A8BA-1EA279F64E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943"/>
          <a:stretch/>
        </p:blipFill>
        <p:spPr bwMode="auto">
          <a:xfrm>
            <a:off x="0" y="2079859"/>
            <a:ext cx="12192000" cy="477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276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2812" y="338742"/>
            <a:ext cx="2562622" cy="1325563"/>
          </a:xfrm>
        </p:spPr>
        <p:txBody>
          <a:bodyPr>
            <a:normAutofit/>
          </a:bodyPr>
          <a:lstStyle/>
          <a:p>
            <a:r>
              <a:rPr lang="es-PE" sz="3600" dirty="0">
                <a:solidFill>
                  <a:srgbClr val="FFFF00"/>
                </a:solidFill>
                <a:latin typeface="Arial Black" panose="020B0A04020102020204" pitchFamily="34" charset="0"/>
              </a:rPr>
              <a:t>Resumé</a:t>
            </a:r>
          </a:p>
        </p:txBody>
      </p:sp>
      <p:sp>
        <p:nvSpPr>
          <p:cNvPr id="4" name="Marcador de número de diapositiva 3">
            <a:extLst>
              <a:ext uri="{FF2B5EF4-FFF2-40B4-BE49-F238E27FC236}">
                <a16:creationId xmlns:a16="http://schemas.microsoft.com/office/drawing/2014/main" id="{7B1BA1D4-F11C-4B74-8F5B-2997103A0DDC}"/>
              </a:ext>
            </a:extLst>
          </p:cNvPr>
          <p:cNvSpPr>
            <a:spLocks noGrp="1"/>
          </p:cNvSpPr>
          <p:nvPr>
            <p:ph type="sldNum" sz="quarter" idx="12"/>
          </p:nvPr>
        </p:nvSpPr>
        <p:spPr/>
        <p:txBody>
          <a:bodyPr/>
          <a:lstStyle/>
          <a:p>
            <a:fld id="{6D22F896-40B5-4ADD-8801-0D06FADFA095}" type="slidenum">
              <a:rPr lang="en-US" smtClean="0"/>
              <a:t>3</a:t>
            </a:fld>
            <a:endParaRPr lang="en-US" dirty="0"/>
          </a:p>
        </p:txBody>
      </p:sp>
      <p:sp>
        <p:nvSpPr>
          <p:cNvPr id="9" name="CuadroTexto 8">
            <a:extLst>
              <a:ext uri="{FF2B5EF4-FFF2-40B4-BE49-F238E27FC236}">
                <a16:creationId xmlns:a16="http://schemas.microsoft.com/office/drawing/2014/main" id="{867398C1-F3FB-4125-A638-5F3B174E8F00}"/>
              </a:ext>
            </a:extLst>
          </p:cNvPr>
          <p:cNvSpPr txBox="1"/>
          <p:nvPr/>
        </p:nvSpPr>
        <p:spPr>
          <a:xfrm>
            <a:off x="188848" y="1656810"/>
            <a:ext cx="6884506" cy="923330"/>
          </a:xfrm>
          <a:prstGeom prst="rect">
            <a:avLst/>
          </a:prstGeom>
          <a:noFill/>
        </p:spPr>
        <p:txBody>
          <a:bodyPr wrap="square" rtlCol="0">
            <a:spAutoFit/>
          </a:bodyPr>
          <a:lstStyle/>
          <a:p>
            <a:pPr algn="just"/>
            <a:r>
              <a:rPr lang="es-MX" dirty="0"/>
              <a:t>Dance teacher and choreographer with 25 years of teaching experience as a professor at universities, institutes and instructor at gyms and some organizations related to dance and arts.</a:t>
            </a:r>
            <a:endParaRPr lang="es-PE" dirty="0"/>
          </a:p>
        </p:txBody>
      </p:sp>
      <p:pic>
        <p:nvPicPr>
          <p:cNvPr id="10" name="Imagen 9">
            <a:extLst>
              <a:ext uri="{FF2B5EF4-FFF2-40B4-BE49-F238E27FC236}">
                <a16:creationId xmlns:a16="http://schemas.microsoft.com/office/drawing/2014/main" id="{B7236FAF-0596-4C1C-A7F1-0102ABD3B37C}"/>
              </a:ext>
            </a:extLst>
          </p:cNvPr>
          <p:cNvPicPr>
            <a:picLocks noChangeAspect="1"/>
          </p:cNvPicPr>
          <p:nvPr/>
        </p:nvPicPr>
        <p:blipFill>
          <a:blip r:embed="rId2"/>
          <a:stretch>
            <a:fillRect/>
          </a:stretch>
        </p:blipFill>
        <p:spPr>
          <a:xfrm>
            <a:off x="2781931" y="370964"/>
            <a:ext cx="1922157" cy="974426"/>
          </a:xfrm>
          <a:prstGeom prst="rect">
            <a:avLst/>
          </a:prstGeom>
        </p:spPr>
      </p:pic>
      <p:sp>
        <p:nvSpPr>
          <p:cNvPr id="14" name="CuadroTexto 13">
            <a:extLst>
              <a:ext uri="{FF2B5EF4-FFF2-40B4-BE49-F238E27FC236}">
                <a16:creationId xmlns:a16="http://schemas.microsoft.com/office/drawing/2014/main" id="{909F9196-A3B9-4590-9537-A9F4045303CA}"/>
              </a:ext>
            </a:extLst>
          </p:cNvPr>
          <p:cNvSpPr txBox="1"/>
          <p:nvPr/>
        </p:nvSpPr>
        <p:spPr>
          <a:xfrm>
            <a:off x="188848" y="2749497"/>
            <a:ext cx="6937512" cy="2031325"/>
          </a:xfrm>
          <a:prstGeom prst="rect">
            <a:avLst/>
          </a:prstGeom>
          <a:noFill/>
        </p:spPr>
        <p:txBody>
          <a:bodyPr wrap="square" rtlCol="0">
            <a:spAutoFit/>
          </a:bodyPr>
          <a:lstStyle/>
          <a:p>
            <a:pPr algn="just"/>
            <a:r>
              <a:rPr lang="es-MX" dirty="0"/>
              <a:t>PhD in University Education, Master Degree in University Education Teaching and Research at San Martin de Porres University, a degree in Communication Sciences, Diploma in Dance Pedagogy at Pontificia Universidad Católica del Perú and a Foreign Language Professor at USMP University. </a:t>
            </a:r>
          </a:p>
          <a:p>
            <a:pPr algn="just"/>
            <a:r>
              <a:rPr lang="es-MX" dirty="0"/>
              <a:t>Diploma in Dance Teaching at Malvina Acosta Studio in Argentina and Certification at Center for Higher Studies in Performing Arts in Mexico.</a:t>
            </a:r>
            <a:endParaRPr lang="es-PE" dirty="0"/>
          </a:p>
        </p:txBody>
      </p:sp>
      <p:sp>
        <p:nvSpPr>
          <p:cNvPr id="16" name="CuadroTexto 15">
            <a:extLst>
              <a:ext uri="{FF2B5EF4-FFF2-40B4-BE49-F238E27FC236}">
                <a16:creationId xmlns:a16="http://schemas.microsoft.com/office/drawing/2014/main" id="{3DF2873B-C448-4B38-9B53-A7766348B3E4}"/>
              </a:ext>
            </a:extLst>
          </p:cNvPr>
          <p:cNvSpPr txBox="1"/>
          <p:nvPr/>
        </p:nvSpPr>
        <p:spPr>
          <a:xfrm>
            <a:off x="241854" y="5009708"/>
            <a:ext cx="6912232" cy="1477328"/>
          </a:xfrm>
          <a:prstGeom prst="rect">
            <a:avLst/>
          </a:prstGeom>
          <a:noFill/>
        </p:spPr>
        <p:txBody>
          <a:bodyPr wrap="square" rtlCol="0">
            <a:spAutoFit/>
          </a:bodyPr>
          <a:lstStyle/>
          <a:p>
            <a:pPr algn="just"/>
            <a:r>
              <a:rPr lang="es-MX" dirty="0"/>
              <a:t>Creator and Director of DANZANT and MOVIMIENTO RITMO FITNESS DANCE PROGRAM. Full-time teacher, national and international speaker, Master Trainer, Fitness Dance Instructor and a Choreography Dance Teacher in different workshops and master classes in Peru and around the world. </a:t>
            </a:r>
            <a:endParaRPr lang="es-PE" dirty="0"/>
          </a:p>
        </p:txBody>
      </p:sp>
      <p:pic>
        <p:nvPicPr>
          <p:cNvPr id="3074" name="Picture 2" descr="No hay ninguna descripción de la foto disponible.">
            <a:extLst>
              <a:ext uri="{FF2B5EF4-FFF2-40B4-BE49-F238E27FC236}">
                <a16:creationId xmlns:a16="http://schemas.microsoft.com/office/drawing/2014/main" id="{D5544233-7B84-4CA2-B705-CB0AB0DD8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7913" y="1281979"/>
            <a:ext cx="4343400"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21841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9784" y="274454"/>
            <a:ext cx="8596668" cy="1320800"/>
          </a:xfrm>
        </p:spPr>
        <p:txBody>
          <a:bodyPr>
            <a:normAutofit/>
          </a:bodyPr>
          <a:lstStyle/>
          <a:p>
            <a:r>
              <a:rPr lang="es-PE" sz="4000" dirty="0">
                <a:solidFill>
                  <a:srgbClr val="FFFF00"/>
                </a:solidFill>
                <a:latin typeface="Arial Black" panose="020B0A04020102020204" pitchFamily="34" charset="0"/>
              </a:rPr>
              <a:t>MOVIMIENTO RITMO FITNESS</a:t>
            </a:r>
          </a:p>
        </p:txBody>
      </p:sp>
      <p:sp>
        <p:nvSpPr>
          <p:cNvPr id="3" name="Marcador de contenido 2"/>
          <p:cNvSpPr>
            <a:spLocks noGrp="1"/>
          </p:cNvSpPr>
          <p:nvPr>
            <p:ph idx="1"/>
          </p:nvPr>
        </p:nvSpPr>
        <p:spPr>
          <a:xfrm>
            <a:off x="419784" y="1575671"/>
            <a:ext cx="11352432" cy="1320800"/>
          </a:xfrm>
        </p:spPr>
        <p:txBody>
          <a:bodyPr>
            <a:normAutofit lnSpcReduction="10000"/>
          </a:bodyPr>
          <a:lstStyle/>
          <a:p>
            <a:pPr marL="0" indent="0" algn="just">
              <a:lnSpc>
                <a:spcPct val="150000"/>
              </a:lnSpc>
              <a:buNone/>
            </a:pPr>
            <a:r>
              <a:rPr lang="es-PE" sz="1800" dirty="0">
                <a:solidFill>
                  <a:schemeClr val="tx1"/>
                </a:solidFill>
                <a:latin typeface="Arial" panose="020B0604020202020204" pitchFamily="34" charset="0"/>
                <a:cs typeface="Arial" panose="020B0604020202020204" pitchFamily="34" charset="0"/>
              </a:rPr>
              <a:t>MRF DANCE PROGRAM is a Peruvian fitness dance School located in Lima, Peru </a:t>
            </a:r>
            <a:r>
              <a:rPr lang="en-US" sz="1800" dirty="0">
                <a:latin typeface="Arial" panose="020B0604020202020204" pitchFamily="34" charset="0"/>
                <a:cs typeface="Arial" panose="020B0604020202020204" pitchFamily="34" charset="0"/>
              </a:rPr>
              <a:t>and it is expanding around the world, especially in Latin American countries such as</a:t>
            </a:r>
            <a:r>
              <a:rPr lang="es-PE" sz="1800" dirty="0">
                <a:solidFill>
                  <a:schemeClr val="tx1"/>
                </a:solidFill>
                <a:latin typeface="Arial" panose="020B0604020202020204" pitchFamily="34" charset="0"/>
                <a:cs typeface="Arial" panose="020B0604020202020204" pitchFamily="34" charset="0"/>
              </a:rPr>
              <a:t>: The United States, Mexico, Ecuador, Colombia, Chile, Argentina, </a:t>
            </a:r>
            <a:r>
              <a:rPr lang="es-PE" sz="1800" dirty="0">
                <a:latin typeface="Arial" panose="020B0604020202020204" pitchFamily="34" charset="0"/>
                <a:cs typeface="Arial" panose="020B0604020202020204" pitchFamily="34" charset="0"/>
              </a:rPr>
              <a:t>Brasil among others.</a:t>
            </a:r>
            <a:endParaRPr lang="es-PE" sz="1800" dirty="0">
              <a:solidFill>
                <a:schemeClr val="tx1"/>
              </a:solidFill>
              <a:latin typeface="Arial" panose="020B0604020202020204" pitchFamily="34" charset="0"/>
              <a:cs typeface="Arial" panose="020B0604020202020204" pitchFamily="34" charset="0"/>
            </a:endParaRPr>
          </a:p>
          <a:p>
            <a:pPr algn="just">
              <a:lnSpc>
                <a:spcPct val="150000"/>
              </a:lnSpc>
            </a:pPr>
            <a:endParaRPr lang="es-PE" dirty="0"/>
          </a:p>
          <a:p>
            <a:pPr algn="just"/>
            <a:endParaRPr lang="es-PE" dirty="0"/>
          </a:p>
        </p:txBody>
      </p:sp>
      <p:pic>
        <p:nvPicPr>
          <p:cNvPr id="8" name="Imagen 7"/>
          <p:cNvPicPr>
            <a:picLocks noChangeAspect="1"/>
          </p:cNvPicPr>
          <p:nvPr/>
        </p:nvPicPr>
        <p:blipFill>
          <a:blip r:embed="rId2"/>
          <a:stretch>
            <a:fillRect/>
          </a:stretch>
        </p:blipFill>
        <p:spPr>
          <a:xfrm>
            <a:off x="914400" y="3065579"/>
            <a:ext cx="3512139" cy="35121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6081" y="3179497"/>
            <a:ext cx="1600371" cy="1595370"/>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8880" y="3121376"/>
            <a:ext cx="1554240" cy="1595370"/>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188" y="4971021"/>
            <a:ext cx="1627151" cy="1595370"/>
          </a:xfrm>
          <a:prstGeom prst="rect">
            <a:avLst/>
          </a:prstGeom>
        </p:spPr>
      </p:pic>
      <p:pic>
        <p:nvPicPr>
          <p:cNvPr id="13" name="Imagen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129" y="4982348"/>
            <a:ext cx="1582906" cy="1595370"/>
          </a:xfrm>
          <a:prstGeom prst="rect">
            <a:avLst/>
          </a:prstGeom>
        </p:spPr>
      </p:pic>
      <p:pic>
        <p:nvPicPr>
          <p:cNvPr id="14" name="Imagen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59413" y="3121376"/>
            <a:ext cx="1591631" cy="1595370"/>
          </a:xfrm>
          <a:prstGeom prst="rect">
            <a:avLst/>
          </a:prstGeom>
        </p:spPr>
      </p:pic>
      <p:pic>
        <p:nvPicPr>
          <p:cNvPr id="15" name="Imagen 14">
            <a:extLst>
              <a:ext uri="{FF2B5EF4-FFF2-40B4-BE49-F238E27FC236}">
                <a16:creationId xmlns:a16="http://schemas.microsoft.com/office/drawing/2014/main" id="{9721DAE3-548A-4BF6-BA80-223E2CAE2C23}"/>
              </a:ext>
            </a:extLst>
          </p:cNvPr>
          <p:cNvPicPr>
            <a:picLocks noChangeAspect="1"/>
          </p:cNvPicPr>
          <p:nvPr/>
        </p:nvPicPr>
        <p:blipFill>
          <a:blip r:embed="rId8"/>
          <a:stretch>
            <a:fillRect/>
          </a:stretch>
        </p:blipFill>
        <p:spPr>
          <a:xfrm>
            <a:off x="10093035" y="243416"/>
            <a:ext cx="1908213" cy="1219306"/>
          </a:xfrm>
          <a:prstGeom prst="rect">
            <a:avLst/>
          </a:prstGeom>
        </p:spPr>
      </p:pic>
    </p:spTree>
    <p:extLst>
      <p:ext uri="{BB962C8B-B14F-4D97-AF65-F5344CB8AC3E}">
        <p14:creationId xmlns:p14="http://schemas.microsoft.com/office/powerpoint/2010/main" val="3667282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0303" y="1099604"/>
            <a:ext cx="7137636" cy="4259725"/>
          </a:xfrm>
        </p:spPr>
        <p:txBody>
          <a:bodyPr>
            <a:normAutofit lnSpcReduction="10000"/>
          </a:bodyPr>
          <a:lstStyle/>
          <a:p>
            <a:pPr marL="0" indent="0">
              <a:lnSpc>
                <a:spcPct val="120000"/>
              </a:lnSpc>
              <a:buNone/>
            </a:pPr>
            <a:r>
              <a:rPr lang="es-PE" sz="2600" b="1" dirty="0">
                <a:solidFill>
                  <a:srgbClr val="FFFF00"/>
                </a:solidFill>
              </a:rPr>
              <a:t>MOVIMIENTO RITMO FITNESS</a:t>
            </a:r>
          </a:p>
          <a:p>
            <a:pPr algn="just">
              <a:lnSpc>
                <a:spcPct val="120000"/>
              </a:lnSpc>
            </a:pPr>
            <a:r>
              <a:rPr lang="en-US" sz="2000" dirty="0"/>
              <a:t>It is a fitness dance program of Peruvian origin, focused on providing physical and mental well-being through guided movement, of a series of national and international rhythms such as: cumbia, salsa, bachata, merengue, reggaeton, among others, performing cardio training through intermittent interval circuits.</a:t>
            </a:r>
            <a:endParaRPr lang="es-PE" sz="2000" dirty="0"/>
          </a:p>
          <a:p>
            <a:pPr>
              <a:lnSpc>
                <a:spcPct val="120000"/>
              </a:lnSpc>
            </a:pPr>
            <a:endParaRPr lang="es-PE" sz="1700" dirty="0"/>
          </a:p>
          <a:p>
            <a:pPr algn="just">
              <a:lnSpc>
                <a:spcPct val="110000"/>
              </a:lnSpc>
              <a:tabLst>
                <a:tab pos="984250" algn="l"/>
              </a:tabLst>
            </a:pPr>
            <a:r>
              <a:rPr lang="es-PE" sz="2600" b="1" dirty="0">
                <a:solidFill>
                  <a:srgbClr val="FFFF00"/>
                </a:solidFill>
              </a:rPr>
              <a:t>MRF DANCE PROGRAM </a:t>
            </a:r>
            <a:r>
              <a:rPr lang="en-US" sz="2000" b="1" dirty="0"/>
              <a:t>It is a fitness dance discipline practiced by both men and women, having a special version for the elderly called MOVEMENT RHYTHM FITNESS GOLD.</a:t>
            </a:r>
            <a:endParaRPr lang="es-PE" sz="1600" b="1" dirty="0"/>
          </a:p>
        </p:txBody>
      </p:sp>
      <p:pic>
        <p:nvPicPr>
          <p:cNvPr id="5" name="Imagen 4"/>
          <p:cNvPicPr>
            <a:picLocks noChangeAspect="1"/>
          </p:cNvPicPr>
          <p:nvPr/>
        </p:nvPicPr>
        <p:blipFill rotWithShape="1">
          <a:blip r:embed="rId2"/>
          <a:srcRect t="8005" b="15309"/>
          <a:stretch/>
        </p:blipFill>
        <p:spPr>
          <a:xfrm>
            <a:off x="7861877" y="1127214"/>
            <a:ext cx="2005797" cy="25232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p:cNvPicPr>
            <a:picLocks noChangeAspect="1"/>
          </p:cNvPicPr>
          <p:nvPr/>
        </p:nvPicPr>
        <p:blipFill>
          <a:blip r:embed="rId3"/>
          <a:stretch>
            <a:fillRect/>
          </a:stretch>
        </p:blipFill>
        <p:spPr>
          <a:xfrm>
            <a:off x="10101835" y="396745"/>
            <a:ext cx="1839862" cy="2832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p:cNvPicPr>
            <a:picLocks noChangeAspect="1"/>
          </p:cNvPicPr>
          <p:nvPr/>
        </p:nvPicPr>
        <p:blipFill rotWithShape="1">
          <a:blip r:embed="rId4"/>
          <a:srcRect l="11899" t="26567" r="23510" b="23680"/>
          <a:stretch/>
        </p:blipFill>
        <p:spPr>
          <a:xfrm>
            <a:off x="7822442" y="4081549"/>
            <a:ext cx="4119255" cy="2379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3010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6473" y="837402"/>
            <a:ext cx="5472545" cy="5326621"/>
          </a:xfrm>
        </p:spPr>
        <p:txBody>
          <a:bodyPr>
            <a:normAutofit fontScale="85000" lnSpcReduction="10000"/>
          </a:bodyPr>
          <a:lstStyle/>
          <a:p>
            <a:pPr marL="0" indent="0">
              <a:buNone/>
            </a:pPr>
            <a:r>
              <a:rPr lang="es-PE" sz="3300" b="1" dirty="0">
                <a:solidFill>
                  <a:srgbClr val="FFFF00"/>
                </a:solidFill>
              </a:rPr>
              <a:t>MRF DANCE PROGRAM OBJECTIVES</a:t>
            </a:r>
          </a:p>
          <a:p>
            <a:pPr>
              <a:buFont typeface="Courier New" panose="02070309020205020404" pitchFamily="49" charset="0"/>
              <a:buChar char="o"/>
            </a:pPr>
            <a:r>
              <a:rPr lang="es-PE" dirty="0"/>
              <a:t>Train fitness dance professionals.</a:t>
            </a:r>
            <a:endParaRPr lang="es-PE" sz="2800" dirty="0"/>
          </a:p>
          <a:p>
            <a:pPr>
              <a:lnSpc>
                <a:spcPct val="110000"/>
              </a:lnSpc>
              <a:buFont typeface="Courier New" panose="02070309020205020404" pitchFamily="49" charset="0"/>
              <a:buChar char="o"/>
            </a:pPr>
            <a:r>
              <a:rPr lang="en-US" dirty="0"/>
              <a:t>Improve people's physical condition.</a:t>
            </a:r>
          </a:p>
          <a:p>
            <a:pPr>
              <a:lnSpc>
                <a:spcPct val="110000"/>
              </a:lnSpc>
              <a:buFont typeface="Courier New" panose="02070309020205020404" pitchFamily="49" charset="0"/>
              <a:buChar char="o"/>
            </a:pPr>
            <a:r>
              <a:rPr lang="en-US" dirty="0"/>
              <a:t>Improve coordination.</a:t>
            </a:r>
          </a:p>
          <a:p>
            <a:pPr>
              <a:lnSpc>
                <a:spcPct val="110000"/>
              </a:lnSpc>
              <a:buFont typeface="Courier New" panose="02070309020205020404" pitchFamily="49" charset="0"/>
              <a:buChar char="o"/>
            </a:pPr>
            <a:r>
              <a:rPr lang="en-US" dirty="0"/>
              <a:t>Provide physical and mental well-being.</a:t>
            </a:r>
          </a:p>
          <a:p>
            <a:pPr>
              <a:lnSpc>
                <a:spcPct val="110000"/>
              </a:lnSpc>
              <a:buFont typeface="Courier New" panose="02070309020205020404" pitchFamily="49" charset="0"/>
              <a:buChar char="o"/>
            </a:pPr>
            <a:r>
              <a:rPr lang="en-US" dirty="0"/>
              <a:t>Increase the energy of the participant.</a:t>
            </a:r>
          </a:p>
          <a:p>
            <a:pPr>
              <a:lnSpc>
                <a:spcPct val="110000"/>
              </a:lnSpc>
              <a:buFont typeface="Courier New" panose="02070309020205020404" pitchFamily="49" charset="0"/>
              <a:buChar char="o"/>
            </a:pPr>
            <a:r>
              <a:rPr lang="en-US" dirty="0"/>
              <a:t>Improve self-esteem and self-confidence.</a:t>
            </a:r>
          </a:p>
          <a:p>
            <a:pPr>
              <a:lnSpc>
                <a:spcPct val="110000"/>
              </a:lnSpc>
              <a:buFont typeface="Courier New" panose="02070309020205020404" pitchFamily="49" charset="0"/>
              <a:buChar char="o"/>
            </a:pPr>
            <a:r>
              <a:rPr lang="en-US" dirty="0"/>
              <a:t>Improve flexibility and range of motion.</a:t>
            </a:r>
          </a:p>
          <a:p>
            <a:pPr>
              <a:lnSpc>
                <a:spcPct val="110000"/>
              </a:lnSpc>
              <a:buFont typeface="Courier New" panose="02070309020205020404" pitchFamily="49" charset="0"/>
              <a:buChar char="o"/>
            </a:pPr>
            <a:r>
              <a:rPr lang="en-US" dirty="0"/>
              <a:t>Reduce stress.</a:t>
            </a:r>
          </a:p>
          <a:p>
            <a:pPr>
              <a:lnSpc>
                <a:spcPct val="110000"/>
              </a:lnSpc>
              <a:buFont typeface="Courier New" panose="02070309020205020404" pitchFamily="49" charset="0"/>
              <a:buChar char="o"/>
            </a:pPr>
            <a:r>
              <a:rPr lang="en-US" dirty="0"/>
              <a:t>Socialize and have fun in class.</a:t>
            </a:r>
            <a:endParaRPr lang="es-PE" dirty="0"/>
          </a:p>
        </p:txBody>
      </p:sp>
      <p:pic>
        <p:nvPicPr>
          <p:cNvPr id="4" name="Imagen 3"/>
          <p:cNvPicPr>
            <a:picLocks noChangeAspect="1"/>
          </p:cNvPicPr>
          <p:nvPr/>
        </p:nvPicPr>
        <p:blipFill>
          <a:blip r:embed="rId2"/>
          <a:stretch>
            <a:fillRect/>
          </a:stretch>
        </p:blipFill>
        <p:spPr>
          <a:xfrm>
            <a:off x="5999018" y="538733"/>
            <a:ext cx="5915891" cy="5923961"/>
          </a:xfrm>
          <a:prstGeom prst="rect">
            <a:avLst/>
          </a:prstGeom>
        </p:spPr>
      </p:pic>
    </p:spTree>
    <p:extLst>
      <p:ext uri="{BB962C8B-B14F-4D97-AF65-F5344CB8AC3E}">
        <p14:creationId xmlns:p14="http://schemas.microsoft.com/office/powerpoint/2010/main" val="3206634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342" y="1977990"/>
            <a:ext cx="11185315" cy="695093"/>
          </a:xfrm>
        </p:spPr>
        <p:txBody>
          <a:bodyPr>
            <a:normAutofit/>
          </a:bodyPr>
          <a:lstStyle/>
          <a:p>
            <a:pPr algn="just"/>
            <a:r>
              <a:rPr lang="en-US" sz="3600" dirty="0">
                <a:solidFill>
                  <a:srgbClr val="FFFF00"/>
                </a:solidFill>
                <a:latin typeface="Arial Black" panose="020B0A04020102020204" pitchFamily="34" charset="0"/>
              </a:rPr>
              <a:t>MAIN FEATURE OF MRF DANCE PROGRAM</a:t>
            </a:r>
            <a:endParaRPr lang="es-PE" sz="3600" dirty="0">
              <a:solidFill>
                <a:srgbClr val="FFFF00"/>
              </a:solidFill>
              <a:latin typeface="Arial Black" panose="020B0A04020102020204" pitchFamily="34" charset="0"/>
            </a:endParaRPr>
          </a:p>
        </p:txBody>
      </p:sp>
      <p:sp>
        <p:nvSpPr>
          <p:cNvPr id="3" name="Marcador de contenido 2"/>
          <p:cNvSpPr>
            <a:spLocks noGrp="1"/>
          </p:cNvSpPr>
          <p:nvPr>
            <p:ph idx="1"/>
          </p:nvPr>
        </p:nvSpPr>
        <p:spPr>
          <a:xfrm>
            <a:off x="1797665" y="3199503"/>
            <a:ext cx="8596668" cy="2099176"/>
          </a:xfrm>
          <a:solidFill>
            <a:srgbClr val="7030A0"/>
          </a:solidFill>
        </p:spPr>
        <p:txBody>
          <a:bodyPr>
            <a:normAutofit/>
          </a:bodyPr>
          <a:lstStyle/>
          <a:p>
            <a:pPr marL="0" indent="0" algn="ctr">
              <a:buNone/>
            </a:pPr>
            <a:r>
              <a:rPr lang="en-US" sz="3900" dirty="0">
                <a:solidFill>
                  <a:schemeClr val="tx1"/>
                </a:solidFill>
              </a:rPr>
              <a:t>INTERVAL TRAINING </a:t>
            </a:r>
          </a:p>
          <a:p>
            <a:pPr marL="0" indent="0" algn="ctr">
              <a:buNone/>
            </a:pPr>
            <a:r>
              <a:rPr lang="en-US" sz="3900" dirty="0">
                <a:solidFill>
                  <a:schemeClr val="tx1"/>
                </a:solidFill>
              </a:rPr>
              <a:t>vs </a:t>
            </a:r>
          </a:p>
          <a:p>
            <a:pPr marL="0" indent="0" algn="ctr">
              <a:buNone/>
            </a:pPr>
            <a:r>
              <a:rPr lang="en-US" sz="3900" dirty="0">
                <a:solidFill>
                  <a:schemeClr val="tx1"/>
                </a:solidFill>
              </a:rPr>
              <a:t>INTENSITY CHANGING TRAINING.</a:t>
            </a:r>
          </a:p>
          <a:p>
            <a:endParaRPr lang="es-PE" dirty="0"/>
          </a:p>
        </p:txBody>
      </p:sp>
      <p:pic>
        <p:nvPicPr>
          <p:cNvPr id="4" name="Imagen 3"/>
          <p:cNvPicPr>
            <a:picLocks noChangeAspect="1"/>
          </p:cNvPicPr>
          <p:nvPr/>
        </p:nvPicPr>
        <p:blipFill>
          <a:blip r:embed="rId2"/>
          <a:stretch>
            <a:fillRect/>
          </a:stretch>
        </p:blipFill>
        <p:spPr>
          <a:xfrm>
            <a:off x="10045382" y="232264"/>
            <a:ext cx="1914310" cy="1219306"/>
          </a:xfrm>
          <a:prstGeom prst="rect">
            <a:avLst/>
          </a:prstGeom>
        </p:spPr>
      </p:pic>
    </p:spTree>
    <p:extLst>
      <p:ext uri="{BB962C8B-B14F-4D97-AF65-F5344CB8AC3E}">
        <p14:creationId xmlns:p14="http://schemas.microsoft.com/office/powerpoint/2010/main" val="3772578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1138" y="1099761"/>
            <a:ext cx="6945112" cy="699274"/>
          </a:xfrm>
          <a:effectLst>
            <a:outerShdw blurRad="50800" dist="38100" dir="2700000" algn="tl" rotWithShape="0">
              <a:prstClr val="black">
                <a:alpha val="40000"/>
              </a:prstClr>
            </a:outerShdw>
          </a:effectLst>
        </p:spPr>
        <p:txBody>
          <a:bodyPr>
            <a:normAutofit fontScale="90000"/>
          </a:bodyPr>
          <a:lstStyle/>
          <a:p>
            <a:pPr algn="l">
              <a:lnSpc>
                <a:spcPct val="150000"/>
              </a:lnSpc>
            </a:pPr>
            <a:r>
              <a:rPr lang="es-PE" sz="3200" b="1" dirty="0">
                <a:solidFill>
                  <a:srgbClr val="FFFF00"/>
                </a:solidFill>
                <a:latin typeface="Arial Black" panose="020B0A04020102020204" pitchFamily="34" charset="0"/>
              </a:rPr>
              <a:t>MOVIMIENTO RITMO FITNESS </a:t>
            </a:r>
            <a:br>
              <a:rPr lang="es-PE" sz="3200" b="1" dirty="0">
                <a:solidFill>
                  <a:srgbClr val="FFFF00"/>
                </a:solidFill>
                <a:latin typeface="Arial Black" panose="020B0A04020102020204" pitchFamily="34" charset="0"/>
              </a:rPr>
            </a:br>
            <a:r>
              <a:rPr lang="es-PE" sz="3200" b="1" dirty="0">
                <a:solidFill>
                  <a:srgbClr val="FFFF00"/>
                </a:solidFill>
                <a:latin typeface="Arial Black" panose="020B0A04020102020204" pitchFamily="34" charset="0"/>
              </a:rPr>
              <a:t>DANCE PROGRAM</a:t>
            </a:r>
          </a:p>
        </p:txBody>
      </p:sp>
      <p:sp>
        <p:nvSpPr>
          <p:cNvPr id="3" name="Marcador de contenido 2"/>
          <p:cNvSpPr>
            <a:spLocks noGrp="1"/>
          </p:cNvSpPr>
          <p:nvPr>
            <p:ph idx="1"/>
          </p:nvPr>
        </p:nvSpPr>
        <p:spPr>
          <a:xfrm>
            <a:off x="487930" y="2531649"/>
            <a:ext cx="6290927" cy="2876953"/>
          </a:xfrm>
        </p:spPr>
        <p:txBody>
          <a:bodyPr>
            <a:normAutofit fontScale="62500" lnSpcReduction="20000"/>
          </a:bodyPr>
          <a:lstStyle/>
          <a:p>
            <a:pPr marL="0" indent="0" algn="just">
              <a:lnSpc>
                <a:spcPct val="150000"/>
              </a:lnSpc>
              <a:buNone/>
            </a:pPr>
            <a:r>
              <a:rPr lang="es-PE" sz="3200" b="1" dirty="0"/>
              <a:t>MRF DANCE PROGRAM  CONCEPT</a:t>
            </a:r>
          </a:p>
          <a:p>
            <a:pPr marL="0" indent="0" algn="just">
              <a:lnSpc>
                <a:spcPct val="150000"/>
              </a:lnSpc>
              <a:buNone/>
            </a:pPr>
            <a:r>
              <a:rPr lang="en-US" dirty="0"/>
              <a:t>PERUVIAN FITNESS DANCE PROGRAM BASED ON CARDIO TRAINING THROUGH A CIRCUIT OF INTERMITTENT INTERVALS ACHIEVED BY AN ORIGINAL CHOREOGRAPHIC PROPOSAL AT THE MEDIUM AND HIGH LEVELS, AND BY THE ORDER OF PRESENTATION OF THE SONGS, MOTIVATING ALL THE PARTICIPANTS WITH GREAT JOY AND ENERGY .</a:t>
            </a:r>
            <a:endParaRPr lang="es-PE" dirty="0"/>
          </a:p>
          <a:p>
            <a:pPr marL="0" indent="0" algn="just">
              <a:lnSpc>
                <a:spcPct val="150000"/>
              </a:lnSpc>
              <a:buNone/>
            </a:pPr>
            <a:endParaRPr lang="es-PE" dirty="0"/>
          </a:p>
        </p:txBody>
      </p:sp>
      <p:pic>
        <p:nvPicPr>
          <p:cNvPr id="4" name="Imagen 3"/>
          <p:cNvPicPr>
            <a:picLocks noChangeAspect="1"/>
          </p:cNvPicPr>
          <p:nvPr/>
        </p:nvPicPr>
        <p:blipFill>
          <a:blip r:embed="rId2"/>
          <a:stretch>
            <a:fillRect/>
          </a:stretch>
        </p:blipFill>
        <p:spPr>
          <a:xfrm>
            <a:off x="7109284" y="4419600"/>
            <a:ext cx="3516451" cy="1978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p:cNvPicPr>
            <a:picLocks noChangeAspect="1"/>
          </p:cNvPicPr>
          <p:nvPr/>
        </p:nvPicPr>
        <p:blipFill>
          <a:blip r:embed="rId3"/>
          <a:stretch>
            <a:fillRect/>
          </a:stretch>
        </p:blipFill>
        <p:spPr>
          <a:xfrm>
            <a:off x="7386712" y="723956"/>
            <a:ext cx="4317358" cy="3124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418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5821" y="2701638"/>
            <a:ext cx="11220358" cy="4687405"/>
          </a:xfrm>
        </p:spPr>
        <p:txBody>
          <a:bodyPr>
            <a:normAutofit fontScale="90000"/>
          </a:bodyPr>
          <a:lstStyle/>
          <a:p>
            <a:pPr>
              <a:lnSpc>
                <a:spcPct val="150000"/>
              </a:lnSpc>
            </a:pPr>
            <a:r>
              <a:rPr lang="es-PE" sz="2000" dirty="0">
                <a:solidFill>
                  <a:schemeClr val="tx1"/>
                </a:solidFill>
                <a:latin typeface="Arial" panose="020B0604020202020204" pitchFamily="34" charset="0"/>
                <a:cs typeface="Arial" panose="020B0604020202020204" pitchFamily="34" charset="0"/>
              </a:rPr>
              <a:t>MOVIMIENTO RITMO FITNESS DANCE PROGRAM </a:t>
            </a:r>
            <a:r>
              <a:rPr lang="en-US" sz="2200" dirty="0">
                <a:latin typeface="Arial" panose="020B0604020202020204" pitchFamily="34" charset="0"/>
                <a:cs typeface="Arial" panose="020B0604020202020204" pitchFamily="34" charset="0"/>
              </a:rPr>
              <a:t>works alternating low and high intensity, doing more effective work than normal cardio in a dance fitness class.</a:t>
            </a:r>
            <a:br>
              <a:rPr lang="es-PE" sz="2700" dirty="0">
                <a:solidFill>
                  <a:schemeClr val="tx1"/>
                </a:solidFill>
                <a:latin typeface="Arial" panose="020B0604020202020204" pitchFamily="34" charset="0"/>
                <a:cs typeface="Arial" panose="020B0604020202020204" pitchFamily="34" charset="0"/>
              </a:rPr>
            </a:br>
            <a:br>
              <a:rPr lang="es-PE" sz="2200" dirty="0">
                <a:solidFill>
                  <a:schemeClr val="tx1"/>
                </a:solidFill>
                <a:latin typeface="Arial" panose="020B0604020202020204" pitchFamily="34" charset="0"/>
                <a:cs typeface="Arial" panose="020B0604020202020204" pitchFamily="34" charset="0"/>
              </a:rPr>
            </a:br>
            <a:r>
              <a:rPr lang="es-PE" sz="2000" dirty="0">
                <a:solidFill>
                  <a:schemeClr val="tx1"/>
                </a:solidFill>
                <a:latin typeface="Arial" panose="020B0604020202020204" pitchFamily="34" charset="0"/>
                <a:cs typeface="Arial" panose="020B0604020202020204" pitchFamily="34" charset="0"/>
              </a:rPr>
              <a:t>MOVIMIENTO RITMO FITNESS DANCE PROGRAM </a:t>
            </a:r>
            <a:r>
              <a:rPr lang="en-US" sz="2000" dirty="0">
                <a:latin typeface="Arial" panose="020B0604020202020204" pitchFamily="34" charset="0"/>
                <a:cs typeface="Arial" panose="020B0604020202020204" pitchFamily="34" charset="0"/>
              </a:rPr>
              <a:t>achieves intermittent intervals within the same musical theme as well as in the entire class structure. That is, the musical themes will begin with steps and/or sequences that generate a constant load until the moment of the chorus or ideal spaces to introduce the load or intensity peak. Each song will have peaks of intensity followed by recovery periods within the choreography and these will alternate forming intervals.</a:t>
            </a:r>
            <a:br>
              <a:rPr lang="es-PE" sz="2200" dirty="0">
                <a:solidFill>
                  <a:schemeClr val="tx1"/>
                </a:solidFill>
                <a:latin typeface="Arial" panose="020B0604020202020204" pitchFamily="34" charset="0"/>
                <a:cs typeface="Arial" panose="020B0604020202020204" pitchFamily="34" charset="0"/>
              </a:rPr>
            </a:br>
            <a:br>
              <a:rPr lang="es-PE" dirty="0"/>
            </a:br>
            <a:endParaRPr lang="es-PE" dirty="0"/>
          </a:p>
        </p:txBody>
      </p:sp>
      <p:pic>
        <p:nvPicPr>
          <p:cNvPr id="4" name="Imagen 3"/>
          <p:cNvPicPr>
            <a:picLocks noChangeAspect="1"/>
          </p:cNvPicPr>
          <p:nvPr/>
        </p:nvPicPr>
        <p:blipFill>
          <a:blip r:embed="rId2"/>
          <a:stretch>
            <a:fillRect/>
          </a:stretch>
        </p:blipFill>
        <p:spPr>
          <a:xfrm>
            <a:off x="10059581" y="232264"/>
            <a:ext cx="1908213" cy="1219306"/>
          </a:xfrm>
          <a:prstGeom prst="rect">
            <a:avLst/>
          </a:prstGeom>
        </p:spPr>
      </p:pic>
      <p:sp>
        <p:nvSpPr>
          <p:cNvPr id="3" name="Rectángulo 2">
            <a:extLst>
              <a:ext uri="{FF2B5EF4-FFF2-40B4-BE49-F238E27FC236}">
                <a16:creationId xmlns:a16="http://schemas.microsoft.com/office/drawing/2014/main" id="{34AED982-B5AA-41E9-8C8A-FC401147E768}"/>
              </a:ext>
            </a:extLst>
          </p:cNvPr>
          <p:cNvSpPr/>
          <p:nvPr/>
        </p:nvSpPr>
        <p:spPr>
          <a:xfrm>
            <a:off x="2952239" y="1256376"/>
            <a:ext cx="5902065" cy="769441"/>
          </a:xfrm>
          <a:prstGeom prst="rect">
            <a:avLst/>
          </a:prstGeom>
          <a:solidFill>
            <a:srgbClr val="FF0000"/>
          </a:solidFill>
        </p:spPr>
        <p:txBody>
          <a:bodyPr wrap="none">
            <a:spAutoFit/>
          </a:bodyPr>
          <a:lstStyle/>
          <a:p>
            <a:r>
              <a:rPr lang="es-PE" sz="4400" dirty="0">
                <a:solidFill>
                  <a:srgbClr val="FFFF00"/>
                </a:solidFill>
              </a:rPr>
              <a:t>PRINCIPLE OF INTERVALS</a:t>
            </a:r>
          </a:p>
        </p:txBody>
      </p:sp>
    </p:spTree>
    <p:extLst>
      <p:ext uri="{BB962C8B-B14F-4D97-AF65-F5344CB8AC3E}">
        <p14:creationId xmlns:p14="http://schemas.microsoft.com/office/powerpoint/2010/main" val="178560694"/>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1117</TotalTime>
  <Words>1364</Words>
  <Application>Microsoft Office PowerPoint</Application>
  <PresentationFormat>Panorámica</PresentationFormat>
  <Paragraphs>154</Paragraphs>
  <Slides>20</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Arial</vt:lpstr>
      <vt:lpstr>Arial Black</vt:lpstr>
      <vt:lpstr>Arial Narrow</vt:lpstr>
      <vt:lpstr>Calibri</vt:lpstr>
      <vt:lpstr>Calibri Light</vt:lpstr>
      <vt:lpstr>Courier New</vt:lpstr>
      <vt:lpstr>inherit</vt:lpstr>
      <vt:lpstr>Wingdings</vt:lpstr>
      <vt:lpstr>Wingdings 3</vt:lpstr>
      <vt:lpstr>Office Theme</vt:lpstr>
      <vt:lpstr>Presentación de PowerPoint</vt:lpstr>
      <vt:lpstr>Presentación de PowerPoint</vt:lpstr>
      <vt:lpstr>Resumé</vt:lpstr>
      <vt:lpstr>MOVIMIENTO RITMO FITNESS</vt:lpstr>
      <vt:lpstr>Presentación de PowerPoint</vt:lpstr>
      <vt:lpstr>Presentación de PowerPoint</vt:lpstr>
      <vt:lpstr>MAIN FEATURE OF MRF DANCE PROGRAM</vt:lpstr>
      <vt:lpstr>MOVIMIENTO RITMO FITNESS  DANCE PROGRAM</vt:lpstr>
      <vt:lpstr>MOVIMIENTO RITMO FITNESS DANCE PROGRAM works alternating low and high intensity, doing more effective work than normal cardio in a dance fitness class.  MOVIMIENTO RITMO FITNESS DANCE PROGRAM achieves intermittent intervals within the same musical theme as well as in the entire class structure. That is, the musical themes will begin with steps and/or sequences that generate a constant load until the moment of the chorus or ideal spaces to introduce the load or intensity peak. Each song will have peaks of intensity followed by recovery periods within the choreography and these will alternate forming intervals.  </vt:lpstr>
      <vt:lpstr>WORK METHODS FOR THE MRF DANCE PROGRAM PROFESSIONAL</vt:lpstr>
      <vt:lpstr>BASED ON THE BORG SCALE</vt:lpstr>
      <vt:lpstr>TEACHING METHODOLOGY</vt:lpstr>
      <vt:lpstr>Structure of a class  MOVEMENT RHYTHM FITNESS (The order of the musical genres may vary) </vt:lpstr>
      <vt:lpstr>MOVEMENT RHYTHM FITNESS DANCE PROGRAM TRAINING</vt:lpstr>
      <vt:lpstr>Presentación de PowerPoint</vt:lpstr>
      <vt:lpstr>BASIC STEPS OF DANCE FITNESS</vt:lpstr>
      <vt:lpstr>THE LAW OF MATCHES</vt:lpstr>
      <vt:lpstr>MUSICALIZATION AND CHOREOGRAPHIC CREATION</vt:lpstr>
      <vt:lpstr>PROFESSIONAL PROFILE MRF DANCE PROGRAM</vt:lpstr>
      <vt:lpstr>MOVIMIENTO RITMO FITNESS DANCE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VICTORIA</dc:creator>
  <cp:lastModifiedBy>usuario</cp:lastModifiedBy>
  <cp:revision>126</cp:revision>
  <dcterms:created xsi:type="dcterms:W3CDTF">2020-10-16T17:07:27Z</dcterms:created>
  <dcterms:modified xsi:type="dcterms:W3CDTF">2023-07-01T15:32:09Z</dcterms:modified>
</cp:coreProperties>
</file>