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mbria" panose="02040503050406030204" pitchFamily="18" charset="0"/>
      <p:regular r:id="rId19"/>
      <p:bold r:id="rId20"/>
      <p:italic r:id="rId21"/>
      <p:boldItalic r:id="rId22"/>
    </p:embeddedFont>
    <p:embeddedFont>
      <p:font typeface="Lato" panose="020F0502020204030203"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Playfair Display" panose="00000500000000000000" pitchFamily="2" charset="0"/>
      <p:regular r:id="rId31"/>
      <p:bold r:id="rId32"/>
      <p:italic r:id="rId33"/>
      <p:boldItalic r:id="rId34"/>
    </p:embeddedFont>
    <p:embeddedFont>
      <p:font typeface="Raleway"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6D9FFB-79B6-4DBA-B074-6EB5ADFAD3EF}">
  <a:tblStyle styleId="{AF6D9FFB-79B6-4DBA-B074-6EB5ADFAD3E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8" y="5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iiEzf3J4iFk&amp;t=51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document/d/1ec-oeplnhnVYAwBwjW0HoBG3c6q2KGRn9jOgslRft5E/edit?usp=sharin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implicit.harvard.edu/implicit/takeatest.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I’ve share the Google slides with you so we can see each other while we go through and I can catch any questions or comments that come up as we go. Feel free to post questions in the Zoom chat.</a:t>
            </a:r>
            <a:endParaRPr>
              <a:solidFill>
                <a:schemeClr val="dk1"/>
              </a:solidFill>
            </a:endParaRPr>
          </a:p>
          <a:p>
            <a:pPr marL="0" lvl="0" indent="0" algn="l" rtl="0">
              <a:spcBef>
                <a:spcPts val="0"/>
              </a:spcBef>
              <a:spcAft>
                <a:spcPts val="0"/>
              </a:spcAft>
              <a:buNone/>
            </a:pPr>
            <a:r>
              <a:rPr lang="en"/>
              <a:t>Shared version link: https://docs.google.com/presentation/d/1sNeO-T-HJmeEhC9V70fUQkR8trqztyrWqBe_Vjjgd9w/edit?usp=sharing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49451255c7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49451255c7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49451255c7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49451255c7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49451255c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49451255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49451255c7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49451255c7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1min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279530279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27953027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Time check: 50min!</a:t>
            </a:r>
            <a:r>
              <a:rPr lang="en"/>
              <a:t> 15min timer on group session. Remember these questions do not have to be what you end up addressing in your chat room. You can assign a different focus, for example for the Dance grads, if you would like to start a group to brainstorm ideas of how to design an Anti-racist DANC200 Introduction to Dance course that would be great. These ideas and plans can stay with you all as a group or be shared out to go back to faculty.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04a6c089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904a6c089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Time check: 30min!</a:t>
            </a:r>
            <a:r>
              <a:rPr lang="en"/>
              <a:t> Share the link with the group: </a:t>
            </a:r>
            <a:r>
              <a:rPr lang="en" u="sng">
                <a:solidFill>
                  <a:schemeClr val="hlink"/>
                </a:solidFill>
                <a:hlinkClick r:id="rId3"/>
              </a:rPr>
              <a:t>https://www.youtube.com/watch?v=iiEzf3J4iFk&amp;t=51s</a:t>
            </a:r>
            <a:endParaRPr/>
          </a:p>
          <a:p>
            <a:pPr marL="0" lvl="0" indent="0" algn="l" rtl="0">
              <a:spcBef>
                <a:spcPts val="0"/>
              </a:spcBef>
              <a:spcAft>
                <a:spcPts val="0"/>
              </a:spcAft>
              <a:buNone/>
            </a:pPr>
            <a:r>
              <a:rPr lang="en"/>
              <a:t>Now that we’ve watched this clip, I would like to transition to the ways that observation, along with two other factors show up in teaching your classes and may also show up for you as graduate students navigating TDPS. Observation is an area where bias can run rampant as you can see, particularly for the performance-based studio classes. The unconscious biases or dispositions held in our implicit memories and socialization can affect how we see and what we see.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04a6c089d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04a6c089d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Time check: 65min!</a:t>
            </a:r>
            <a:r>
              <a:rPr lang="en"/>
              <a:t>  For anonymous sharing in the Zoom chat, feel free to change your name to anonymize the feedback you post here if you feel more comfortable with that being shared to the faculty or chair. You can also feel free to talk more with me offline if you like. </a:t>
            </a:r>
            <a:endParaRPr/>
          </a:p>
          <a:p>
            <a:pPr marL="0" lvl="0" indent="0" algn="l" rtl="0">
              <a:spcBef>
                <a:spcPts val="0"/>
              </a:spcBef>
              <a:spcAft>
                <a:spcPts val="0"/>
              </a:spcAft>
              <a:buNone/>
            </a:pPr>
            <a:r>
              <a:rPr lang="en"/>
              <a:t>Bibliography link to share: </a:t>
            </a:r>
            <a:r>
              <a:rPr lang="en" sz="12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https://docs.google.com/document/d/1ec-oeplnhnVYAwBwjW0HoBG3c6q2KGRn9jOgslRft5E/edit?usp=sharing</a:t>
            </a:r>
            <a:endParaRPr sz="1200"/>
          </a:p>
          <a:p>
            <a:pPr marL="0" lvl="0" indent="0" algn="l" rtl="0">
              <a:spcBef>
                <a:spcPts val="0"/>
              </a:spcBef>
              <a:spcAft>
                <a:spcPts val="0"/>
              </a:spcAft>
              <a:buNone/>
            </a:pPr>
            <a:r>
              <a:rPr lang="en"/>
              <a:t>Implicit Association Test link: </a:t>
            </a:r>
            <a:r>
              <a:rPr lang="en" sz="1000" u="sng">
                <a:solidFill>
                  <a:srgbClr val="1155CC"/>
                </a:solidFill>
                <a:highlight>
                  <a:srgbClr val="FFFFFF"/>
                </a:highlight>
                <a:latin typeface="Cambria"/>
                <a:ea typeface="Cambria"/>
                <a:cs typeface="Cambria"/>
                <a:sym typeface="Cambria"/>
                <a:hlinkClick r:id="rId4">
                  <a:extLst>
                    <a:ext uri="{A12FA001-AC4F-418D-AE19-62706E023703}">
                      <ahyp:hlinkClr xmlns:ahyp="http://schemas.microsoft.com/office/drawing/2018/hyperlinkcolor" val="tx"/>
                    </a:ext>
                  </a:extLst>
                </a:hlinkClick>
              </a:rPr>
              <a:t>https://implicit.harvard.edu/implicit/takeatest.html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0ed2556d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0ed2556d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coming to you live from the ancestral lands of the Piscataway people also known as Takoma Park, MD. Thank you all so much for your cyber-presence here today. I share forward a bit about me because sharing a bit about yourself is a significant way to connect with your students and colleagues. I am a Black able-bodied cis-woman who grew up Southern Baptist in North Carolina. And I have biases. I have a bias for the color blue, the beach instead of the forest, for pants instead of skirts or dresses. In my academic work I gravitate to post-modern dance and dances of the African diaspora. I also privilege embodiment over the written word but with a strong compulsion to write and articulate words as clearly as possible to make sure I am heard. I also have another bias. I like the color blue. These are all conscious biases that I have. Part of sharing your positionality is about helping people understand a bit about your life experiences and possible biases that may have developed from that environment. This helps people better understand where you are coming from in your life experiences when you share.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0ed2556d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0ed2556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Time check: 10min!</a:t>
            </a:r>
            <a:r>
              <a:rPr lang="en"/>
              <a:t> In addition to how important it is to share your conscious biases, it is also important to begin the process of learning to be open to discovering your implicit or unconscious biases as well. They are preferences or aversions we hold that either we don’t notice we have or that run counter to how we think of our conscious choices. We can hold implicit biases that are in misalignment with our conscious beliefs and biases.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04a6c089d_1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04a6c089d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the defining features of implicit bias as articulated in social psychology and social justice fields. But what experiences make up our implicit memory?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49451255c7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49451255c7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90ed2556dd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90ed2556d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terms “in-group” and “out-group” are terms used in social science research to distinguish between socially dominant groups and socially marginalized groups no matter the mechanism of marginalization. While this may not be your personal, conscious orientation, you may notice at a quick glance for those from the U.S. or maybe even for those from other places how quickly we can name the societal greater of the two options. It is important to remember this is a gross simplification of the situation. There are intersectional complexities of how these descriptors combine in a society in terms of implicit bias. There has been a significant amount of research in the social sciences on racial bias and gender bias, for example, but not on a combination of the two. There is also regional, local, familial experiences or references that can alter what we think of as common knowledge. It’s important to remember that even in our daily behavior, that behavior and decisions cannot escape the idea that common knowledge is based on socially constructed patterns and messages that a large majority of the society have been exposed to whether it is what they want to believe or consciously believe or not.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49451255c7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49451255c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4882bbc98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4882bbc9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279530279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27953027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iiEzf3J4iFk"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youtu.be/iiEzf3J4iFk" TargetMode="Externa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docs.google.com/document/d/1-jFXg8J03VMljXtK1WZGAuj2Ro0GUVEYgNlFmWU4h6U/edit?usp=sharing" TargetMode="External"/><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mailto:cudavis@umd.edu" TargetMode="External"/><Relationship Id="rId5" Type="http://schemas.openxmlformats.org/officeDocument/2006/relationships/hyperlink" Target="https://mcfarlandbooks.com/product/dance-and-belonging/" TargetMode="External"/><Relationship Id="rId4" Type="http://schemas.openxmlformats.org/officeDocument/2006/relationships/hyperlink" Target="https://implicit.harvard.edu/implicit/takeatest.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44700" y="896950"/>
            <a:ext cx="3054600" cy="2544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endParaRPr sz="1400" i="1" dirty="0"/>
          </a:p>
          <a:p>
            <a:pPr marL="0" lvl="0" indent="0" algn="ctr" rtl="0">
              <a:spcBef>
                <a:spcPts val="0"/>
              </a:spcBef>
              <a:spcAft>
                <a:spcPts val="0"/>
              </a:spcAft>
              <a:buNone/>
            </a:pPr>
            <a:endParaRPr sz="1400" i="1" dirty="0"/>
          </a:p>
          <a:p>
            <a:pPr marL="0" lvl="0" indent="0" algn="ctr" rtl="0">
              <a:spcBef>
                <a:spcPts val="0"/>
              </a:spcBef>
              <a:spcAft>
                <a:spcPts val="0"/>
              </a:spcAft>
              <a:buNone/>
            </a:pPr>
            <a:r>
              <a:rPr lang="en" sz="1400" i="1" dirty="0"/>
              <a:t>UNESCO International Dance Council</a:t>
            </a:r>
            <a:endParaRPr sz="1400" i="1" dirty="0"/>
          </a:p>
          <a:p>
            <a:pPr marL="0" lvl="0" indent="0" algn="ctr" rtl="0">
              <a:spcBef>
                <a:spcPts val="0"/>
              </a:spcBef>
              <a:spcAft>
                <a:spcPts val="0"/>
              </a:spcAft>
              <a:buNone/>
            </a:pPr>
            <a:r>
              <a:rPr lang="en" sz="1400" i="1" dirty="0"/>
              <a:t>60th World Congress of Dance Research</a:t>
            </a:r>
            <a:endParaRPr sz="1400" i="1" dirty="0"/>
          </a:p>
          <a:p>
            <a:pPr marL="0" lvl="0" indent="0" algn="ctr" rtl="0">
              <a:spcBef>
                <a:spcPts val="0"/>
              </a:spcBef>
              <a:spcAft>
                <a:spcPts val="0"/>
              </a:spcAft>
              <a:buNone/>
            </a:pPr>
            <a:endParaRPr sz="1400" i="1" dirty="0"/>
          </a:p>
          <a:p>
            <a:pPr marL="0" lvl="0" indent="0" algn="ctr" rtl="0">
              <a:spcBef>
                <a:spcPts val="0"/>
              </a:spcBef>
              <a:spcAft>
                <a:spcPts val="0"/>
              </a:spcAft>
              <a:buNone/>
            </a:pPr>
            <a:r>
              <a:rPr lang="en" sz="3000" dirty="0"/>
              <a:t>Implicit Bias </a:t>
            </a:r>
            <a:endParaRPr sz="3000" dirty="0"/>
          </a:p>
          <a:p>
            <a:pPr marL="0" lvl="0" indent="0" algn="ctr" rtl="0">
              <a:spcBef>
                <a:spcPts val="0"/>
              </a:spcBef>
              <a:spcAft>
                <a:spcPts val="0"/>
              </a:spcAft>
              <a:buNone/>
            </a:pPr>
            <a:r>
              <a:rPr lang="en" sz="3000" dirty="0"/>
              <a:t>In Dance: </a:t>
            </a:r>
            <a:endParaRPr sz="3000" dirty="0"/>
          </a:p>
          <a:p>
            <a:pPr marL="0" lvl="0" indent="0" algn="ctr" rtl="0">
              <a:spcBef>
                <a:spcPts val="0"/>
              </a:spcBef>
              <a:spcAft>
                <a:spcPts val="0"/>
              </a:spcAft>
              <a:buNone/>
            </a:pPr>
            <a:r>
              <a:rPr lang="en" sz="3000" dirty="0"/>
              <a:t>A Global Inquiry</a:t>
            </a:r>
            <a:endParaRPr sz="3000" dirty="0"/>
          </a:p>
        </p:txBody>
      </p:sp>
      <p:sp>
        <p:nvSpPr>
          <p:cNvPr id="60" name="Google Shape;60;p13"/>
          <p:cNvSpPr txBox="1">
            <a:spLocks noGrp="1"/>
          </p:cNvSpPr>
          <p:nvPr>
            <p:ph type="subTitle" idx="1"/>
          </p:nvPr>
        </p:nvSpPr>
        <p:spPr>
          <a:xfrm>
            <a:off x="311700" y="3441550"/>
            <a:ext cx="8520600" cy="633600"/>
          </a:xfrm>
          <a:prstGeom prst="rect">
            <a:avLst/>
          </a:prstGeom>
        </p:spPr>
        <p:txBody>
          <a:bodyPr spcFirstLastPara="1" wrap="square" lIns="91425" tIns="91425" rIns="91425" bIns="91425" anchor="b" anchorCtr="0">
            <a:normAutofit lnSpcReduction="20000"/>
          </a:bodyPr>
          <a:lstStyle/>
          <a:p>
            <a:pPr marL="0" lvl="0" indent="0" algn="ctr" rtl="0">
              <a:spcBef>
                <a:spcPts val="0"/>
              </a:spcBef>
              <a:spcAft>
                <a:spcPts val="0"/>
              </a:spcAft>
              <a:buNone/>
            </a:pPr>
            <a:r>
              <a:rPr lang="en" sz="1200" i="1">
                <a:latin typeface="Lato"/>
                <a:ea typeface="Lato"/>
                <a:cs typeface="Lato"/>
                <a:sym typeface="Lato"/>
              </a:rPr>
              <a:t>Crystal U. Davis</a:t>
            </a:r>
            <a:endParaRPr sz="1200" i="1">
              <a:latin typeface="Lato"/>
              <a:ea typeface="Lato"/>
              <a:cs typeface="Lato"/>
              <a:sym typeface="Lato"/>
            </a:endParaRPr>
          </a:p>
          <a:p>
            <a:pPr marL="0" lvl="0" indent="0" algn="ctr" rtl="0">
              <a:spcBef>
                <a:spcPts val="0"/>
              </a:spcBef>
              <a:spcAft>
                <a:spcPts val="0"/>
              </a:spcAft>
              <a:buNone/>
            </a:pPr>
            <a:r>
              <a:rPr lang="en" sz="1200" i="1">
                <a:latin typeface="Lato"/>
                <a:ea typeface="Lato"/>
                <a:cs typeface="Lato"/>
                <a:sym typeface="Lato"/>
              </a:rPr>
              <a:t>July 5-9, 2023</a:t>
            </a:r>
            <a:endParaRPr sz="1200" i="1">
              <a:latin typeface="Lato"/>
              <a:ea typeface="Lato"/>
              <a:cs typeface="Lato"/>
              <a:sym typeface="Lato"/>
            </a:endParaRPr>
          </a:p>
          <a:p>
            <a:pPr marL="0" lvl="0" indent="0" algn="ctr" rtl="0">
              <a:spcBef>
                <a:spcPts val="0"/>
              </a:spcBef>
              <a:spcAft>
                <a:spcPts val="0"/>
              </a:spcAft>
              <a:buNone/>
            </a:pPr>
            <a:r>
              <a:rPr lang="en" sz="1200" i="1">
                <a:latin typeface="Lato"/>
                <a:ea typeface="Lato"/>
                <a:cs typeface="Lato"/>
                <a:sym typeface="Lato"/>
              </a:rPr>
              <a:t>Athens, Greece</a:t>
            </a:r>
            <a:endParaRPr sz="1200" i="1">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p:nvPr/>
        </p:nvSpPr>
        <p:spPr>
          <a:xfrm>
            <a:off x="314000" y="224275"/>
            <a:ext cx="8642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u="sng">
                <a:latin typeface="Open Sans"/>
                <a:ea typeface="Open Sans"/>
                <a:cs typeface="Open Sans"/>
                <a:sym typeface="Open Sans"/>
              </a:rPr>
              <a:t>Feeders of Bias</a:t>
            </a:r>
            <a:endParaRPr sz="2000" b="1" u="sng">
              <a:latin typeface="Open Sans"/>
              <a:ea typeface="Open Sans"/>
              <a:cs typeface="Open Sans"/>
              <a:sym typeface="Open Sans"/>
            </a:endParaRPr>
          </a:p>
        </p:txBody>
      </p:sp>
      <p:graphicFrame>
        <p:nvGraphicFramePr>
          <p:cNvPr id="129" name="Google Shape;129;p22"/>
          <p:cNvGraphicFramePr/>
          <p:nvPr/>
        </p:nvGraphicFramePr>
        <p:xfrm>
          <a:off x="952500" y="1047750"/>
          <a:ext cx="3000000" cy="3000000"/>
        </p:xfrm>
        <a:graphic>
          <a:graphicData uri="http://schemas.openxmlformats.org/drawingml/2006/table">
            <a:tbl>
              <a:tblPr>
                <a:noFill/>
                <a:tableStyleId>{AF6D9FFB-79B6-4DBA-B074-6EB5ADFAD3EF}</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b="1"/>
                        <a:t>Negative Effects</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t>Generative Effects</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Socialization of insider/outsider orientation</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Socialization of unique aspects of cultural belonging</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Unaware of bias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Allowing subconscious to guide creativity</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Shame and cognitive dissonance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Vulnerability of Moving/Creating with self-critique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Lack of criteria or standards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Avoid comparing or creating to meet external or predetermined expectations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Unintended benefits for maintaining bias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Sharing your dances in the context of money, significance, exposure, or status </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t>Mental distraction</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Moving from a complex overlay of elements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Approaches to Bias</a:t>
            </a:r>
            <a:endParaRPr/>
          </a:p>
        </p:txBody>
      </p:sp>
      <p:sp>
        <p:nvSpPr>
          <p:cNvPr id="135" name="Google Shape;135;p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Clr>
                <a:schemeClr val="dk1"/>
              </a:buClr>
              <a:buSzPts val="1100"/>
              <a:buFont typeface="Arial"/>
              <a:buNone/>
            </a:pPr>
            <a:r>
              <a:rPr lang="en" sz="1800" u="sng"/>
              <a:t>Out-group members</a:t>
            </a:r>
            <a:r>
              <a:rPr lang="en" sz="1800"/>
              <a:t>: Be consistent in articulating and embodying your perspective in in-group dance interactions. Name culturally-specific creative choices, teaching practices, approaches to community as the culturally-specific requirements of the dance form.</a:t>
            </a:r>
            <a:endParaRPr/>
          </a:p>
        </p:txBody>
      </p:sp>
      <p:sp>
        <p:nvSpPr>
          <p:cNvPr id="136" name="Google Shape;136;p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Clr>
                <a:schemeClr val="dk1"/>
              </a:buClr>
              <a:buSzPts val="1100"/>
              <a:buFont typeface="Arial"/>
              <a:buNone/>
            </a:pPr>
            <a:r>
              <a:rPr lang="en" sz="1800" u="sng"/>
              <a:t>In-group members</a:t>
            </a:r>
            <a:r>
              <a:rPr lang="en" sz="1800"/>
              <a:t>: Be mindful of when you are missapplying your perspective in out-group dance interactions (ex. Bodies, cultures, dance forms, knowledge systems, organizational systems). Your perspective is not universal, but rather the perspective that carries power and privilege.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418650" y="194375"/>
            <a:ext cx="8303100" cy="762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t>Change the Frame: Remembering Maxine Greene’s Work</a:t>
            </a:r>
            <a:endParaRPr sz="3600"/>
          </a:p>
        </p:txBody>
      </p:sp>
      <p:sp>
        <p:nvSpPr>
          <p:cNvPr id="142" name="Google Shape;142;p24"/>
          <p:cNvSpPr txBox="1">
            <a:spLocks noGrp="1"/>
          </p:cNvSpPr>
          <p:nvPr>
            <p:ph type="body" idx="1"/>
          </p:nvPr>
        </p:nvSpPr>
        <p:spPr>
          <a:xfrm>
            <a:off x="311700" y="1241025"/>
            <a:ext cx="8520600" cy="333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highlight>
                  <a:srgbClr val="FFFFFF"/>
                </a:highlight>
                <a:latin typeface="Raleway"/>
                <a:ea typeface="Raleway"/>
                <a:cs typeface="Raleway"/>
                <a:sym typeface="Raleway"/>
              </a:rPr>
              <a:t>When working in a creative process context outside of your cultural form:</a:t>
            </a:r>
            <a:endParaRPr>
              <a:solidFill>
                <a:srgbClr val="000000"/>
              </a:solidFill>
              <a:highlight>
                <a:srgbClr val="FFFFFF"/>
              </a:highlight>
              <a:latin typeface="Raleway"/>
              <a:ea typeface="Raleway"/>
              <a:cs typeface="Raleway"/>
              <a:sym typeface="Raleway"/>
            </a:endParaRPr>
          </a:p>
          <a:p>
            <a:pPr marL="0" lvl="0" indent="0" algn="l" rtl="0">
              <a:spcBef>
                <a:spcPts val="0"/>
              </a:spcBef>
              <a:spcAft>
                <a:spcPts val="0"/>
              </a:spcAft>
              <a:buNone/>
            </a:pPr>
            <a:endParaRPr>
              <a:solidFill>
                <a:srgbClr val="000000"/>
              </a:solidFill>
              <a:highlight>
                <a:srgbClr val="FFFFFF"/>
              </a:highlight>
              <a:latin typeface="Raleway"/>
              <a:ea typeface="Raleway"/>
              <a:cs typeface="Raleway"/>
              <a:sym typeface="Raleway"/>
            </a:endParaRPr>
          </a:p>
          <a:p>
            <a:pPr marL="457200" lvl="0" indent="-342900" algn="l" rtl="0">
              <a:spcBef>
                <a:spcPts val="0"/>
              </a:spcBef>
              <a:spcAft>
                <a:spcPts val="0"/>
              </a:spcAft>
              <a:buClr>
                <a:srgbClr val="000000"/>
              </a:buClr>
              <a:buSzPts val="1800"/>
              <a:buFont typeface="Raleway"/>
              <a:buAutoNum type="arabicParenR"/>
            </a:pPr>
            <a:r>
              <a:rPr lang="en">
                <a:solidFill>
                  <a:srgbClr val="000000"/>
                </a:solidFill>
                <a:highlight>
                  <a:srgbClr val="FFFFFF"/>
                </a:highlight>
                <a:latin typeface="Raleway"/>
                <a:ea typeface="Raleway"/>
                <a:cs typeface="Raleway"/>
                <a:sym typeface="Raleway"/>
              </a:rPr>
              <a:t>You are the outsider-guest. Conduct yourself as such.</a:t>
            </a:r>
            <a:endParaRPr>
              <a:solidFill>
                <a:srgbClr val="000000"/>
              </a:solidFill>
              <a:highlight>
                <a:srgbClr val="FFFFFF"/>
              </a:highlight>
              <a:latin typeface="Raleway"/>
              <a:ea typeface="Raleway"/>
              <a:cs typeface="Raleway"/>
              <a:sym typeface="Raleway"/>
            </a:endParaRPr>
          </a:p>
          <a:p>
            <a:pPr marL="457200" lvl="0" indent="-342900" algn="l" rtl="0">
              <a:spcBef>
                <a:spcPts val="0"/>
              </a:spcBef>
              <a:spcAft>
                <a:spcPts val="0"/>
              </a:spcAft>
              <a:buClr>
                <a:srgbClr val="000000"/>
              </a:buClr>
              <a:buSzPts val="1800"/>
              <a:buFont typeface="Raleway"/>
              <a:buAutoNum type="arabicParenR"/>
            </a:pPr>
            <a:r>
              <a:rPr lang="en">
                <a:solidFill>
                  <a:srgbClr val="000000"/>
                </a:solidFill>
                <a:highlight>
                  <a:srgbClr val="FFFFFF"/>
                </a:highlight>
                <a:latin typeface="Raleway"/>
                <a:ea typeface="Raleway"/>
                <a:cs typeface="Raleway"/>
                <a:sym typeface="Raleway"/>
              </a:rPr>
              <a:t>Your opinions and perspectives are not central. </a:t>
            </a:r>
            <a:endParaRPr>
              <a:solidFill>
                <a:srgbClr val="000000"/>
              </a:solidFill>
              <a:highlight>
                <a:srgbClr val="FFFFFF"/>
              </a:highlight>
              <a:latin typeface="Raleway"/>
              <a:ea typeface="Raleway"/>
              <a:cs typeface="Raleway"/>
              <a:sym typeface="Raleway"/>
            </a:endParaRPr>
          </a:p>
          <a:p>
            <a:pPr marL="457200" lvl="0" indent="-342900" algn="l" rtl="0">
              <a:spcBef>
                <a:spcPts val="0"/>
              </a:spcBef>
              <a:spcAft>
                <a:spcPts val="0"/>
              </a:spcAft>
              <a:buClr>
                <a:srgbClr val="000000"/>
              </a:buClr>
              <a:buSzPts val="1800"/>
              <a:buFont typeface="Raleway"/>
              <a:buAutoNum type="arabicParenR"/>
            </a:pPr>
            <a:r>
              <a:rPr lang="en">
                <a:solidFill>
                  <a:srgbClr val="000000"/>
                </a:solidFill>
                <a:highlight>
                  <a:srgbClr val="FFFFFF"/>
                </a:highlight>
                <a:latin typeface="Raleway"/>
                <a:ea typeface="Raleway"/>
                <a:cs typeface="Raleway"/>
                <a:sym typeface="Raleway"/>
              </a:rPr>
              <a:t>Your perspective is not True.</a:t>
            </a:r>
            <a:endParaRPr>
              <a:solidFill>
                <a:srgbClr val="000000"/>
              </a:solidFill>
              <a:highlight>
                <a:srgbClr val="FFFFFF"/>
              </a:highlight>
              <a:latin typeface="Raleway"/>
              <a:ea typeface="Raleway"/>
              <a:cs typeface="Raleway"/>
              <a:sym typeface="Raleway"/>
            </a:endParaRPr>
          </a:p>
          <a:p>
            <a:pPr marL="457200" lvl="0" indent="-342900" algn="l" rtl="0">
              <a:spcBef>
                <a:spcPts val="0"/>
              </a:spcBef>
              <a:spcAft>
                <a:spcPts val="0"/>
              </a:spcAft>
              <a:buClr>
                <a:srgbClr val="000000"/>
              </a:buClr>
              <a:buSzPts val="1800"/>
              <a:buFont typeface="Raleway"/>
              <a:buAutoNum type="arabicParenR"/>
            </a:pPr>
            <a:r>
              <a:rPr lang="en">
                <a:solidFill>
                  <a:srgbClr val="000000"/>
                </a:solidFill>
                <a:highlight>
                  <a:srgbClr val="FFFFFF"/>
                </a:highlight>
                <a:latin typeface="Raleway"/>
                <a:ea typeface="Raleway"/>
                <a:cs typeface="Raleway"/>
                <a:sym typeface="Raleway"/>
              </a:rPr>
              <a:t>Frame your discoveries as dialogue, not the final word.</a:t>
            </a:r>
            <a:endParaRPr>
              <a:solidFill>
                <a:srgbClr val="000000"/>
              </a:solidFill>
              <a:highlight>
                <a:srgbClr val="FFFFFF"/>
              </a:highlight>
              <a:latin typeface="Raleway"/>
              <a:ea typeface="Raleway"/>
              <a:cs typeface="Raleway"/>
              <a:sym typeface="Raleway"/>
            </a:endParaRPr>
          </a:p>
          <a:p>
            <a:pPr marL="457200" lvl="0" indent="-342900" algn="l" rtl="0">
              <a:spcBef>
                <a:spcPts val="0"/>
              </a:spcBef>
              <a:spcAft>
                <a:spcPts val="0"/>
              </a:spcAft>
              <a:buClr>
                <a:srgbClr val="000000"/>
              </a:buClr>
              <a:buSzPts val="1800"/>
              <a:buFont typeface="Raleway"/>
              <a:buAutoNum type="arabicParenR"/>
            </a:pPr>
            <a:r>
              <a:rPr lang="en">
                <a:solidFill>
                  <a:srgbClr val="000000"/>
                </a:solidFill>
                <a:highlight>
                  <a:srgbClr val="FFFFFF"/>
                </a:highlight>
                <a:latin typeface="Raleway"/>
                <a:ea typeface="Raleway"/>
                <a:cs typeface="Raleway"/>
                <a:sym typeface="Raleway"/>
              </a:rPr>
              <a:t>Are you teaching/responding to what is or what could be? </a:t>
            </a:r>
            <a:endParaRPr>
              <a:solidFill>
                <a:srgbClr val="000000"/>
              </a:solidFill>
              <a:highlight>
                <a:srgbClr val="FFFFFF"/>
              </a:highlight>
              <a:latin typeface="Raleway"/>
              <a:ea typeface="Raleway"/>
              <a:cs typeface="Raleway"/>
              <a:sym typeface="Raleway"/>
            </a:endParaRPr>
          </a:p>
          <a:p>
            <a:pPr marL="0" lvl="0" indent="0" algn="l" rtl="0">
              <a:spcBef>
                <a:spcPts val="0"/>
              </a:spcBef>
              <a:spcAft>
                <a:spcPts val="0"/>
              </a:spcAft>
              <a:buNone/>
            </a:pPr>
            <a:endParaRPr sz="1200">
              <a:solidFill>
                <a:srgbClr val="000000"/>
              </a:solidFill>
              <a:highlight>
                <a:srgbClr val="FFFFFF"/>
              </a:highlight>
              <a:latin typeface="Raleway"/>
              <a:ea typeface="Raleway"/>
              <a:cs typeface="Raleway"/>
              <a:sym typeface="Raleway"/>
            </a:endParaRPr>
          </a:p>
          <a:p>
            <a:pPr marL="0" lvl="0" indent="0" algn="l" rtl="0">
              <a:spcBef>
                <a:spcPts val="0"/>
              </a:spcBef>
              <a:spcAft>
                <a:spcPts val="0"/>
              </a:spcAft>
              <a:buNone/>
            </a:pPr>
            <a:r>
              <a:rPr lang="en" sz="1400">
                <a:solidFill>
                  <a:srgbClr val="000000"/>
                </a:solidFill>
                <a:highlight>
                  <a:srgbClr val="FFFFFF"/>
                </a:highlight>
                <a:latin typeface="Raleway"/>
                <a:ea typeface="Raleway"/>
                <a:cs typeface="Raleway"/>
                <a:sym typeface="Raleway"/>
              </a:rPr>
              <a:t>- Orient your classroom to human connection as potential for re-imagining the world as a goal rather than only speaking to the status quo..</a:t>
            </a:r>
            <a:endParaRPr sz="1400">
              <a:solidFill>
                <a:srgbClr val="000000"/>
              </a:solidFill>
              <a:highlight>
                <a:srgbClr val="FFFFFF"/>
              </a:highlight>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Approaches to Disrupting Implicit Bias</a:t>
            </a:r>
            <a:endParaRPr/>
          </a:p>
        </p:txBody>
      </p:sp>
      <p:sp>
        <p:nvSpPr>
          <p:cNvPr id="148" name="Google Shape;148;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Quantitative: Track the numbers</a:t>
            </a:r>
            <a:endParaRPr/>
          </a:p>
          <a:p>
            <a:pPr marL="0" lvl="0" indent="0" algn="l" rtl="0">
              <a:spcBef>
                <a:spcPts val="1200"/>
              </a:spcBef>
              <a:spcAft>
                <a:spcPts val="0"/>
              </a:spcAft>
              <a:buNone/>
            </a:pPr>
            <a:r>
              <a:rPr lang="en"/>
              <a:t>Qualitative: Track the social in-groups and out-groups (intersecting  historical, cultural, systemic,  and interpersonal)</a:t>
            </a:r>
            <a:endParaRPr/>
          </a:p>
          <a:p>
            <a:pPr marL="0" lvl="0" indent="0" algn="l" rtl="0">
              <a:spcBef>
                <a:spcPts val="1200"/>
              </a:spcBef>
              <a:spcAft>
                <a:spcPts val="1200"/>
              </a:spcAft>
              <a:buNone/>
            </a:pPr>
            <a:r>
              <a:rPr lang="en"/>
              <a:t>Embodied: Establish ongoing sites to practice, reflect, and continue unpacking biases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311700" y="105900"/>
            <a:ext cx="8520600" cy="55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a:latin typeface="Lato"/>
                <a:ea typeface="Lato"/>
                <a:cs typeface="Lato"/>
                <a:sym typeface="Lato"/>
              </a:rPr>
              <a:t>Example Reflection Questions</a:t>
            </a:r>
            <a:endParaRPr sz="3000">
              <a:latin typeface="Lato"/>
              <a:ea typeface="Lato"/>
              <a:cs typeface="Lato"/>
              <a:sym typeface="Lato"/>
            </a:endParaRPr>
          </a:p>
        </p:txBody>
      </p:sp>
      <p:sp>
        <p:nvSpPr>
          <p:cNvPr id="154" name="Google Shape;154;p26"/>
          <p:cNvSpPr txBox="1">
            <a:spLocks noGrp="1"/>
          </p:cNvSpPr>
          <p:nvPr>
            <p:ph type="body" idx="1"/>
          </p:nvPr>
        </p:nvSpPr>
        <p:spPr>
          <a:xfrm>
            <a:off x="311700" y="665725"/>
            <a:ext cx="2414700" cy="435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u="sng">
                <a:solidFill>
                  <a:schemeClr val="accent1"/>
                </a:solidFill>
              </a:rPr>
              <a:t>Observation</a:t>
            </a:r>
            <a:endParaRPr sz="1200">
              <a:solidFill>
                <a:schemeClr val="accent1"/>
              </a:solidFill>
            </a:endParaRPr>
          </a:p>
          <a:p>
            <a:pPr marL="457200" lvl="0" indent="-304800" algn="l" rtl="0">
              <a:lnSpc>
                <a:spcPct val="100000"/>
              </a:lnSpc>
              <a:spcBef>
                <a:spcPts val="0"/>
              </a:spcBef>
              <a:spcAft>
                <a:spcPts val="0"/>
              </a:spcAft>
              <a:buClr>
                <a:schemeClr val="accent1"/>
              </a:buClr>
              <a:buSzPts val="1200"/>
              <a:buChar char="●"/>
            </a:pPr>
            <a:r>
              <a:rPr lang="en" sz="1200">
                <a:solidFill>
                  <a:schemeClr val="accent1"/>
                </a:solidFill>
              </a:rPr>
              <a:t>What are some ways to track bias in observation in order to make it visible for ourselves?</a:t>
            </a:r>
            <a:endParaRPr sz="1200">
              <a:solidFill>
                <a:schemeClr val="accent1"/>
              </a:solidFill>
            </a:endParaRPr>
          </a:p>
          <a:p>
            <a:pPr marL="457200" lvl="0" indent="-304800" algn="l" rtl="0">
              <a:lnSpc>
                <a:spcPct val="100000"/>
              </a:lnSpc>
              <a:spcBef>
                <a:spcPts val="0"/>
              </a:spcBef>
              <a:spcAft>
                <a:spcPts val="0"/>
              </a:spcAft>
              <a:buClr>
                <a:schemeClr val="accent1"/>
              </a:buClr>
              <a:buSzPts val="1200"/>
              <a:buChar char="●"/>
            </a:pPr>
            <a:r>
              <a:rPr lang="en" sz="1200">
                <a:solidFill>
                  <a:schemeClr val="accent1"/>
                </a:solidFill>
              </a:rPr>
              <a:t>What are ways we can disrupt our biases once we have brought them into our conscious mind?</a:t>
            </a:r>
            <a:endParaRPr sz="1200">
              <a:solidFill>
                <a:schemeClr val="accent1"/>
              </a:solidFill>
            </a:endParaRPr>
          </a:p>
          <a:p>
            <a:pPr marL="457200" lvl="0" indent="-304800" algn="l" rtl="0">
              <a:lnSpc>
                <a:spcPct val="100000"/>
              </a:lnSpc>
              <a:spcBef>
                <a:spcPts val="0"/>
              </a:spcBef>
              <a:spcAft>
                <a:spcPts val="0"/>
              </a:spcAft>
              <a:buClr>
                <a:schemeClr val="accent1"/>
              </a:buClr>
              <a:buSzPts val="1200"/>
              <a:buChar char="●"/>
            </a:pPr>
            <a:r>
              <a:rPr lang="en" sz="1200">
                <a:solidFill>
                  <a:schemeClr val="accent1"/>
                </a:solidFill>
              </a:rPr>
              <a:t>How can we help colleagues of a different background understand the biases of the genres they do not center?</a:t>
            </a:r>
            <a:endParaRPr sz="1200">
              <a:solidFill>
                <a:schemeClr val="accent1"/>
              </a:solidFill>
            </a:endParaRPr>
          </a:p>
          <a:p>
            <a:pPr marL="457200" lvl="0" indent="-304800" algn="l" rtl="0">
              <a:lnSpc>
                <a:spcPct val="100000"/>
              </a:lnSpc>
              <a:spcBef>
                <a:spcPts val="0"/>
              </a:spcBef>
              <a:spcAft>
                <a:spcPts val="0"/>
              </a:spcAft>
              <a:buClr>
                <a:schemeClr val="accent1"/>
              </a:buClr>
              <a:buSzPts val="1200"/>
              <a:buChar char="●"/>
            </a:pPr>
            <a:r>
              <a:rPr lang="en" sz="1200">
                <a:solidFill>
                  <a:schemeClr val="accent1"/>
                </a:solidFill>
              </a:rPr>
              <a:t>Who is your support community to help you see, articulate or track your bias? </a:t>
            </a:r>
            <a:endParaRPr sz="1200">
              <a:solidFill>
                <a:schemeClr val="accent1"/>
              </a:solidFill>
            </a:endParaRPr>
          </a:p>
        </p:txBody>
      </p:sp>
      <p:sp>
        <p:nvSpPr>
          <p:cNvPr id="155" name="Google Shape;155;p26"/>
          <p:cNvSpPr txBox="1">
            <a:spLocks noGrp="1"/>
          </p:cNvSpPr>
          <p:nvPr>
            <p:ph type="body" idx="2"/>
          </p:nvPr>
        </p:nvSpPr>
        <p:spPr>
          <a:xfrm>
            <a:off x="3117900" y="665700"/>
            <a:ext cx="2543700" cy="4351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200" u="sng">
                <a:solidFill>
                  <a:schemeClr val="accent1"/>
                </a:solidFill>
              </a:rPr>
              <a:t>Aesthetics</a:t>
            </a:r>
            <a:endParaRPr sz="1200">
              <a:solidFill>
                <a:schemeClr val="accent1"/>
              </a:solidFill>
            </a:endParaRPr>
          </a:p>
          <a:p>
            <a:pPr marL="457200" lvl="0" indent="-304800" algn="l" rtl="0">
              <a:lnSpc>
                <a:spcPct val="100000"/>
              </a:lnSpc>
              <a:spcBef>
                <a:spcPts val="0"/>
              </a:spcBef>
              <a:spcAft>
                <a:spcPts val="0"/>
              </a:spcAft>
              <a:buClr>
                <a:schemeClr val="accent1"/>
              </a:buClr>
              <a:buSzPts val="1200"/>
              <a:buChar char="●"/>
            </a:pPr>
            <a:r>
              <a:rPr lang="en" sz="1200">
                <a:solidFill>
                  <a:schemeClr val="accent1"/>
                </a:solidFill>
              </a:rPr>
              <a:t>What are your goals for aesthetic clarity/consistency? How do you track those in a dance setting?</a:t>
            </a:r>
            <a:endParaRPr sz="1200">
              <a:solidFill>
                <a:schemeClr val="accent1"/>
              </a:solidFill>
            </a:endParaRPr>
          </a:p>
          <a:p>
            <a:pPr marL="457200" lvl="0" indent="-304800" algn="l" rtl="0">
              <a:lnSpc>
                <a:spcPct val="100000"/>
              </a:lnSpc>
              <a:spcBef>
                <a:spcPts val="0"/>
              </a:spcBef>
              <a:spcAft>
                <a:spcPts val="0"/>
              </a:spcAft>
              <a:buClr>
                <a:schemeClr val="accent1"/>
              </a:buClr>
              <a:buSzPts val="1200"/>
              <a:buChar char="●"/>
            </a:pPr>
            <a:r>
              <a:rPr lang="en" sz="1200">
                <a:solidFill>
                  <a:schemeClr val="accent1"/>
                </a:solidFill>
              </a:rPr>
              <a:t>How do you balance </a:t>
            </a:r>
            <a:endParaRPr sz="1200">
              <a:solidFill>
                <a:schemeClr val="accent1"/>
              </a:solidFill>
            </a:endParaRPr>
          </a:p>
          <a:p>
            <a:pPr marL="914400" lvl="1" indent="-304800" algn="l" rtl="0">
              <a:lnSpc>
                <a:spcPct val="100000"/>
              </a:lnSpc>
              <a:spcBef>
                <a:spcPts val="0"/>
              </a:spcBef>
              <a:spcAft>
                <a:spcPts val="0"/>
              </a:spcAft>
              <a:buClr>
                <a:schemeClr val="accent1"/>
              </a:buClr>
              <a:buSzPts val="1200"/>
              <a:buChar char="○"/>
            </a:pPr>
            <a:r>
              <a:rPr lang="en">
                <a:solidFill>
                  <a:schemeClr val="accent1"/>
                </a:solidFill>
              </a:rPr>
              <a:t>1) industry/field standards, </a:t>
            </a:r>
            <a:endParaRPr>
              <a:solidFill>
                <a:schemeClr val="accent1"/>
              </a:solidFill>
            </a:endParaRPr>
          </a:p>
          <a:p>
            <a:pPr marL="914400" lvl="1" indent="-304800" algn="l" rtl="0">
              <a:lnSpc>
                <a:spcPct val="100000"/>
              </a:lnSpc>
              <a:spcBef>
                <a:spcPts val="0"/>
              </a:spcBef>
              <a:spcAft>
                <a:spcPts val="0"/>
              </a:spcAft>
              <a:buClr>
                <a:schemeClr val="accent1"/>
              </a:buClr>
              <a:buSzPts val="1200"/>
              <a:buChar char="○"/>
            </a:pPr>
            <a:r>
              <a:rPr lang="en">
                <a:solidFill>
                  <a:schemeClr val="accent1"/>
                </a:solidFill>
              </a:rPr>
              <a:t>2) personal or cultural preferences, and </a:t>
            </a:r>
            <a:endParaRPr>
              <a:solidFill>
                <a:schemeClr val="accent1"/>
              </a:solidFill>
            </a:endParaRPr>
          </a:p>
          <a:p>
            <a:pPr marL="914400" lvl="1" indent="-304800" algn="l" rtl="0">
              <a:lnSpc>
                <a:spcPct val="100000"/>
              </a:lnSpc>
              <a:spcBef>
                <a:spcPts val="0"/>
              </a:spcBef>
              <a:spcAft>
                <a:spcPts val="0"/>
              </a:spcAft>
              <a:buClr>
                <a:schemeClr val="accent1"/>
              </a:buClr>
              <a:buSzPts val="1200"/>
              <a:buChar char="○"/>
            </a:pPr>
            <a:r>
              <a:rPr lang="en">
                <a:solidFill>
                  <a:schemeClr val="accent1"/>
                </a:solidFill>
              </a:rPr>
              <a:t>3) dancer/student clarity of creative concept in your classes?</a:t>
            </a:r>
            <a:endParaRPr>
              <a:solidFill>
                <a:schemeClr val="accent1"/>
              </a:solidFill>
            </a:endParaRPr>
          </a:p>
        </p:txBody>
      </p:sp>
      <p:sp>
        <p:nvSpPr>
          <p:cNvPr id="156" name="Google Shape;156;p26"/>
          <p:cNvSpPr txBox="1"/>
          <p:nvPr/>
        </p:nvSpPr>
        <p:spPr>
          <a:xfrm>
            <a:off x="6021825" y="665700"/>
            <a:ext cx="2543700" cy="44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latin typeface="Open Sans"/>
                <a:ea typeface="Open Sans"/>
                <a:cs typeface="Open Sans"/>
                <a:sym typeface="Open Sans"/>
              </a:rPr>
              <a:t>Epistemology</a:t>
            </a:r>
            <a:endParaRPr sz="1200">
              <a:latin typeface="Open Sans"/>
              <a:ea typeface="Open Sans"/>
              <a:cs typeface="Open Sans"/>
              <a:sym typeface="Open Sans"/>
            </a:endParaRPr>
          </a:p>
          <a:p>
            <a:pPr marL="457200" lvl="0" indent="-304800" algn="l" rtl="0">
              <a:spcBef>
                <a:spcPts val="0"/>
              </a:spcBef>
              <a:spcAft>
                <a:spcPts val="0"/>
              </a:spcAft>
              <a:buSzPts val="1200"/>
              <a:buFont typeface="Open Sans"/>
              <a:buChar char="●"/>
            </a:pPr>
            <a:r>
              <a:rPr lang="en" sz="1200">
                <a:latin typeface="Open Sans"/>
                <a:ea typeface="Open Sans"/>
                <a:cs typeface="Open Sans"/>
                <a:sym typeface="Open Sans"/>
              </a:rPr>
              <a:t>How do you establish balance between </a:t>
            </a:r>
            <a:endParaRPr sz="1200">
              <a:latin typeface="Open Sans"/>
              <a:ea typeface="Open Sans"/>
              <a:cs typeface="Open Sans"/>
              <a:sym typeface="Open Sans"/>
            </a:endParaRPr>
          </a:p>
          <a:p>
            <a:pPr marL="914400" lvl="1" indent="-304800" algn="l" rtl="0">
              <a:spcBef>
                <a:spcPts val="0"/>
              </a:spcBef>
              <a:spcAft>
                <a:spcPts val="0"/>
              </a:spcAft>
              <a:buSzPts val="1200"/>
              <a:buFont typeface="Open Sans"/>
              <a:buChar char="○"/>
            </a:pPr>
            <a:r>
              <a:rPr lang="en" sz="1200">
                <a:latin typeface="Open Sans"/>
                <a:ea typeface="Open Sans"/>
                <a:cs typeface="Open Sans"/>
                <a:sym typeface="Open Sans"/>
              </a:rPr>
              <a:t>1) standards in your field of study or in the culture of study, </a:t>
            </a:r>
            <a:endParaRPr sz="1200">
              <a:latin typeface="Open Sans"/>
              <a:ea typeface="Open Sans"/>
              <a:cs typeface="Open Sans"/>
              <a:sym typeface="Open Sans"/>
            </a:endParaRPr>
          </a:p>
          <a:p>
            <a:pPr marL="914400" lvl="1" indent="-304800" algn="l" rtl="0">
              <a:spcBef>
                <a:spcPts val="0"/>
              </a:spcBef>
              <a:spcAft>
                <a:spcPts val="0"/>
              </a:spcAft>
              <a:buSzPts val="1200"/>
              <a:buFont typeface="Open Sans"/>
              <a:buChar char="○"/>
            </a:pPr>
            <a:r>
              <a:rPr lang="en" sz="1200">
                <a:latin typeface="Open Sans"/>
                <a:ea typeface="Open Sans"/>
                <a:cs typeface="Open Sans"/>
                <a:sym typeface="Open Sans"/>
              </a:rPr>
              <a:t>2) personal dance preferences, and </a:t>
            </a:r>
            <a:endParaRPr sz="1200">
              <a:latin typeface="Open Sans"/>
              <a:ea typeface="Open Sans"/>
              <a:cs typeface="Open Sans"/>
              <a:sym typeface="Open Sans"/>
            </a:endParaRPr>
          </a:p>
          <a:p>
            <a:pPr marL="914400" lvl="1" indent="-304800" algn="l" rtl="0">
              <a:spcBef>
                <a:spcPts val="0"/>
              </a:spcBef>
              <a:spcAft>
                <a:spcPts val="0"/>
              </a:spcAft>
              <a:buSzPts val="1200"/>
              <a:buFont typeface="Open Sans"/>
              <a:buChar char="○"/>
            </a:pPr>
            <a:r>
              <a:rPr lang="en" sz="1200">
                <a:latin typeface="Open Sans"/>
                <a:ea typeface="Open Sans"/>
                <a:cs typeface="Open Sans"/>
                <a:sym typeface="Open Sans"/>
              </a:rPr>
              <a:t>3) the knowledge that dancers enter dance class with?</a:t>
            </a:r>
            <a:endParaRPr sz="1200">
              <a:latin typeface="Open Sans"/>
              <a:ea typeface="Open Sans"/>
              <a:cs typeface="Open Sans"/>
              <a:sym typeface="Open Sans"/>
            </a:endParaRPr>
          </a:p>
          <a:p>
            <a:pPr marL="457200" lvl="0" indent="-304800" algn="l" rtl="0">
              <a:spcBef>
                <a:spcPts val="0"/>
              </a:spcBef>
              <a:spcAft>
                <a:spcPts val="0"/>
              </a:spcAft>
              <a:buSzPts val="1200"/>
              <a:buFont typeface="Open Sans"/>
              <a:buChar char="●"/>
            </a:pPr>
            <a:r>
              <a:rPr lang="en" sz="1200">
                <a:latin typeface="Open Sans"/>
                <a:ea typeface="Open Sans"/>
                <a:cs typeface="Open Sans"/>
                <a:sym typeface="Open Sans"/>
              </a:rPr>
              <a:t>What are possible ways to include and distinguish when you are communicating an example or piece of knowledge from the field, from a personal/cultural preference, or an opportunity for dancers to articulate their knowledge? </a:t>
            </a:r>
            <a:endParaRPr sz="120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311700" y="180975"/>
            <a:ext cx="8520600" cy="581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Lato"/>
                <a:ea typeface="Lato"/>
                <a:cs typeface="Lato"/>
                <a:sym typeface="Lato"/>
              </a:rPr>
              <a:t>Observation Activity!</a:t>
            </a:r>
            <a:endParaRPr>
              <a:latin typeface="Lato"/>
              <a:ea typeface="Lato"/>
              <a:cs typeface="Lato"/>
              <a:sym typeface="Lato"/>
            </a:endParaRPr>
          </a:p>
        </p:txBody>
      </p:sp>
      <p:pic>
        <p:nvPicPr>
          <p:cNvPr id="162" name="Google Shape;162;p27" descr="A troupe of Double Dutch jump-ropers challenges our spatial awareness abilities.  &#10;➡ Subscribe: http://bit.ly/NatGeoSubscribe&#10;&#10;About Brain Games:&#10;Using a series of experiments, illusions and man-on-the-street demonstrations, host Jason Silva and guest experts unlock the science behind the mysteries of why we say, eat, feel and act as we do with episodes on topics ranging from memory and common sense, to morality and the paranormal. Through an intricate series of interactive experiments designed to mess with your mind, we reveal the inner-workings of your brain. Hailed by critics as &quot;tremendous fun&quot; that &quot;makes science entertaining,&quot; Brain Games turns your mind's eye inwards for a fascinating journey into the three and a half pounds of tissue that makes you... you.&#10;&#10;Get More Brain Games:&#10;Facebook: http://bit.ly/BrainGamesFacebook&#10;Twitter: http://bit.ly/BrainGamesTwitter&#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Get More National Geographic:&#10;Official Site: http://bit.ly/NatGeoOfficialSite&#10;Facebook: http://bit.ly/FBNatGeo&#10;Twitter: http://bit.ly/NatGeoTwitter&#10;Instagram: http://bit.ly/NatGeoInsta&#10;&#10;A Double Dutch | Brain Games&#10;https://youtu.be/iiEzf3J4iFk&#10;&#10;National Geographic&#10;https://www.youtube.com/natgeo" title="A Double Dutch | Brain Games">
            <a:hlinkClick r:id="rId3"/>
          </p:cNvPr>
          <p:cNvPicPr preferRelativeResize="0"/>
          <p:nvPr/>
        </p:nvPicPr>
        <p:blipFill>
          <a:blip r:embed="rId4">
            <a:alphaModFix/>
          </a:blip>
          <a:stretch>
            <a:fillRect/>
          </a:stretch>
        </p:blipFill>
        <p:spPr>
          <a:xfrm>
            <a:off x="1861208" y="857250"/>
            <a:ext cx="4947416" cy="3710562"/>
          </a:xfrm>
          <a:prstGeom prst="rect">
            <a:avLst/>
          </a:prstGeom>
          <a:noFill/>
          <a:ln>
            <a:noFill/>
          </a:ln>
        </p:spPr>
      </p:pic>
      <p:sp>
        <p:nvSpPr>
          <p:cNvPr id="163" name="Google Shape;163;p27"/>
          <p:cNvSpPr txBox="1"/>
          <p:nvPr/>
        </p:nvSpPr>
        <p:spPr>
          <a:xfrm>
            <a:off x="190500" y="4638675"/>
            <a:ext cx="325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Weblink: </a:t>
            </a:r>
            <a:r>
              <a:rPr lang="en" u="sng">
                <a:solidFill>
                  <a:schemeClr val="hlink"/>
                </a:solidFill>
                <a:latin typeface="Lato"/>
                <a:ea typeface="Lato"/>
                <a:cs typeface="Lato"/>
                <a:sym typeface="Lato"/>
                <a:hlinkClick r:id="rId5"/>
              </a:rPr>
              <a:t>https://youtu.be/iiEzf3J4iFk</a:t>
            </a:r>
            <a:endParaRPr>
              <a:latin typeface="Lato"/>
              <a:ea typeface="Lato"/>
              <a:cs typeface="Lato"/>
              <a:sym typeface="Lato"/>
            </a:endParaRPr>
          </a:p>
        </p:txBody>
      </p:sp>
      <p:pic>
        <p:nvPicPr>
          <p:cNvPr id="164" name="Google Shape;164;p27"/>
          <p:cNvPicPr preferRelativeResize="0"/>
          <p:nvPr/>
        </p:nvPicPr>
        <p:blipFill>
          <a:blip r:embed="rId6">
            <a:alphaModFix/>
          </a:blip>
          <a:stretch>
            <a:fillRect/>
          </a:stretch>
        </p:blipFill>
        <p:spPr>
          <a:xfrm>
            <a:off x="7096125" y="2960550"/>
            <a:ext cx="1931825" cy="1931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311700" y="190500"/>
            <a:ext cx="8520600" cy="581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Lato"/>
                <a:ea typeface="Lato"/>
                <a:cs typeface="Lato"/>
                <a:sym typeface="Lato"/>
              </a:rPr>
              <a:t>Group Share-out &amp; Questions</a:t>
            </a:r>
            <a:endParaRPr>
              <a:latin typeface="Lato"/>
              <a:ea typeface="Lato"/>
              <a:cs typeface="Lato"/>
              <a:sym typeface="Lato"/>
            </a:endParaRPr>
          </a:p>
        </p:txBody>
      </p:sp>
      <p:sp>
        <p:nvSpPr>
          <p:cNvPr id="170" name="Google Shape;170;p28"/>
          <p:cNvSpPr txBox="1">
            <a:spLocks noGrp="1"/>
          </p:cNvSpPr>
          <p:nvPr>
            <p:ph type="body" idx="1"/>
          </p:nvPr>
        </p:nvSpPr>
        <p:spPr>
          <a:xfrm>
            <a:off x="311700" y="771600"/>
            <a:ext cx="8520600" cy="42195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b="1"/>
              <a:t>Resources Link:</a:t>
            </a:r>
            <a:endParaRPr b="1"/>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sz="1500" b="1" u="sng">
                <a:solidFill>
                  <a:schemeClr val="accent5"/>
                </a:solidFill>
                <a:hlinkClick r:id="rId3">
                  <a:extLst>
                    <a:ext uri="{A12FA001-AC4F-418D-AE19-62706E023703}">
                      <ahyp:hlinkClr xmlns:ahyp="http://schemas.microsoft.com/office/drawing/2018/hyperlinkcolor" val="tx"/>
                    </a:ext>
                  </a:extLst>
                </a:hlinkClick>
              </a:rPr>
              <a:t>https://docs.google.com/document/d/1-jFXg8J03VMljXtK1WZGAuj2Ro0GUVEYgNlFmWU4h6U/edit?usp=sharing</a:t>
            </a:r>
            <a:endParaRPr sz="1500" b="1">
              <a:solidFill>
                <a:schemeClr val="accent5"/>
              </a:solidFill>
            </a:endParaRPr>
          </a:p>
          <a:p>
            <a:pPr marL="0" lvl="0" indent="0" algn="l" rtl="0">
              <a:lnSpc>
                <a:spcPct val="100000"/>
              </a:lnSpc>
              <a:spcBef>
                <a:spcPts val="1200"/>
              </a:spcBef>
              <a:spcAft>
                <a:spcPts val="0"/>
              </a:spcAft>
              <a:buNone/>
            </a:pPr>
            <a:r>
              <a:rPr lang="en" b="1"/>
              <a:t>Where to start: Take the Implicit Association Tests</a:t>
            </a:r>
            <a:endParaRPr b="1"/>
          </a:p>
          <a:p>
            <a:pPr marL="0" lvl="0" indent="0" algn="l" rtl="0">
              <a:lnSpc>
                <a:spcPct val="100000"/>
              </a:lnSpc>
              <a:spcBef>
                <a:spcPts val="1200"/>
              </a:spcBef>
              <a:spcAft>
                <a:spcPts val="0"/>
              </a:spcAft>
              <a:buClr>
                <a:schemeClr val="dk1"/>
              </a:buClr>
              <a:buSzPct val="73333"/>
              <a:buFont typeface="Arial"/>
              <a:buNone/>
            </a:pPr>
            <a:r>
              <a:rPr lang="en" sz="1500" b="1" u="sng">
                <a:solidFill>
                  <a:schemeClr val="accent5"/>
                </a:solidFill>
                <a:highlight>
                  <a:srgbClr val="FFFFFF"/>
                </a:highlight>
                <a:hlinkClick r:id="rId4">
                  <a:extLst>
                    <a:ext uri="{A12FA001-AC4F-418D-AE19-62706E023703}">
                      <ahyp:hlinkClr xmlns:ahyp="http://schemas.microsoft.com/office/drawing/2018/hyperlinkcolor" val="tx"/>
                    </a:ext>
                  </a:extLst>
                </a:hlinkClick>
              </a:rPr>
              <a:t>https://implicit.harvard.edu/implicit/takeatest.html</a:t>
            </a:r>
            <a:endParaRPr sz="1500" b="1">
              <a:solidFill>
                <a:schemeClr val="accent5"/>
              </a:solidFill>
            </a:endParaRPr>
          </a:p>
          <a:p>
            <a:pPr marL="0" lvl="0" indent="0" algn="l" rtl="0">
              <a:lnSpc>
                <a:spcPct val="100000"/>
              </a:lnSpc>
              <a:spcBef>
                <a:spcPts val="0"/>
              </a:spcBef>
              <a:spcAft>
                <a:spcPts val="0"/>
              </a:spcAft>
              <a:buClr>
                <a:schemeClr val="dk1"/>
              </a:buClr>
              <a:buSzPct val="66956"/>
              <a:buFont typeface="Arial"/>
              <a:buNone/>
            </a:pPr>
            <a:endParaRPr sz="1642" b="1"/>
          </a:p>
          <a:p>
            <a:pPr marL="0" lvl="0" indent="0" algn="l" rtl="0">
              <a:lnSpc>
                <a:spcPct val="100000"/>
              </a:lnSpc>
              <a:spcBef>
                <a:spcPts val="0"/>
              </a:spcBef>
              <a:spcAft>
                <a:spcPts val="0"/>
              </a:spcAft>
              <a:buClr>
                <a:schemeClr val="dk1"/>
              </a:buClr>
              <a:buSzPct val="64705"/>
              <a:buFont typeface="Arial"/>
              <a:buNone/>
            </a:pPr>
            <a:r>
              <a:rPr lang="en" sz="1700" b="1"/>
              <a:t>Dance and Belonging: Implicit Bias and Inclusion in Dance Education</a:t>
            </a:r>
            <a:endParaRPr sz="1700" b="1"/>
          </a:p>
          <a:p>
            <a:pPr marL="0" lvl="0" indent="0" algn="l" rtl="0">
              <a:lnSpc>
                <a:spcPct val="100000"/>
              </a:lnSpc>
              <a:spcBef>
                <a:spcPts val="0"/>
              </a:spcBef>
              <a:spcAft>
                <a:spcPts val="0"/>
              </a:spcAft>
              <a:buClr>
                <a:schemeClr val="dk1"/>
              </a:buClr>
              <a:buSzPct val="64705"/>
              <a:buFont typeface="Arial"/>
              <a:buNone/>
            </a:pPr>
            <a:endParaRPr sz="1700">
              <a:solidFill>
                <a:srgbClr val="000000"/>
              </a:solidFill>
            </a:endParaRPr>
          </a:p>
          <a:p>
            <a:pPr marL="0" lvl="0" indent="0" algn="l" rtl="0">
              <a:lnSpc>
                <a:spcPct val="100000"/>
              </a:lnSpc>
              <a:spcBef>
                <a:spcPts val="0"/>
              </a:spcBef>
              <a:spcAft>
                <a:spcPts val="0"/>
              </a:spcAft>
              <a:buClr>
                <a:schemeClr val="dk1"/>
              </a:buClr>
              <a:buSzPct val="75862"/>
              <a:buFont typeface="Arial"/>
              <a:buNone/>
            </a:pPr>
            <a:r>
              <a:rPr lang="en" sz="1450" b="1" u="sng">
                <a:solidFill>
                  <a:schemeClr val="hlink"/>
                </a:solidFill>
                <a:hlinkClick r:id="rId5"/>
              </a:rPr>
              <a:t>https://mcfarlandbooks.com/product/dance-and-belonging/</a:t>
            </a:r>
            <a:endParaRPr sz="1450" b="1">
              <a:solidFill>
                <a:schemeClr val="accent5"/>
              </a:solidFill>
            </a:endParaRPr>
          </a:p>
          <a:p>
            <a:pPr marL="0" lvl="0" indent="0" algn="ctr" rtl="0">
              <a:lnSpc>
                <a:spcPct val="100000"/>
              </a:lnSpc>
              <a:spcBef>
                <a:spcPts val="0"/>
              </a:spcBef>
              <a:spcAft>
                <a:spcPts val="0"/>
              </a:spcAft>
              <a:buNone/>
            </a:pPr>
            <a:endParaRPr/>
          </a:p>
          <a:p>
            <a:pPr marL="0" lvl="0" indent="0" algn="ctr" rtl="0">
              <a:lnSpc>
                <a:spcPct val="100000"/>
              </a:lnSpc>
              <a:spcBef>
                <a:spcPts val="1200"/>
              </a:spcBef>
              <a:spcAft>
                <a:spcPts val="0"/>
              </a:spcAft>
              <a:buNone/>
            </a:pPr>
            <a:r>
              <a:rPr lang="en" i="1"/>
              <a:t>Please share any additional feedback at</a:t>
            </a:r>
            <a:r>
              <a:rPr lang="en"/>
              <a:t> </a:t>
            </a:r>
            <a:r>
              <a:rPr lang="en" u="sng">
                <a:solidFill>
                  <a:schemeClr val="hlink"/>
                </a:solidFill>
                <a:hlinkClick r:id="rId6"/>
              </a:rPr>
              <a:t>cudavis@umd.edu</a:t>
            </a:r>
            <a:r>
              <a:rPr lang="en"/>
              <a:t>.</a:t>
            </a:r>
            <a:endParaRPr/>
          </a:p>
          <a:p>
            <a:pPr marL="0" lvl="0" indent="0" algn="ctr" rtl="0">
              <a:lnSpc>
                <a:spcPct val="100000"/>
              </a:lnSpc>
              <a:spcBef>
                <a:spcPts val="1200"/>
              </a:spcBef>
              <a:spcAft>
                <a:spcPts val="1200"/>
              </a:spcAft>
              <a:buNone/>
            </a:pPr>
            <a:r>
              <a:rPr lang="en" i="1"/>
              <a:t>Thank you!</a:t>
            </a:r>
            <a:endParaRPr i="1"/>
          </a:p>
        </p:txBody>
      </p:sp>
      <p:pic>
        <p:nvPicPr>
          <p:cNvPr id="171" name="Google Shape;171;p28"/>
          <p:cNvPicPr preferRelativeResize="0"/>
          <p:nvPr/>
        </p:nvPicPr>
        <p:blipFill>
          <a:blip r:embed="rId7">
            <a:alphaModFix/>
          </a:blip>
          <a:stretch>
            <a:fillRect/>
          </a:stretch>
        </p:blipFill>
        <p:spPr>
          <a:xfrm>
            <a:off x="3188650" y="1017450"/>
            <a:ext cx="1383350" cy="1383372"/>
          </a:xfrm>
          <a:prstGeom prst="rect">
            <a:avLst/>
          </a:prstGeom>
          <a:noFill/>
          <a:ln>
            <a:noFill/>
          </a:ln>
        </p:spPr>
      </p:pic>
      <p:pic>
        <p:nvPicPr>
          <p:cNvPr id="172" name="Google Shape;172;p28"/>
          <p:cNvPicPr preferRelativeResize="0"/>
          <p:nvPr/>
        </p:nvPicPr>
        <p:blipFill>
          <a:blip r:embed="rId8">
            <a:alphaModFix/>
          </a:blip>
          <a:stretch>
            <a:fillRect/>
          </a:stretch>
        </p:blipFill>
        <p:spPr>
          <a:xfrm>
            <a:off x="5841650" y="846900"/>
            <a:ext cx="1035950" cy="1553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1104775"/>
            <a:ext cx="8520600" cy="224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Introduction: Sharing your biases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1829200"/>
            <a:ext cx="8520600" cy="1163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Explicit Bias vs. Implicit Bias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Lato"/>
                <a:ea typeface="Lato"/>
                <a:cs typeface="Lato"/>
                <a:sym typeface="Lato"/>
              </a:rPr>
              <a:t>Implicit Bias: A Breakdown</a:t>
            </a:r>
            <a:endParaRPr>
              <a:latin typeface="Lato"/>
              <a:ea typeface="Lato"/>
              <a:cs typeface="Lato"/>
              <a:sym typeface="Lato"/>
            </a:endParaRPr>
          </a:p>
        </p:txBody>
      </p:sp>
      <p:sp>
        <p:nvSpPr>
          <p:cNvPr id="76" name="Google Shape;76;p16"/>
          <p:cNvSpPr txBox="1">
            <a:spLocks noGrp="1"/>
          </p:cNvSpPr>
          <p:nvPr>
            <p:ph type="body" idx="1"/>
          </p:nvPr>
        </p:nvSpPr>
        <p:spPr>
          <a:xfrm>
            <a:off x="311700" y="1152475"/>
            <a:ext cx="8520600" cy="37623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 sz="1600" u="sng"/>
              <a:t>Implicit social cognition</a:t>
            </a:r>
            <a:r>
              <a:rPr lang="en" sz="1600"/>
              <a:t> “refers to the unconscious, automatic, or implicit processes that underlie judgements and social behavior. It is a broad area of study that affects self-esteem, concepts of self, social judgement, social cognitive development, goal pursuit, romantic relationships, decision making, prejudice, stereotyping, and social justice.” </a:t>
            </a:r>
            <a:endParaRPr sz="1600" u="sng"/>
          </a:p>
          <a:p>
            <a:pPr marL="457200" lvl="0" indent="-330200" algn="l" rtl="0">
              <a:spcBef>
                <a:spcPts val="0"/>
              </a:spcBef>
              <a:spcAft>
                <a:spcPts val="0"/>
              </a:spcAft>
              <a:buSzPts val="1600"/>
              <a:buChar char="●"/>
            </a:pPr>
            <a:r>
              <a:rPr lang="en" sz="1600" u="sng"/>
              <a:t>Implicit memory</a:t>
            </a:r>
            <a:r>
              <a:rPr lang="en" sz="1600"/>
              <a:t> “recollections of past experiences influence later performance with no recognition of the past experience and its effect on that later performance.”</a:t>
            </a:r>
            <a:endParaRPr sz="1600" u="sng"/>
          </a:p>
          <a:p>
            <a:pPr marL="457200" lvl="0" indent="-330200" algn="l" rtl="0">
              <a:spcBef>
                <a:spcPts val="0"/>
              </a:spcBef>
              <a:spcAft>
                <a:spcPts val="0"/>
              </a:spcAft>
              <a:buSzPts val="1600"/>
              <a:buChar char="●"/>
            </a:pPr>
            <a:r>
              <a:rPr lang="en" sz="1600" u="sng"/>
              <a:t>Implicit attitude</a:t>
            </a:r>
            <a:r>
              <a:rPr lang="en" sz="1600"/>
              <a:t> “evaluative associations or characterizations a person holds toward a person or group of people based on past experiences that inform or affect future behavior.”</a:t>
            </a:r>
            <a:endParaRPr sz="1600"/>
          </a:p>
          <a:p>
            <a:pPr marL="457200" lvl="0" indent="-330200" algn="l" rtl="0">
              <a:spcBef>
                <a:spcPts val="0"/>
              </a:spcBef>
              <a:spcAft>
                <a:spcPts val="0"/>
              </a:spcAft>
              <a:buSzPts val="1600"/>
              <a:buChar char="●"/>
            </a:pPr>
            <a:r>
              <a:rPr lang="en" sz="1600" u="sng"/>
              <a:t>Implicit bias</a:t>
            </a:r>
            <a:r>
              <a:rPr lang="en" sz="1600"/>
              <a:t> “a like, dislike, or association that a person does not consciously know they have and cannot articulate.”</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i="1"/>
              <a:t>(Crystal U. Davis, 2022)</a:t>
            </a:r>
            <a:endParaRPr sz="16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57200"/>
            <a:ext cx="8520600" cy="1733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300"/>
              <a:t>Combs and Kangaroos</a:t>
            </a:r>
            <a:endParaRPr sz="4300"/>
          </a:p>
        </p:txBody>
      </p:sp>
      <p:pic>
        <p:nvPicPr>
          <p:cNvPr id="82" name="Google Shape;82;p17"/>
          <p:cNvPicPr preferRelativeResize="0"/>
          <p:nvPr/>
        </p:nvPicPr>
        <p:blipFill>
          <a:blip r:embed="rId3">
            <a:alphaModFix/>
          </a:blip>
          <a:stretch>
            <a:fillRect/>
          </a:stretch>
        </p:blipFill>
        <p:spPr>
          <a:xfrm>
            <a:off x="2141800" y="2190900"/>
            <a:ext cx="1198675" cy="1940725"/>
          </a:xfrm>
          <a:prstGeom prst="rect">
            <a:avLst/>
          </a:prstGeom>
          <a:noFill/>
          <a:ln>
            <a:noFill/>
          </a:ln>
        </p:spPr>
      </p:pic>
      <p:pic>
        <p:nvPicPr>
          <p:cNvPr id="83" name="Google Shape;83;p17"/>
          <p:cNvPicPr preferRelativeResize="0"/>
          <p:nvPr/>
        </p:nvPicPr>
        <p:blipFill>
          <a:blip r:embed="rId4">
            <a:alphaModFix/>
          </a:blip>
          <a:stretch>
            <a:fillRect/>
          </a:stretch>
        </p:blipFill>
        <p:spPr>
          <a:xfrm>
            <a:off x="5322800" y="2358725"/>
            <a:ext cx="1605075" cy="1605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165675"/>
            <a:ext cx="8520600" cy="66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Lato"/>
                <a:ea typeface="Lato"/>
                <a:cs typeface="Lato"/>
                <a:sym typeface="Lato"/>
              </a:rPr>
              <a:t>Our U.S. Water: In-group/Out-group Orientation</a:t>
            </a:r>
            <a:endParaRPr>
              <a:latin typeface="Lato"/>
              <a:ea typeface="Lato"/>
              <a:cs typeface="Lato"/>
              <a:sym typeface="Lato"/>
            </a:endParaRPr>
          </a:p>
        </p:txBody>
      </p:sp>
      <p:sp>
        <p:nvSpPr>
          <p:cNvPr id="89" name="Google Shape;89;p18"/>
          <p:cNvSpPr txBox="1">
            <a:spLocks noGrp="1"/>
          </p:cNvSpPr>
          <p:nvPr>
            <p:ph type="body" idx="1"/>
          </p:nvPr>
        </p:nvSpPr>
        <p:spPr>
          <a:xfrm>
            <a:off x="600150" y="828375"/>
            <a:ext cx="7943700" cy="4126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have we come to know these “in-group/out-group” categories?</a:t>
            </a:r>
            <a:endParaRPr/>
          </a:p>
          <a:p>
            <a:pPr marL="0" lvl="0" indent="0" algn="l" rtl="0">
              <a:spcBef>
                <a:spcPts val="1200"/>
              </a:spcBef>
              <a:spcAft>
                <a:spcPts val="1200"/>
              </a:spcAft>
              <a:buNone/>
            </a:pPr>
            <a:endParaRPr/>
          </a:p>
        </p:txBody>
      </p:sp>
      <p:graphicFrame>
        <p:nvGraphicFramePr>
          <p:cNvPr id="90" name="Google Shape;90;p18"/>
          <p:cNvGraphicFramePr/>
          <p:nvPr/>
        </p:nvGraphicFramePr>
        <p:xfrm>
          <a:off x="952500" y="1230250"/>
          <a:ext cx="3000000" cy="3000000"/>
        </p:xfrm>
        <a:graphic>
          <a:graphicData uri="http://schemas.openxmlformats.org/drawingml/2006/table">
            <a:tbl>
              <a:tblPr>
                <a:noFill/>
                <a:tableStyleId>{AF6D9FFB-79B6-4DBA-B074-6EB5ADFAD3EF}</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441025">
                <a:tc>
                  <a:txBody>
                    <a:bodyPr/>
                    <a:lstStyle/>
                    <a:p>
                      <a:pPr marL="0" lvl="0" indent="0" algn="l" rtl="0">
                        <a:spcBef>
                          <a:spcPts val="0"/>
                        </a:spcBef>
                        <a:spcAft>
                          <a:spcPts val="0"/>
                        </a:spcAft>
                        <a:buNone/>
                      </a:pPr>
                      <a:r>
                        <a:rPr lang="en"/>
                        <a:t>Poor</a:t>
                      </a:r>
                      <a:endParaRPr/>
                    </a:p>
                  </a:txBody>
                  <a:tcPr marL="91425" marR="91425" marT="91425" marB="91425"/>
                </a:tc>
                <a:tc>
                  <a:txBody>
                    <a:bodyPr/>
                    <a:lstStyle/>
                    <a:p>
                      <a:pPr marL="0" lvl="0" indent="0" algn="l" rtl="0">
                        <a:spcBef>
                          <a:spcPts val="0"/>
                        </a:spcBef>
                        <a:spcAft>
                          <a:spcPts val="0"/>
                        </a:spcAft>
                        <a:buNone/>
                      </a:pPr>
                      <a:r>
                        <a:rPr lang="en"/>
                        <a:t>Wealthy</a:t>
                      </a:r>
                      <a:endParaRPr/>
                    </a:p>
                  </a:txBody>
                  <a:tcPr marL="91425" marR="91425" marT="91425" marB="91425"/>
                </a:tc>
                <a:extLst>
                  <a:ext uri="{0D108BD9-81ED-4DB2-BD59-A6C34878D82A}">
                    <a16:rowId xmlns:a16="http://schemas.microsoft.com/office/drawing/2014/main" val="10000"/>
                  </a:ext>
                </a:extLst>
              </a:tr>
              <a:tr h="441025">
                <a:tc>
                  <a:txBody>
                    <a:bodyPr/>
                    <a:lstStyle/>
                    <a:p>
                      <a:pPr marL="0" lvl="0" indent="0" algn="l" rtl="0">
                        <a:spcBef>
                          <a:spcPts val="0"/>
                        </a:spcBef>
                        <a:spcAft>
                          <a:spcPts val="0"/>
                        </a:spcAft>
                        <a:buNone/>
                      </a:pPr>
                      <a:r>
                        <a:rPr lang="en"/>
                        <a:t>Tall</a:t>
                      </a:r>
                      <a:endParaRPr/>
                    </a:p>
                  </a:txBody>
                  <a:tcPr marL="91425" marR="91425" marT="91425" marB="91425"/>
                </a:tc>
                <a:tc>
                  <a:txBody>
                    <a:bodyPr/>
                    <a:lstStyle/>
                    <a:p>
                      <a:pPr marL="0" lvl="0" indent="0" algn="l" rtl="0">
                        <a:spcBef>
                          <a:spcPts val="0"/>
                        </a:spcBef>
                        <a:spcAft>
                          <a:spcPts val="0"/>
                        </a:spcAft>
                        <a:buNone/>
                      </a:pPr>
                      <a:r>
                        <a:rPr lang="en"/>
                        <a:t>Short</a:t>
                      </a:r>
                      <a:endParaRPr/>
                    </a:p>
                  </a:txBody>
                  <a:tcPr marL="91425" marR="91425" marT="91425" marB="91425"/>
                </a:tc>
                <a:extLst>
                  <a:ext uri="{0D108BD9-81ED-4DB2-BD59-A6C34878D82A}">
                    <a16:rowId xmlns:a16="http://schemas.microsoft.com/office/drawing/2014/main" val="10001"/>
                  </a:ext>
                </a:extLst>
              </a:tr>
              <a:tr h="441025">
                <a:tc>
                  <a:txBody>
                    <a:bodyPr/>
                    <a:lstStyle/>
                    <a:p>
                      <a:pPr marL="0" lvl="0" indent="0" algn="l" rtl="0">
                        <a:spcBef>
                          <a:spcPts val="0"/>
                        </a:spcBef>
                        <a:spcAft>
                          <a:spcPts val="0"/>
                        </a:spcAft>
                        <a:buNone/>
                      </a:pPr>
                      <a:r>
                        <a:rPr lang="en"/>
                        <a:t>Gender binary</a:t>
                      </a:r>
                      <a:endParaRPr/>
                    </a:p>
                  </a:txBody>
                  <a:tcPr marL="91425" marR="91425" marT="91425" marB="91425"/>
                </a:tc>
                <a:tc>
                  <a:txBody>
                    <a:bodyPr/>
                    <a:lstStyle/>
                    <a:p>
                      <a:pPr marL="0" lvl="0" indent="0" algn="l" rtl="0">
                        <a:spcBef>
                          <a:spcPts val="0"/>
                        </a:spcBef>
                        <a:spcAft>
                          <a:spcPts val="0"/>
                        </a:spcAft>
                        <a:buNone/>
                      </a:pPr>
                      <a:r>
                        <a:rPr lang="en"/>
                        <a:t>Gender fluidity/continuum</a:t>
                      </a:r>
                      <a:endParaRPr/>
                    </a:p>
                  </a:txBody>
                  <a:tcPr marL="91425" marR="91425" marT="91425" marB="91425"/>
                </a:tc>
                <a:extLst>
                  <a:ext uri="{0D108BD9-81ED-4DB2-BD59-A6C34878D82A}">
                    <a16:rowId xmlns:a16="http://schemas.microsoft.com/office/drawing/2014/main" val="10002"/>
                  </a:ext>
                </a:extLst>
              </a:tr>
              <a:tr h="441025">
                <a:tc>
                  <a:txBody>
                    <a:bodyPr/>
                    <a:lstStyle/>
                    <a:p>
                      <a:pPr marL="0" lvl="0" indent="0" algn="l" rtl="0">
                        <a:spcBef>
                          <a:spcPts val="0"/>
                        </a:spcBef>
                        <a:spcAft>
                          <a:spcPts val="0"/>
                        </a:spcAft>
                        <a:buNone/>
                      </a:pPr>
                      <a:r>
                        <a:rPr lang="en"/>
                        <a:t>Colonial Cultures</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t>Indigenous Cultures</a:t>
                      </a:r>
                      <a:endParaRPr/>
                    </a:p>
                  </a:txBody>
                  <a:tcPr marL="91425" marR="91425" marT="91425" marB="91425"/>
                </a:tc>
                <a:extLst>
                  <a:ext uri="{0D108BD9-81ED-4DB2-BD59-A6C34878D82A}">
                    <a16:rowId xmlns:a16="http://schemas.microsoft.com/office/drawing/2014/main" val="10003"/>
                  </a:ext>
                </a:extLst>
              </a:tr>
              <a:tr h="441025">
                <a:tc>
                  <a:txBody>
                    <a:bodyPr/>
                    <a:lstStyle/>
                    <a:p>
                      <a:pPr marL="0" lvl="0" indent="0" algn="l" rtl="0">
                        <a:spcBef>
                          <a:spcPts val="0"/>
                        </a:spcBef>
                        <a:spcAft>
                          <a:spcPts val="0"/>
                        </a:spcAft>
                        <a:buNone/>
                      </a:pPr>
                      <a:r>
                        <a:rPr lang="en"/>
                        <a:t>Citizen</a:t>
                      </a:r>
                      <a:endParaRPr/>
                    </a:p>
                  </a:txBody>
                  <a:tcPr marL="91425" marR="91425" marT="91425" marB="91425"/>
                </a:tc>
                <a:tc>
                  <a:txBody>
                    <a:bodyPr/>
                    <a:lstStyle/>
                    <a:p>
                      <a:pPr marL="0" lvl="0" indent="0" algn="l" rtl="0">
                        <a:spcBef>
                          <a:spcPts val="0"/>
                        </a:spcBef>
                        <a:spcAft>
                          <a:spcPts val="0"/>
                        </a:spcAft>
                        <a:buNone/>
                      </a:pPr>
                      <a:r>
                        <a:rPr lang="en"/>
                        <a:t>Non-citizen</a:t>
                      </a:r>
                      <a:endParaRPr/>
                    </a:p>
                  </a:txBody>
                  <a:tcPr marL="91425" marR="91425" marT="91425" marB="91425"/>
                </a:tc>
                <a:extLst>
                  <a:ext uri="{0D108BD9-81ED-4DB2-BD59-A6C34878D82A}">
                    <a16:rowId xmlns:a16="http://schemas.microsoft.com/office/drawing/2014/main" val="10004"/>
                  </a:ext>
                </a:extLst>
              </a:tr>
              <a:tr h="441025">
                <a:tc>
                  <a:txBody>
                    <a:bodyPr/>
                    <a:lstStyle/>
                    <a:p>
                      <a:pPr marL="0" lvl="0" indent="0" algn="l" rtl="0">
                        <a:spcBef>
                          <a:spcPts val="0"/>
                        </a:spcBef>
                        <a:spcAft>
                          <a:spcPts val="0"/>
                        </a:spcAft>
                        <a:buNone/>
                      </a:pPr>
                      <a:r>
                        <a:rPr lang="en"/>
                        <a:t>Abled</a:t>
                      </a:r>
                      <a:endParaRPr/>
                    </a:p>
                  </a:txBody>
                  <a:tcPr marL="91425" marR="91425" marT="91425" marB="91425"/>
                </a:tc>
                <a:tc>
                  <a:txBody>
                    <a:bodyPr/>
                    <a:lstStyle/>
                    <a:p>
                      <a:pPr marL="0" lvl="0" indent="0" algn="l" rtl="0">
                        <a:spcBef>
                          <a:spcPts val="0"/>
                        </a:spcBef>
                        <a:spcAft>
                          <a:spcPts val="0"/>
                        </a:spcAft>
                        <a:buNone/>
                      </a:pPr>
                      <a:r>
                        <a:rPr lang="en"/>
                        <a:t>Disabled</a:t>
                      </a:r>
                      <a:endParaRPr/>
                    </a:p>
                  </a:txBody>
                  <a:tcPr marL="91425" marR="91425" marT="91425" marB="91425"/>
                </a:tc>
                <a:extLst>
                  <a:ext uri="{0D108BD9-81ED-4DB2-BD59-A6C34878D82A}">
                    <a16:rowId xmlns:a16="http://schemas.microsoft.com/office/drawing/2014/main" val="10005"/>
                  </a:ext>
                </a:extLst>
              </a:tr>
              <a:tr h="441025">
                <a:tc>
                  <a:txBody>
                    <a:bodyPr/>
                    <a:lstStyle/>
                    <a:p>
                      <a:pPr marL="0" lvl="0" indent="0" algn="l" rtl="0">
                        <a:spcBef>
                          <a:spcPts val="0"/>
                        </a:spcBef>
                        <a:spcAft>
                          <a:spcPts val="0"/>
                        </a:spcAft>
                        <a:buNone/>
                      </a:pPr>
                      <a:r>
                        <a:rPr lang="en"/>
                        <a:t>Thick-bodied</a:t>
                      </a:r>
                      <a:endParaRPr/>
                    </a:p>
                  </a:txBody>
                  <a:tcPr marL="91425" marR="91425" marT="91425" marB="91425"/>
                </a:tc>
                <a:tc>
                  <a:txBody>
                    <a:bodyPr/>
                    <a:lstStyle/>
                    <a:p>
                      <a:pPr marL="0" lvl="0" indent="0" algn="l" rtl="0">
                        <a:spcBef>
                          <a:spcPts val="0"/>
                        </a:spcBef>
                        <a:spcAft>
                          <a:spcPts val="0"/>
                        </a:spcAft>
                        <a:buNone/>
                      </a:pPr>
                      <a:r>
                        <a:rPr lang="en"/>
                        <a:t>Thin-bodied</a:t>
                      </a:r>
                      <a:endParaRPr/>
                    </a:p>
                  </a:txBody>
                  <a:tcPr marL="91425" marR="91425" marT="91425" marB="91425"/>
                </a:tc>
                <a:extLst>
                  <a:ext uri="{0D108BD9-81ED-4DB2-BD59-A6C34878D82A}">
                    <a16:rowId xmlns:a16="http://schemas.microsoft.com/office/drawing/2014/main" val="10006"/>
                  </a:ext>
                </a:extLst>
              </a:tr>
              <a:tr h="441025">
                <a:tc>
                  <a:txBody>
                    <a:bodyPr/>
                    <a:lstStyle/>
                    <a:p>
                      <a:pPr marL="0" lvl="0" indent="0" algn="l" rtl="0">
                        <a:spcBef>
                          <a:spcPts val="0"/>
                        </a:spcBef>
                        <a:spcAft>
                          <a:spcPts val="0"/>
                        </a:spcAft>
                        <a:buNone/>
                      </a:pPr>
                      <a:r>
                        <a:rPr lang="en"/>
                        <a:t>Brain/Intellect/Ideas</a:t>
                      </a:r>
                      <a:endParaRPr/>
                    </a:p>
                  </a:txBody>
                  <a:tcPr marL="91425" marR="91425" marT="91425" marB="91425"/>
                </a:tc>
                <a:tc>
                  <a:txBody>
                    <a:bodyPr/>
                    <a:lstStyle/>
                    <a:p>
                      <a:pPr marL="0" lvl="0" indent="0" algn="l" rtl="0">
                        <a:spcBef>
                          <a:spcPts val="0"/>
                        </a:spcBef>
                        <a:spcAft>
                          <a:spcPts val="0"/>
                        </a:spcAft>
                        <a:buNone/>
                      </a:pPr>
                      <a:r>
                        <a:rPr lang="en"/>
                        <a:t>Body/Behavior/Action</a:t>
                      </a:r>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1251475" y="76200"/>
            <a:ext cx="6641050" cy="4991100"/>
          </a:xfrm>
          <a:prstGeom prst="rect">
            <a:avLst/>
          </a:prstGeom>
          <a:noFill/>
          <a:ln>
            <a:noFill/>
          </a:ln>
        </p:spPr>
      </p:pic>
      <p:sp>
        <p:nvSpPr>
          <p:cNvPr id="96" name="Google Shape;96;p19"/>
          <p:cNvSpPr txBox="1"/>
          <p:nvPr/>
        </p:nvSpPr>
        <p:spPr>
          <a:xfrm>
            <a:off x="4032150" y="3379225"/>
            <a:ext cx="1079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FF0000"/>
                </a:solidFill>
                <a:highlight>
                  <a:schemeClr val="lt1"/>
                </a:highlight>
                <a:latin typeface="Lato"/>
                <a:ea typeface="Lato"/>
                <a:cs typeface="Lato"/>
                <a:sym typeface="Lato"/>
              </a:rPr>
              <a:t>O.A.K.</a:t>
            </a:r>
            <a:endParaRPr sz="2400" b="1">
              <a:solidFill>
                <a:srgbClr val="FF0000"/>
              </a:solidFill>
              <a:highlight>
                <a:schemeClr val="lt1"/>
              </a:highlight>
              <a:latin typeface="Lato"/>
              <a:ea typeface="Lato"/>
              <a:cs typeface="Lato"/>
              <a:sym typeface="Lato"/>
            </a:endParaRPr>
          </a:p>
        </p:txBody>
      </p:sp>
      <p:sp>
        <p:nvSpPr>
          <p:cNvPr id="97" name="Google Shape;97;p19"/>
          <p:cNvSpPr txBox="1"/>
          <p:nvPr/>
        </p:nvSpPr>
        <p:spPr>
          <a:xfrm>
            <a:off x="2374975" y="1852325"/>
            <a:ext cx="1995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FF0000"/>
                </a:solidFill>
                <a:highlight>
                  <a:schemeClr val="lt1"/>
                </a:highlight>
                <a:latin typeface="Lato"/>
                <a:ea typeface="Lato"/>
                <a:cs typeface="Lato"/>
                <a:sym typeface="Lato"/>
              </a:rPr>
              <a:t>OBSERVATION</a:t>
            </a:r>
            <a:endParaRPr sz="2000" b="1">
              <a:solidFill>
                <a:srgbClr val="FF0000"/>
              </a:solidFill>
              <a:highlight>
                <a:schemeClr val="lt1"/>
              </a:highlight>
              <a:latin typeface="Lato"/>
              <a:ea typeface="Lato"/>
              <a:cs typeface="Lato"/>
              <a:sym typeface="Lato"/>
            </a:endParaRPr>
          </a:p>
        </p:txBody>
      </p:sp>
      <p:sp>
        <p:nvSpPr>
          <p:cNvPr id="98" name="Google Shape;98;p19"/>
          <p:cNvSpPr txBox="1"/>
          <p:nvPr/>
        </p:nvSpPr>
        <p:spPr>
          <a:xfrm>
            <a:off x="3717000" y="678550"/>
            <a:ext cx="171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FF0000"/>
                </a:solidFill>
                <a:highlight>
                  <a:schemeClr val="lt1"/>
                </a:highlight>
                <a:latin typeface="Lato"/>
                <a:ea typeface="Lato"/>
                <a:cs typeface="Lato"/>
                <a:sym typeface="Lato"/>
              </a:rPr>
              <a:t>AESTHETICS</a:t>
            </a:r>
            <a:endParaRPr sz="2000" b="1">
              <a:solidFill>
                <a:srgbClr val="FF0000"/>
              </a:solidFill>
              <a:highlight>
                <a:schemeClr val="lt1"/>
              </a:highlight>
              <a:latin typeface="Lato"/>
              <a:ea typeface="Lato"/>
              <a:cs typeface="Lato"/>
              <a:sym typeface="Lato"/>
            </a:endParaRPr>
          </a:p>
        </p:txBody>
      </p:sp>
      <p:sp>
        <p:nvSpPr>
          <p:cNvPr id="99" name="Google Shape;99;p19"/>
          <p:cNvSpPr txBox="1"/>
          <p:nvPr/>
        </p:nvSpPr>
        <p:spPr>
          <a:xfrm>
            <a:off x="5319925" y="1438575"/>
            <a:ext cx="1995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FF0000"/>
                </a:solidFill>
                <a:highlight>
                  <a:schemeClr val="lt1"/>
                </a:highlight>
                <a:latin typeface="Lato"/>
                <a:ea typeface="Lato"/>
                <a:cs typeface="Lato"/>
                <a:sym typeface="Lato"/>
              </a:rPr>
              <a:t>KNOWLEDGE</a:t>
            </a:r>
            <a:endParaRPr sz="2000" b="1">
              <a:solidFill>
                <a:srgbClr val="FF0000"/>
              </a:solidFill>
              <a:highlight>
                <a:schemeClr val="lt1"/>
              </a:highlight>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p:nvPr/>
        </p:nvSpPr>
        <p:spPr>
          <a:xfrm>
            <a:off x="2764925" y="749925"/>
            <a:ext cx="3651300" cy="3795300"/>
          </a:xfrm>
          <a:prstGeom prst="donut">
            <a:avLst>
              <a:gd name="adj" fmla="val 1513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0"/>
          <p:cNvSpPr/>
          <p:nvPr/>
        </p:nvSpPr>
        <p:spPr>
          <a:xfrm rot="3121159">
            <a:off x="5542156" y="1504148"/>
            <a:ext cx="727337" cy="551206"/>
          </a:xfrm>
          <a:prstGeom prst="chevron">
            <a:avLst>
              <a:gd name="adj"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0"/>
          <p:cNvSpPr/>
          <p:nvPr/>
        </p:nvSpPr>
        <p:spPr>
          <a:xfrm rot="7557474">
            <a:off x="5276224" y="3585145"/>
            <a:ext cx="727532" cy="551213"/>
          </a:xfrm>
          <a:prstGeom prst="chevron">
            <a:avLst>
              <a:gd name="adj"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0"/>
          <p:cNvSpPr/>
          <p:nvPr/>
        </p:nvSpPr>
        <p:spPr>
          <a:xfrm rot="-7978671">
            <a:off x="3140919" y="3513653"/>
            <a:ext cx="727429" cy="551245"/>
          </a:xfrm>
          <a:prstGeom prst="chevron">
            <a:avLst>
              <a:gd name="adj"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p:nvPr/>
        </p:nvSpPr>
        <p:spPr>
          <a:xfrm rot="-3959658">
            <a:off x="2899905" y="1511142"/>
            <a:ext cx="727090" cy="541220"/>
          </a:xfrm>
          <a:prstGeom prst="chevron">
            <a:avLst>
              <a:gd name="adj"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txBox="1"/>
          <p:nvPr/>
        </p:nvSpPr>
        <p:spPr>
          <a:xfrm>
            <a:off x="3829175" y="224250"/>
            <a:ext cx="131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Gatekeeping</a:t>
            </a:r>
            <a:endParaRPr b="1">
              <a:latin typeface="Open Sans"/>
              <a:ea typeface="Open Sans"/>
              <a:cs typeface="Open Sans"/>
              <a:sym typeface="Open Sans"/>
            </a:endParaRPr>
          </a:p>
        </p:txBody>
      </p:sp>
      <p:sp>
        <p:nvSpPr>
          <p:cNvPr id="110" name="Google Shape;110;p20"/>
          <p:cNvSpPr txBox="1"/>
          <p:nvPr/>
        </p:nvSpPr>
        <p:spPr>
          <a:xfrm>
            <a:off x="6693625" y="2371650"/>
            <a:ext cx="115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Standards</a:t>
            </a:r>
            <a:endParaRPr b="1">
              <a:latin typeface="Open Sans"/>
              <a:ea typeface="Open Sans"/>
              <a:cs typeface="Open Sans"/>
              <a:sym typeface="Open Sans"/>
            </a:endParaRPr>
          </a:p>
        </p:txBody>
      </p:sp>
      <p:sp>
        <p:nvSpPr>
          <p:cNvPr id="111" name="Google Shape;111;p20"/>
          <p:cNvSpPr txBox="1"/>
          <p:nvPr/>
        </p:nvSpPr>
        <p:spPr>
          <a:xfrm>
            <a:off x="3954175" y="4670700"/>
            <a:ext cx="131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Evaluations</a:t>
            </a:r>
            <a:endParaRPr b="1">
              <a:latin typeface="Open Sans"/>
              <a:ea typeface="Open Sans"/>
              <a:cs typeface="Open Sans"/>
              <a:sym typeface="Open Sans"/>
            </a:endParaRPr>
          </a:p>
        </p:txBody>
      </p:sp>
      <p:sp>
        <p:nvSpPr>
          <p:cNvPr id="112" name="Google Shape;112;p20"/>
          <p:cNvSpPr txBox="1"/>
          <p:nvPr/>
        </p:nvSpPr>
        <p:spPr>
          <a:xfrm>
            <a:off x="1614825" y="2571750"/>
            <a:ext cx="102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Favors</a:t>
            </a:r>
            <a:endParaRPr b="1">
              <a:latin typeface="Open Sans"/>
              <a:ea typeface="Open Sans"/>
              <a:cs typeface="Open Sans"/>
              <a:sym typeface="Open Sans"/>
            </a:endParaRPr>
          </a:p>
        </p:txBody>
      </p:sp>
      <p:sp>
        <p:nvSpPr>
          <p:cNvPr id="113" name="Google Shape;113;p20"/>
          <p:cNvSpPr txBox="1"/>
          <p:nvPr/>
        </p:nvSpPr>
        <p:spPr>
          <a:xfrm>
            <a:off x="448575" y="224250"/>
            <a:ext cx="2523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u="sng">
                <a:latin typeface="Open Sans"/>
                <a:ea typeface="Open Sans"/>
                <a:cs typeface="Open Sans"/>
                <a:sym typeface="Open Sans"/>
              </a:rPr>
              <a:t>Manifestations of Bias</a:t>
            </a:r>
            <a:endParaRPr sz="1600" b="1" u="sng">
              <a:latin typeface="Open Sans"/>
              <a:ea typeface="Open Sans"/>
              <a:cs typeface="Open Sans"/>
              <a:sym typeface="Open Sans"/>
            </a:endParaRPr>
          </a:p>
        </p:txBody>
      </p:sp>
      <p:sp>
        <p:nvSpPr>
          <p:cNvPr id="114" name="Google Shape;114;p20"/>
          <p:cNvSpPr/>
          <p:nvPr/>
        </p:nvSpPr>
        <p:spPr>
          <a:xfrm>
            <a:off x="3923625" y="2135450"/>
            <a:ext cx="383400" cy="510900"/>
          </a:xfrm>
          <a:prstGeom prst="bentArrow">
            <a:avLst>
              <a:gd name="adj1" fmla="val 25000"/>
              <a:gd name="adj2" fmla="val 25000"/>
              <a:gd name="adj3" fmla="val 25000"/>
              <a:gd name="adj4" fmla="val 4375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rot="10800000">
            <a:off x="4952875" y="2646360"/>
            <a:ext cx="400200" cy="541800"/>
          </a:xfrm>
          <a:prstGeom prst="bentArrow">
            <a:avLst>
              <a:gd name="adj1" fmla="val 25000"/>
              <a:gd name="adj2" fmla="val 25000"/>
              <a:gd name="adj3" fmla="val 25000"/>
              <a:gd name="adj4" fmla="val 4375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accent5"/>
              </a:highlight>
            </a:endParaRPr>
          </a:p>
        </p:txBody>
      </p:sp>
      <p:sp>
        <p:nvSpPr>
          <p:cNvPr id="116" name="Google Shape;116;p20"/>
          <p:cNvSpPr txBox="1"/>
          <p:nvPr/>
        </p:nvSpPr>
        <p:spPr>
          <a:xfrm>
            <a:off x="3592650" y="2790688"/>
            <a:ext cx="122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Perception</a:t>
            </a:r>
            <a:endParaRPr b="1">
              <a:latin typeface="Open Sans"/>
              <a:ea typeface="Open Sans"/>
              <a:cs typeface="Open Sans"/>
              <a:sym typeface="Open Sans"/>
            </a:endParaRPr>
          </a:p>
        </p:txBody>
      </p:sp>
      <p:sp>
        <p:nvSpPr>
          <p:cNvPr id="117" name="Google Shape;117;p20"/>
          <p:cNvSpPr txBox="1"/>
          <p:nvPr/>
        </p:nvSpPr>
        <p:spPr>
          <a:xfrm>
            <a:off x="4572000" y="2030300"/>
            <a:ext cx="88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Words</a:t>
            </a:r>
            <a:endParaRPr b="1">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Lato"/>
                <a:ea typeface="Lato"/>
                <a:cs typeface="Lato"/>
                <a:sym typeface="Lato"/>
              </a:rPr>
              <a:t>So what’s the good news? </a:t>
            </a:r>
            <a:endParaRPr>
              <a:latin typeface="Lato"/>
              <a:ea typeface="Lato"/>
              <a:cs typeface="Lato"/>
              <a:sym typeface="Lato"/>
            </a:endParaRPr>
          </a:p>
        </p:txBody>
      </p:sp>
      <p:sp>
        <p:nvSpPr>
          <p:cNvPr id="123" name="Google Shape;12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a:p>
            <a:pPr marL="0" lvl="0" indent="0" algn="ctr" rtl="0">
              <a:spcBef>
                <a:spcPts val="1200"/>
              </a:spcBef>
              <a:spcAft>
                <a:spcPts val="0"/>
              </a:spcAft>
              <a:buNone/>
            </a:pPr>
            <a:r>
              <a:rPr lang="en"/>
              <a:t>Neural Plasticity research has determined that our brains are far more able to alter or influence these unconscious beliefs than previously thought. </a:t>
            </a:r>
            <a:endParaRPr/>
          </a:p>
          <a:p>
            <a:pPr marL="0" lvl="0" indent="0" algn="ctr" rtl="0">
              <a:spcBef>
                <a:spcPts val="1200"/>
              </a:spcBef>
              <a:spcAft>
                <a:spcPts val="0"/>
              </a:spcAft>
              <a:buNone/>
            </a:pPr>
            <a:endParaRPr/>
          </a:p>
          <a:p>
            <a:pPr marL="0" lvl="0" indent="0" algn="ctr" rtl="0">
              <a:spcBef>
                <a:spcPts val="1200"/>
              </a:spcBef>
              <a:spcAft>
                <a:spcPts val="0"/>
              </a:spcAft>
              <a:buNone/>
            </a:pPr>
            <a:endParaRPr/>
          </a:p>
          <a:p>
            <a:pPr marL="0" lvl="0" indent="0" algn="l" rtl="0">
              <a:spcBef>
                <a:spcPts val="1200"/>
              </a:spcBef>
              <a:spcAft>
                <a:spcPts val="1200"/>
              </a:spcAft>
              <a:buNone/>
            </a:pPr>
            <a:r>
              <a:rPr lang="en"/>
              <a:t>(Eberhardt, 2019)</a:t>
            </a:r>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1826</Words>
  <Application>Microsoft Office PowerPoint</Application>
  <PresentationFormat>On-screen Show (16:9)</PresentationFormat>
  <Paragraphs>137</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Playfair Display</vt:lpstr>
      <vt:lpstr>Open Sans</vt:lpstr>
      <vt:lpstr>Raleway</vt:lpstr>
      <vt:lpstr>Arial</vt:lpstr>
      <vt:lpstr>Cambria</vt:lpstr>
      <vt:lpstr>Lato</vt:lpstr>
      <vt:lpstr>Coral</vt:lpstr>
      <vt:lpstr>  UNESCO International Dance Council 60th World Congress of Dance Research  Implicit Bias  In Dance:  A Global Inquiry</vt:lpstr>
      <vt:lpstr>Introduction: Sharing your biases</vt:lpstr>
      <vt:lpstr>Explicit Bias vs. Implicit Bias</vt:lpstr>
      <vt:lpstr>Implicit Bias: A Breakdown</vt:lpstr>
      <vt:lpstr>Combs and Kangaroos</vt:lpstr>
      <vt:lpstr>Our U.S. Water: In-group/Out-group Orientation</vt:lpstr>
      <vt:lpstr>PowerPoint Presentation</vt:lpstr>
      <vt:lpstr>PowerPoint Presentation</vt:lpstr>
      <vt:lpstr>So what’s the good news? </vt:lpstr>
      <vt:lpstr>PowerPoint Presentation</vt:lpstr>
      <vt:lpstr>Approaches to Bias</vt:lpstr>
      <vt:lpstr>Change the Frame: Remembering Maxine Greene’s Work</vt:lpstr>
      <vt:lpstr>Approaches to Disrupting Implicit Bias</vt:lpstr>
      <vt:lpstr>Example Reflection Questions</vt:lpstr>
      <vt:lpstr>Observation Activity!</vt:lpstr>
      <vt:lpstr>Group Share-out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UNESCO International Dance Council 60th World Congress of Dance Research  Implicit Bias  In Dance:  A Global Inquiry</dc:title>
  <dc:creator>user</dc:creator>
  <cp:lastModifiedBy>user</cp:lastModifiedBy>
  <cp:revision>1</cp:revision>
  <dcterms:modified xsi:type="dcterms:W3CDTF">2023-06-12T11:09:27Z</dcterms:modified>
</cp:coreProperties>
</file>