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2" r:id="rId2"/>
    <p:sldId id="302" r:id="rId3"/>
    <p:sldId id="303" r:id="rId4"/>
    <p:sldId id="313" r:id="rId5"/>
    <p:sldId id="292" r:id="rId6"/>
    <p:sldId id="294" r:id="rId7"/>
    <p:sldId id="297" r:id="rId8"/>
    <p:sldId id="296" r:id="rId9"/>
    <p:sldId id="293" r:id="rId10"/>
    <p:sldId id="298" r:id="rId11"/>
    <p:sldId id="299" r:id="rId12"/>
    <p:sldId id="300" r:id="rId13"/>
    <p:sldId id="306" r:id="rId14"/>
    <p:sldId id="291" r:id="rId15"/>
    <p:sldId id="301" r:id="rId16"/>
    <p:sldId id="274" r:id="rId17"/>
    <p:sldId id="281" r:id="rId18"/>
    <p:sldId id="282" r:id="rId19"/>
    <p:sldId id="276" r:id="rId20"/>
    <p:sldId id="288" r:id="rId21"/>
    <p:sldId id="277" r:id="rId22"/>
    <p:sldId id="283" r:id="rId23"/>
    <p:sldId id="284" r:id="rId24"/>
    <p:sldId id="289" r:id="rId25"/>
    <p:sldId id="314" r:id="rId26"/>
    <p:sldId id="290" r:id="rId27"/>
    <p:sldId id="312" r:id="rId28"/>
    <p:sldId id="307" r:id="rId29"/>
    <p:sldId id="308" r:id="rId30"/>
    <p:sldId id="309" r:id="rId31"/>
    <p:sldId id="310" r:id="rId32"/>
    <p:sldId id="311" r:id="rId3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7AEB2B-EA75-450E-B0D1-63D15B52D5D8}">
          <p14:sldIdLst>
            <p14:sldId id="262"/>
            <p14:sldId id="302"/>
            <p14:sldId id="303"/>
            <p14:sldId id="313"/>
            <p14:sldId id="292"/>
            <p14:sldId id="294"/>
            <p14:sldId id="297"/>
            <p14:sldId id="296"/>
            <p14:sldId id="293"/>
            <p14:sldId id="298"/>
            <p14:sldId id="299"/>
            <p14:sldId id="300"/>
            <p14:sldId id="306"/>
            <p14:sldId id="291"/>
            <p14:sldId id="301"/>
            <p14:sldId id="274"/>
            <p14:sldId id="281"/>
            <p14:sldId id="282"/>
            <p14:sldId id="276"/>
            <p14:sldId id="288"/>
            <p14:sldId id="277"/>
            <p14:sldId id="283"/>
            <p14:sldId id="284"/>
            <p14:sldId id="289"/>
            <p14:sldId id="314"/>
            <p14:sldId id="290"/>
            <p14:sldId id="312"/>
            <p14:sldId id="307"/>
            <p14:sldId id="308"/>
            <p14:sldId id="309"/>
            <p14:sldId id="310"/>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3" d="100"/>
          <a:sy n="83" d="100"/>
        </p:scale>
        <p:origin x="638" y="77"/>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A48B1-22D5-4086-A6DB-91C0A8B9E37B}" type="datetimeFigureOut">
              <a:rPr lang="sl-SI" smtClean="0"/>
              <a:t>1. 07. 2023</a:t>
            </a:fld>
            <a:endParaRPr lang="sl-S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5C9A2-3385-4D58-889C-F7E4514550E4}" type="slidenum">
              <a:rPr lang="sl-SI" smtClean="0"/>
              <a:t>‹#›</a:t>
            </a:fld>
            <a:endParaRPr lang="sl-SI" dirty="0"/>
          </a:p>
        </p:txBody>
      </p:sp>
    </p:spTree>
    <p:extLst>
      <p:ext uri="{BB962C8B-B14F-4D97-AF65-F5344CB8AC3E}">
        <p14:creationId xmlns:p14="http://schemas.microsoft.com/office/powerpoint/2010/main" val="92548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DA48-D142-459F-B725-883AA09CA077}"/>
              </a:ext>
            </a:extLst>
          </p:cNvPr>
          <p:cNvSpPr>
            <a:spLocks noGrp="1"/>
          </p:cNvSpPr>
          <p:nvPr>
            <p:ph type="ctrTitle" hasCustomPrompt="1"/>
          </p:nvPr>
        </p:nvSpPr>
        <p:spPr>
          <a:xfrm>
            <a:off x="523102" y="3270657"/>
            <a:ext cx="9144000" cy="2387600"/>
          </a:xfrm>
        </p:spPr>
        <p:txBody>
          <a:bodyPr anchor="b">
            <a:normAutofit/>
          </a:bodyPr>
          <a:lstStyle>
            <a:lvl1pPr algn="l">
              <a:defRPr sz="5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a:t>
            </a:r>
            <a:br>
              <a:rPr lang="en-US" dirty="0"/>
            </a:br>
            <a:r>
              <a:rPr lang="en-US" dirty="0"/>
              <a:t>Master title style</a:t>
            </a:r>
            <a:endParaRPr lang="sl-SI" dirty="0"/>
          </a:p>
        </p:txBody>
      </p:sp>
      <p:sp>
        <p:nvSpPr>
          <p:cNvPr id="3" name="Subtitle 2">
            <a:extLst>
              <a:ext uri="{FF2B5EF4-FFF2-40B4-BE49-F238E27FC236}">
                <a16:creationId xmlns:a16="http://schemas.microsoft.com/office/drawing/2014/main" id="{8862F308-7DBB-41CE-9832-198BF90F2BD3}"/>
              </a:ext>
            </a:extLst>
          </p:cNvPr>
          <p:cNvSpPr>
            <a:spLocks noGrp="1"/>
          </p:cNvSpPr>
          <p:nvPr>
            <p:ph type="subTitle" idx="1"/>
          </p:nvPr>
        </p:nvSpPr>
        <p:spPr>
          <a:xfrm>
            <a:off x="523103" y="6088028"/>
            <a:ext cx="5098052" cy="535856"/>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dirty="0"/>
          </a:p>
        </p:txBody>
      </p:sp>
      <p:pic>
        <p:nvPicPr>
          <p:cNvPr id="5" name="Picture 4">
            <a:extLst>
              <a:ext uri="{FF2B5EF4-FFF2-40B4-BE49-F238E27FC236}">
                <a16:creationId xmlns:a16="http://schemas.microsoft.com/office/drawing/2014/main" id="{893201BF-3322-5642-895B-2517148CB6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913" y="5786227"/>
            <a:ext cx="6997014" cy="52049"/>
          </a:xfrm>
          <a:prstGeom prst="rect">
            <a:avLst/>
          </a:prstGeom>
        </p:spPr>
      </p:pic>
    </p:spTree>
    <p:extLst>
      <p:ext uri="{BB962C8B-B14F-4D97-AF65-F5344CB8AC3E}">
        <p14:creationId xmlns:p14="http://schemas.microsoft.com/office/powerpoint/2010/main" val="239654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1BD7-011C-4D86-82FF-FB26BB73A620}"/>
              </a:ext>
            </a:extLst>
          </p:cNvPr>
          <p:cNvSpPr>
            <a:spLocks noGrp="1"/>
          </p:cNvSpPr>
          <p:nvPr>
            <p:ph type="title" hasCustomPrompt="1"/>
          </p:nvPr>
        </p:nvSpPr>
        <p:spPr>
          <a:xfrm>
            <a:off x="295275" y="533400"/>
            <a:ext cx="1717241" cy="1990725"/>
          </a:xfrm>
        </p:spPr>
        <p:txBody>
          <a:bodyPr/>
          <a:lstStyle>
            <a:lvl1pPr>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a:t>
            </a:r>
            <a:br>
              <a:rPr lang="en-US" dirty="0"/>
            </a:br>
            <a:r>
              <a:rPr lang="en-US" dirty="0"/>
              <a:t>edit Master </a:t>
            </a:r>
            <a:br>
              <a:rPr lang="en-US" dirty="0"/>
            </a:br>
            <a:r>
              <a:rPr lang="en-US" dirty="0"/>
              <a:t>title style</a:t>
            </a:r>
            <a:endParaRPr lang="sl-SI" dirty="0"/>
          </a:p>
        </p:txBody>
      </p:sp>
      <p:sp>
        <p:nvSpPr>
          <p:cNvPr id="3" name="Content Placeholder 2">
            <a:extLst>
              <a:ext uri="{FF2B5EF4-FFF2-40B4-BE49-F238E27FC236}">
                <a16:creationId xmlns:a16="http://schemas.microsoft.com/office/drawing/2014/main" id="{CE5FCDF3-301F-4D6C-8E25-6BF20FB44D38}"/>
              </a:ext>
            </a:extLst>
          </p:cNvPr>
          <p:cNvSpPr>
            <a:spLocks noGrp="1"/>
          </p:cNvSpPr>
          <p:nvPr>
            <p:ph idx="1"/>
          </p:nvPr>
        </p:nvSpPr>
        <p:spPr>
          <a:xfrm>
            <a:off x="2693773" y="533400"/>
            <a:ext cx="9002927" cy="58483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421844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F63B-0413-4BBC-A6B5-797631F1202F}"/>
              </a:ext>
            </a:extLst>
          </p:cNvPr>
          <p:cNvSpPr>
            <a:spLocks noGrp="1"/>
          </p:cNvSpPr>
          <p:nvPr>
            <p:ph type="title"/>
          </p:nvPr>
        </p:nvSpPr>
        <p:spPr>
          <a:xfrm>
            <a:off x="825500" y="403225"/>
            <a:ext cx="7082824" cy="558799"/>
          </a:xfrm>
        </p:spPr>
        <p:txBody>
          <a:bodyPr anchor="b"/>
          <a:lstStyle>
            <a:lvl1pP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sl-SI" dirty="0"/>
          </a:p>
        </p:txBody>
      </p:sp>
      <p:sp>
        <p:nvSpPr>
          <p:cNvPr id="7" name="Content Placeholder 2">
            <a:extLst>
              <a:ext uri="{FF2B5EF4-FFF2-40B4-BE49-F238E27FC236}">
                <a16:creationId xmlns:a16="http://schemas.microsoft.com/office/drawing/2014/main" id="{1B1404A6-4F13-4A99-A65E-FF6DEF578AE7}"/>
              </a:ext>
            </a:extLst>
          </p:cNvPr>
          <p:cNvSpPr>
            <a:spLocks noGrp="1"/>
          </p:cNvSpPr>
          <p:nvPr>
            <p:ph idx="1"/>
          </p:nvPr>
        </p:nvSpPr>
        <p:spPr>
          <a:xfrm>
            <a:off x="825500" y="1838326"/>
            <a:ext cx="10890250" cy="4124324"/>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28757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14500-9501-4FE9-9909-35325690C7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2A660FA2-E213-4D5B-9681-B0CBC34795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C3015100-B9EF-4480-A8EE-2105FB465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0CA72-A9ED-4C44-AA6F-085CA6035664}" type="datetimeFigureOut">
              <a:rPr lang="sl-SI" smtClean="0"/>
              <a:t>1. 07. 2023</a:t>
            </a:fld>
            <a:endParaRPr lang="sl-SI" dirty="0"/>
          </a:p>
        </p:txBody>
      </p:sp>
      <p:sp>
        <p:nvSpPr>
          <p:cNvPr id="5" name="Footer Placeholder 4">
            <a:extLst>
              <a:ext uri="{FF2B5EF4-FFF2-40B4-BE49-F238E27FC236}">
                <a16:creationId xmlns:a16="http://schemas.microsoft.com/office/drawing/2014/main" id="{C68CA81D-743F-4570-988E-B7DB309C7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dirty="0"/>
          </a:p>
        </p:txBody>
      </p:sp>
      <p:sp>
        <p:nvSpPr>
          <p:cNvPr id="6" name="Slide Number Placeholder 5">
            <a:extLst>
              <a:ext uri="{FF2B5EF4-FFF2-40B4-BE49-F238E27FC236}">
                <a16:creationId xmlns:a16="http://schemas.microsoft.com/office/drawing/2014/main" id="{E0FB3BF9-C9B3-4442-AB92-69F38656E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0AB82-8D89-44C8-8163-3909C96DEDB7}" type="slidenum">
              <a:rPr lang="sl-SI" smtClean="0"/>
              <a:t>‹#›</a:t>
            </a:fld>
            <a:endParaRPr lang="sl-SI" dirty="0"/>
          </a:p>
        </p:txBody>
      </p:sp>
    </p:spTree>
    <p:extLst>
      <p:ext uri="{BB962C8B-B14F-4D97-AF65-F5344CB8AC3E}">
        <p14:creationId xmlns:p14="http://schemas.microsoft.com/office/powerpoint/2010/main" val="3913809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tif"/></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journal.almamater.si/index.php/monitorish/issue/view/3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www.movementresearch.org/classesworkshops/melt/Foucault_WhatIsAnAuthor%09.pdf"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www.thesafeproject.net/en_home.html"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massine-ballet.com/html/synopsis.php"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ti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4018-E931-1C4E-BBED-4C79F9AA2151}"/>
              </a:ext>
            </a:extLst>
          </p:cNvPr>
          <p:cNvSpPr>
            <a:spLocks noGrp="1"/>
          </p:cNvSpPr>
          <p:nvPr>
            <p:ph type="ctrTitle"/>
          </p:nvPr>
        </p:nvSpPr>
        <p:spPr>
          <a:xfrm>
            <a:off x="147782" y="2225964"/>
            <a:ext cx="5689600" cy="3432293"/>
          </a:xfrm>
        </p:spPr>
        <p:txBody>
          <a:bodyPr/>
          <a:lstStyle/>
          <a:p>
            <a:r>
              <a:rPr lang="hr-HR" sz="2400" b="1" dirty="0">
                <a:effectLst/>
                <a:latin typeface="Times New Roman" panose="02020603050405020304" pitchFamily="18" charset="0"/>
                <a:ea typeface="Times New Roman" panose="02020603050405020304" pitchFamily="18" charset="0"/>
              </a:rPr>
              <a:t>REVISITING BALLET </a:t>
            </a:r>
            <a:r>
              <a:rPr lang="hr-HR" sz="2400" b="1" i="1" dirty="0">
                <a:effectLst/>
                <a:latin typeface="Times New Roman" panose="02020603050405020304" pitchFamily="18" charset="0"/>
                <a:ea typeface="Times New Roman" panose="02020603050405020304" pitchFamily="18" charset="0"/>
              </a:rPr>
              <a:t>HAMLET</a:t>
            </a:r>
            <a:r>
              <a:rPr lang="hr-HR" sz="2400" b="1" dirty="0">
                <a:effectLst/>
                <a:latin typeface="Times New Roman" panose="02020603050405020304" pitchFamily="18" charset="0"/>
                <a:ea typeface="Times New Roman" panose="02020603050405020304" pitchFamily="18" charset="0"/>
              </a:rPr>
              <a:t> IN THE AGE OF DIGIMODERNISM </a:t>
            </a:r>
            <a:br>
              <a:rPr lang="hr-HR" sz="2400" b="1" dirty="0">
                <a:effectLst/>
                <a:latin typeface="Times New Roman" panose="02020603050405020304" pitchFamily="18" charset="0"/>
                <a:ea typeface="Times New Roman" panose="02020603050405020304" pitchFamily="18" charset="0"/>
              </a:rPr>
            </a:br>
            <a:br>
              <a:rPr lang="hr-HR" sz="2400" b="1" dirty="0">
                <a:effectLst/>
                <a:latin typeface="Times New Roman" panose="02020603050405020304" pitchFamily="18" charset="0"/>
                <a:ea typeface="Times New Roman" panose="02020603050405020304" pitchFamily="18" charset="0"/>
              </a:rPr>
            </a:br>
            <a:r>
              <a:rPr lang="en-GB" sz="1800" b="1" dirty="0">
                <a:effectLst/>
                <a:latin typeface="Times New Roman" panose="02020603050405020304" pitchFamily="18" charset="0"/>
                <a:ea typeface="Times New Roman" panose="02020603050405020304" pitchFamily="18" charset="0"/>
              </a:rPr>
              <a:t>TRANSFORMATION OF AN ARCHIVAL RECORDING OF A NEOCLASSICAL BALLET </a:t>
            </a:r>
            <a:r>
              <a:rPr lang="en-GB" sz="1800" b="1" i="1" dirty="0">
                <a:effectLst/>
                <a:latin typeface="Times New Roman" panose="02020603050405020304" pitchFamily="18" charset="0"/>
                <a:ea typeface="Times New Roman" panose="02020603050405020304" pitchFamily="18" charset="0"/>
              </a:rPr>
              <a:t>HAMLET</a:t>
            </a:r>
            <a:r>
              <a:rPr lang="en-GB" sz="1800" b="1" dirty="0">
                <a:effectLst/>
                <a:latin typeface="Times New Roman" panose="02020603050405020304" pitchFamily="18" charset="0"/>
                <a:ea typeface="Times New Roman" panose="02020603050405020304" pitchFamily="18" charset="0"/>
              </a:rPr>
              <a:t> INTO A NEW ARTISTIC DANCE VIDEO </a:t>
            </a:r>
            <a:r>
              <a:rPr lang="en-GB" sz="1800" b="1" i="1" dirty="0">
                <a:effectLst/>
                <a:latin typeface="Times New Roman" panose="02020603050405020304" pitchFamily="18" charset="0"/>
                <a:ea typeface="Times New Roman" panose="02020603050405020304" pitchFamily="18" charset="0"/>
              </a:rPr>
              <a:t>HAMLET REVISITED</a:t>
            </a:r>
            <a:br>
              <a:rPr lang="hr-HR" sz="1800" b="1" i="1" dirty="0">
                <a:effectLst/>
                <a:latin typeface="Times New Roman" panose="02020603050405020304" pitchFamily="18" charset="0"/>
                <a:ea typeface="Times New Roman" panose="02020603050405020304" pitchFamily="18" charset="0"/>
              </a:rPr>
            </a:br>
            <a:br>
              <a:rPr lang="hr-HR" sz="1800" dirty="0">
                <a:effectLst/>
                <a:latin typeface="Times New Roman" panose="02020603050405020304" pitchFamily="18" charset="0"/>
                <a:ea typeface="Times New Roman" panose="02020603050405020304" pitchFamily="18" charset="0"/>
              </a:rPr>
            </a:br>
            <a:endParaRPr lang="en-SI" dirty="0"/>
          </a:p>
        </p:txBody>
      </p:sp>
      <p:sp>
        <p:nvSpPr>
          <p:cNvPr id="3" name="Subtitle 2">
            <a:extLst>
              <a:ext uri="{FF2B5EF4-FFF2-40B4-BE49-F238E27FC236}">
                <a16:creationId xmlns:a16="http://schemas.microsoft.com/office/drawing/2014/main" id="{8BDCAD3B-3C15-C340-BDD4-B3FE0771181F}"/>
              </a:ext>
            </a:extLst>
          </p:cNvPr>
          <p:cNvSpPr>
            <a:spLocks noGrp="1"/>
          </p:cNvSpPr>
          <p:nvPr>
            <p:ph type="subTitle" idx="1"/>
          </p:nvPr>
        </p:nvSpPr>
        <p:spPr/>
        <p:txBody>
          <a:bodyPr/>
          <a:lstStyle/>
          <a:p>
            <a:r>
              <a:rPr lang="en-GB" sz="1800" b="1" noProof="1">
                <a:effectLst/>
                <a:latin typeface="Times New Roman" panose="02020603050405020304" pitchFamily="18" charset="0"/>
                <a:ea typeface="Times New Roman" panose="02020603050405020304" pitchFamily="18" charset="0"/>
              </a:rPr>
              <a:t>Dr. Svebor Sečak, Associate </a:t>
            </a:r>
            <a:r>
              <a:rPr lang="en-GB" sz="1800" b="1" dirty="0">
                <a:effectLst/>
                <a:latin typeface="Times New Roman" panose="02020603050405020304" pitchFamily="18" charset="0"/>
                <a:ea typeface="Times New Roman" panose="02020603050405020304" pitchFamily="18" charset="0"/>
              </a:rPr>
              <a:t>Professor</a:t>
            </a:r>
            <a:endParaRPr lang="hr-HR" sz="1800" dirty="0">
              <a:effectLst/>
              <a:latin typeface="Times New Roman" panose="02020603050405020304" pitchFamily="18" charset="0"/>
              <a:ea typeface="Times New Roman" panose="02020603050405020304" pitchFamily="18" charset="0"/>
            </a:endParaRPr>
          </a:p>
          <a:p>
            <a:endParaRPr lang="en-SI" dirty="0"/>
          </a:p>
        </p:txBody>
      </p:sp>
    </p:spTree>
    <p:extLst>
      <p:ext uri="{BB962C8B-B14F-4D97-AF65-F5344CB8AC3E}">
        <p14:creationId xmlns:p14="http://schemas.microsoft.com/office/powerpoint/2010/main" val="135152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3708400" y="5460999"/>
            <a:ext cx="6968067" cy="424371"/>
          </a:xfrm>
        </p:spPr>
        <p:txBody>
          <a:bodyPr vert="horz" lIns="91440" tIns="45720" rIns="91440" bIns="45720" rtlCol="0" anchor="t">
            <a:normAutofit fontScale="90000"/>
          </a:bodyPr>
          <a:lstStyle/>
          <a:p>
            <a:r>
              <a:rPr lang="en-US" sz="3200" kern="1200" dirty="0">
                <a:solidFill>
                  <a:schemeClr val="tx1"/>
                </a:solidFill>
                <a:latin typeface="Georgia" panose="02040502050405020303" pitchFamily="18" charset="0"/>
                <a:ea typeface="+mj-ea"/>
                <a:cs typeface="+mj-cs"/>
              </a:rPr>
              <a:t>Peer Gynt, </a:t>
            </a:r>
            <a:r>
              <a:rPr lang="en-US" sz="3200" i="1" kern="1200" dirty="0">
                <a:solidFill>
                  <a:schemeClr val="tx1"/>
                </a:solidFill>
                <a:latin typeface="Georgia" panose="02040502050405020303" pitchFamily="18" charset="0"/>
                <a:ea typeface="+mj-ea"/>
                <a:cs typeface="+mj-cs"/>
              </a:rPr>
              <a:t>Peer Gynt </a:t>
            </a:r>
            <a:r>
              <a:rPr lang="en-US" sz="3200" kern="1200" dirty="0">
                <a:solidFill>
                  <a:schemeClr val="tx1"/>
                </a:solidFill>
                <a:latin typeface="Georgia" panose="02040502050405020303" pitchFamily="18" charset="0"/>
                <a:ea typeface="+mj-ea"/>
                <a:cs typeface="+mj-cs"/>
              </a:rPr>
              <a:t>(E. Grieg) </a:t>
            </a:r>
          </a:p>
        </p:txBody>
      </p:sp>
      <p:sp>
        <p:nvSpPr>
          <p:cNvPr id="119" name="Freeform: Shape 118">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erson and person dancing&#10;&#10;Description automatically generated with medium confidence">
            <a:extLst>
              <a:ext uri="{FF2B5EF4-FFF2-40B4-BE49-F238E27FC236}">
                <a16:creationId xmlns:a16="http://schemas.microsoft.com/office/drawing/2014/main" id="{E33745FD-2501-2A26-47E9-E76256237256}"/>
              </a:ext>
            </a:extLst>
          </p:cNvPr>
          <p:cNvPicPr>
            <a:picLocks noChangeAspect="1"/>
          </p:cNvPicPr>
          <p:nvPr/>
        </p:nvPicPr>
        <p:blipFill rotWithShape="1">
          <a:blip r:embed="rId2">
            <a:extLst>
              <a:ext uri="{28A0092B-C50C-407E-A947-70E740481C1C}">
                <a14:useLocalDpi xmlns:a14="http://schemas.microsoft.com/office/drawing/2010/main" val="0"/>
              </a:ext>
            </a:extLst>
          </a:blip>
          <a:srcRect l="5032" r="5489"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21" name="Freeform: Shape 120">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erson and person dancing&#10;&#10;Description automatically generated with medium confidence">
            <a:extLst>
              <a:ext uri="{FF2B5EF4-FFF2-40B4-BE49-F238E27FC236}">
                <a16:creationId xmlns:a16="http://schemas.microsoft.com/office/drawing/2014/main" id="{03926988-F403-4D0E-F740-C9F4DE50282D}"/>
              </a:ext>
            </a:extLst>
          </p:cNvPr>
          <p:cNvPicPr>
            <a:picLocks noChangeAspect="1"/>
          </p:cNvPicPr>
          <p:nvPr/>
        </p:nvPicPr>
        <p:blipFill rotWithShape="1">
          <a:blip r:embed="rId3">
            <a:extLst>
              <a:ext uri="{28A0092B-C50C-407E-A947-70E740481C1C}">
                <a14:useLocalDpi xmlns:a14="http://schemas.microsoft.com/office/drawing/2010/main" val="0"/>
              </a:ext>
            </a:extLst>
          </a:blip>
          <a:srcRect r="23988"/>
          <a:stretch/>
        </p:blipFill>
        <p:spPr>
          <a:xfrm>
            <a:off x="4518135" y="82301"/>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23" name="Freeform: Shape 122">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erson standing next to a person lying on a bed&#10;&#10;Description automatically generated with low confidence">
            <a:extLst>
              <a:ext uri="{FF2B5EF4-FFF2-40B4-BE49-F238E27FC236}">
                <a16:creationId xmlns:a16="http://schemas.microsoft.com/office/drawing/2014/main" id="{A5871D89-A856-A60C-9370-728E93689BA3}"/>
              </a:ext>
            </a:extLst>
          </p:cNvPr>
          <p:cNvPicPr>
            <a:picLocks noChangeAspect="1"/>
          </p:cNvPicPr>
          <p:nvPr/>
        </p:nvPicPr>
        <p:blipFill rotWithShape="1">
          <a:blip r:embed="rId4">
            <a:extLst>
              <a:ext uri="{28A0092B-C50C-407E-A947-70E740481C1C}">
                <a14:useLocalDpi xmlns:a14="http://schemas.microsoft.com/office/drawing/2010/main" val="0"/>
              </a:ext>
            </a:extLst>
          </a:blip>
          <a:srcRect t="10375" r="-1" b="3430"/>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39776304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5138287" y="3927072"/>
            <a:ext cx="6465287" cy="1516014"/>
          </a:xfrm>
        </p:spPr>
        <p:txBody>
          <a:bodyPr vert="horz" lIns="91440" tIns="45720" rIns="91440" bIns="45720" rtlCol="0" anchor="b">
            <a:normAutofit/>
          </a:bodyPr>
          <a:lstStyle/>
          <a:p>
            <a:r>
              <a:rPr lang="en-US" sz="2800" kern="1200" dirty="0">
                <a:solidFill>
                  <a:srgbClr val="FFFFFF"/>
                </a:solidFill>
                <a:latin typeface="Georgia" panose="02040502050405020303" pitchFamily="18" charset="0"/>
                <a:ea typeface="+mj-ea"/>
                <a:cs typeface="+mj-cs"/>
              </a:rPr>
              <a:t>Don Quixote, </a:t>
            </a:r>
            <a:r>
              <a:rPr lang="en-US" sz="2800" i="1" kern="1200" dirty="0">
                <a:solidFill>
                  <a:srgbClr val="FFFFFF"/>
                </a:solidFill>
                <a:latin typeface="Georgia" panose="02040502050405020303" pitchFamily="18" charset="0"/>
                <a:ea typeface="+mj-ea"/>
                <a:cs typeface="+mj-cs"/>
              </a:rPr>
              <a:t>Don Quixote </a:t>
            </a:r>
            <a:br>
              <a:rPr lang="en-US" sz="2800" i="1" kern="1200" dirty="0">
                <a:solidFill>
                  <a:srgbClr val="FFFFFF"/>
                </a:solidFill>
                <a:latin typeface="Georgia" panose="02040502050405020303" pitchFamily="18" charset="0"/>
                <a:ea typeface="+mj-ea"/>
                <a:cs typeface="+mj-cs"/>
              </a:rPr>
            </a:br>
            <a:r>
              <a:rPr lang="en-US" sz="2800" kern="1200" dirty="0">
                <a:solidFill>
                  <a:srgbClr val="FFFFFF"/>
                </a:solidFill>
                <a:latin typeface="Georgia" panose="02040502050405020303" pitchFamily="18" charset="0"/>
                <a:ea typeface="+mj-ea"/>
                <a:cs typeface="+mj-cs"/>
              </a:rPr>
              <a:t>(L. Minkus) </a:t>
            </a:r>
          </a:p>
        </p:txBody>
      </p:sp>
      <p:pic>
        <p:nvPicPr>
          <p:cNvPr id="15" name="Picture 14" descr="A person and person dancing&#10;&#10;Description automatically generated with low confidence">
            <a:extLst>
              <a:ext uri="{FF2B5EF4-FFF2-40B4-BE49-F238E27FC236}">
                <a16:creationId xmlns:a16="http://schemas.microsoft.com/office/drawing/2014/main" id="{C1A12B59-25DF-3940-04F6-3E961C850B34}"/>
              </a:ext>
            </a:extLst>
          </p:cNvPr>
          <p:cNvPicPr>
            <a:picLocks noChangeAspect="1"/>
          </p:cNvPicPr>
          <p:nvPr/>
        </p:nvPicPr>
        <p:blipFill rotWithShape="1">
          <a:blip r:embed="rId2">
            <a:extLst>
              <a:ext uri="{28A0092B-C50C-407E-A947-70E740481C1C}">
                <a14:useLocalDpi xmlns:a14="http://schemas.microsoft.com/office/drawing/2010/main" val="0"/>
              </a:ext>
            </a:extLst>
          </a:blip>
          <a:srcRect t="59" r="-1" b="-1"/>
          <a:stretch/>
        </p:blipFill>
        <p:spPr>
          <a:xfrm>
            <a:off x="170850" y="3258276"/>
            <a:ext cx="4469902" cy="3276000"/>
          </a:xfrm>
          <a:prstGeom prst="rect">
            <a:avLst/>
          </a:prstGeom>
        </p:spPr>
      </p:pic>
      <p:pic>
        <p:nvPicPr>
          <p:cNvPr id="11" name="Picture 10" descr="A group of people performing on stage&#10;&#10;Description automatically generated with medium confidence">
            <a:extLst>
              <a:ext uri="{FF2B5EF4-FFF2-40B4-BE49-F238E27FC236}">
                <a16:creationId xmlns:a16="http://schemas.microsoft.com/office/drawing/2014/main" id="{5D407F93-7E34-1FA6-2D31-AC20BA56FE76}"/>
              </a:ext>
            </a:extLst>
          </p:cNvPr>
          <p:cNvPicPr>
            <a:picLocks noChangeAspect="1"/>
          </p:cNvPicPr>
          <p:nvPr/>
        </p:nvPicPr>
        <p:blipFill rotWithShape="1">
          <a:blip r:embed="rId3">
            <a:extLst>
              <a:ext uri="{28A0092B-C50C-407E-A947-70E740481C1C}">
                <a14:useLocalDpi xmlns:a14="http://schemas.microsoft.com/office/drawing/2010/main" val="0"/>
              </a:ext>
            </a:extLst>
          </a:blip>
          <a:srcRect t="34287" b="7822"/>
          <a:stretch/>
        </p:blipFill>
        <p:spPr>
          <a:xfrm>
            <a:off x="4450782" y="297756"/>
            <a:ext cx="7427758" cy="3096000"/>
          </a:xfrm>
          <a:prstGeom prst="rect">
            <a:avLst/>
          </a:prstGeom>
        </p:spPr>
      </p:pic>
      <p:cxnSp>
        <p:nvCxnSpPr>
          <p:cNvPr id="150" name="Straight Connector 149">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descr="A person and person dancing&#10;&#10;Description automatically generated">
            <a:extLst>
              <a:ext uri="{FF2B5EF4-FFF2-40B4-BE49-F238E27FC236}">
                <a16:creationId xmlns:a16="http://schemas.microsoft.com/office/drawing/2014/main" id="{007DFB9A-C63B-4D47-5B71-CC97934861B4}"/>
              </a:ext>
            </a:extLst>
          </p:cNvPr>
          <p:cNvPicPr>
            <a:picLocks noChangeAspect="1"/>
          </p:cNvPicPr>
          <p:nvPr/>
        </p:nvPicPr>
        <p:blipFill rotWithShape="1">
          <a:blip r:embed="rId4">
            <a:extLst>
              <a:ext uri="{28A0092B-C50C-407E-A947-70E740481C1C}">
                <a14:useLocalDpi xmlns:a14="http://schemas.microsoft.com/office/drawing/2010/main" val="0"/>
              </a:ext>
            </a:extLst>
          </a:blip>
          <a:srcRect l="7818" r="2152" b="2"/>
          <a:stretch/>
        </p:blipFill>
        <p:spPr>
          <a:xfrm>
            <a:off x="170849" y="289237"/>
            <a:ext cx="4305007" cy="3132000"/>
          </a:xfrm>
          <a:prstGeom prst="rect">
            <a:avLst/>
          </a:prstGeom>
        </p:spPr>
      </p:pic>
    </p:spTree>
    <p:extLst>
      <p:ext uri="{BB962C8B-B14F-4D97-AF65-F5344CB8AC3E}">
        <p14:creationId xmlns:p14="http://schemas.microsoft.com/office/powerpoint/2010/main" val="19813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 name="Rectangle 15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67733" y="640081"/>
            <a:ext cx="4207934" cy="960119"/>
          </a:xfrm>
          <a:noFill/>
        </p:spPr>
        <p:txBody>
          <a:bodyPr vert="horz" lIns="91440" tIns="45720" rIns="91440" bIns="45720" rtlCol="0" anchor="b">
            <a:normAutofit fontScale="90000"/>
          </a:bodyPr>
          <a:lstStyle/>
          <a:p>
            <a:r>
              <a:rPr lang="en-US" sz="3200" dirty="0">
                <a:latin typeface="Georgia" panose="02040502050405020303" pitchFamily="18" charset="0"/>
                <a:ea typeface="+mj-ea"/>
                <a:cs typeface="+mj-cs"/>
              </a:rPr>
              <a:t>Caligula</a:t>
            </a:r>
            <a:r>
              <a:rPr lang="hr-HR" sz="3200" dirty="0">
                <a:latin typeface="Georgia" panose="02040502050405020303" pitchFamily="18" charset="0"/>
                <a:ea typeface="+mj-ea"/>
                <a:cs typeface="+mj-cs"/>
              </a:rPr>
              <a:t>, </a:t>
            </a:r>
            <a:r>
              <a:rPr lang="hr-HR" sz="3200" i="1" dirty="0">
                <a:latin typeface="Georgia" panose="02040502050405020303" pitchFamily="18" charset="0"/>
                <a:ea typeface="+mj-ea"/>
                <a:cs typeface="+mj-cs"/>
              </a:rPr>
              <a:t>Caligula</a:t>
            </a:r>
            <a:r>
              <a:rPr lang="en-US" sz="3200" dirty="0">
                <a:latin typeface="Georgia" panose="02040502050405020303" pitchFamily="18" charset="0"/>
                <a:ea typeface="+mj-ea"/>
                <a:cs typeface="+mj-cs"/>
              </a:rPr>
              <a:t> </a:t>
            </a:r>
            <a:br>
              <a:rPr lang="en-US" sz="3200" dirty="0">
                <a:latin typeface="Georgia" panose="02040502050405020303" pitchFamily="18" charset="0"/>
                <a:ea typeface="+mj-ea"/>
                <a:cs typeface="+mj-cs"/>
              </a:rPr>
            </a:br>
            <a:r>
              <a:rPr lang="en-US" sz="3200" dirty="0">
                <a:latin typeface="Georgia" panose="02040502050405020303" pitchFamily="18" charset="0"/>
                <a:ea typeface="+mj-ea"/>
                <a:cs typeface="+mj-cs"/>
              </a:rPr>
              <a:t>(A. Khachaturian) </a:t>
            </a:r>
          </a:p>
        </p:txBody>
      </p:sp>
      <p:pic>
        <p:nvPicPr>
          <p:cNvPr id="10" name="Picture 9" descr="A group of people dancing on a stage&#10;&#10;Description automatically generated with medium confidence">
            <a:extLst>
              <a:ext uri="{FF2B5EF4-FFF2-40B4-BE49-F238E27FC236}">
                <a16:creationId xmlns:a16="http://schemas.microsoft.com/office/drawing/2014/main" id="{89B7FD1D-2F28-C8A7-3C03-07F495E0F07F}"/>
              </a:ext>
            </a:extLst>
          </p:cNvPr>
          <p:cNvPicPr>
            <a:picLocks noChangeAspect="1"/>
          </p:cNvPicPr>
          <p:nvPr/>
        </p:nvPicPr>
        <p:blipFill rotWithShape="1">
          <a:blip r:embed="rId2">
            <a:extLst>
              <a:ext uri="{28A0092B-C50C-407E-A947-70E740481C1C}">
                <a14:useLocalDpi xmlns:a14="http://schemas.microsoft.com/office/drawing/2010/main" val="0"/>
              </a:ext>
            </a:extLst>
          </a:blip>
          <a:srcRect r="-1" b="9016"/>
          <a:stretch/>
        </p:blipFill>
        <p:spPr>
          <a:xfrm>
            <a:off x="4566768" y="-9000"/>
            <a:ext cx="7557499" cy="6876000"/>
          </a:xfrm>
          <a:prstGeom prst="rect">
            <a:avLst/>
          </a:prstGeom>
        </p:spPr>
      </p:pic>
    </p:spTree>
    <p:extLst>
      <p:ext uri="{BB962C8B-B14F-4D97-AF65-F5344CB8AC3E}">
        <p14:creationId xmlns:p14="http://schemas.microsoft.com/office/powerpoint/2010/main" val="237723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 name="Rectangle 18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person&#10;&#10;Description automatically generated">
            <a:extLst>
              <a:ext uri="{FF2B5EF4-FFF2-40B4-BE49-F238E27FC236}">
                <a16:creationId xmlns:a16="http://schemas.microsoft.com/office/drawing/2014/main" id="{4C4CE376-BAA8-5373-F4B2-A9471242355F}"/>
              </a:ext>
            </a:extLst>
          </p:cNvPr>
          <p:cNvPicPr>
            <a:picLocks noChangeAspect="1"/>
          </p:cNvPicPr>
          <p:nvPr/>
        </p:nvPicPr>
        <p:blipFill rotWithShape="1">
          <a:blip r:embed="rId2">
            <a:extLst>
              <a:ext uri="{28A0092B-C50C-407E-A947-70E740481C1C}">
                <a14:useLocalDpi xmlns:a14="http://schemas.microsoft.com/office/drawing/2010/main" val="0"/>
              </a:ext>
            </a:extLst>
          </a:blip>
          <a:srcRect t="9687" r="-1" b="44311"/>
          <a:stretch/>
        </p:blipFill>
        <p:spPr>
          <a:xfrm>
            <a:off x="-3" y="-8371"/>
            <a:ext cx="8115287" cy="4470815"/>
          </a:xfrm>
          <a:prstGeom prst="rect">
            <a:avLst/>
          </a:prstGeom>
        </p:spPr>
      </p:pic>
      <p:pic>
        <p:nvPicPr>
          <p:cNvPr id="8" name="Picture 7" descr="A picture containing text, cat, domestic cat&#10;&#10;Description automatically generated">
            <a:extLst>
              <a:ext uri="{FF2B5EF4-FFF2-40B4-BE49-F238E27FC236}">
                <a16:creationId xmlns:a16="http://schemas.microsoft.com/office/drawing/2014/main" id="{2515B094-337C-8FD6-AE4D-D3094CB8C75B}"/>
              </a:ext>
            </a:extLst>
          </p:cNvPr>
          <p:cNvPicPr>
            <a:picLocks noChangeAspect="1"/>
          </p:cNvPicPr>
          <p:nvPr/>
        </p:nvPicPr>
        <p:blipFill rotWithShape="1">
          <a:blip r:embed="rId3">
            <a:extLst>
              <a:ext uri="{28A0092B-C50C-407E-A947-70E740481C1C}">
                <a14:useLocalDpi xmlns:a14="http://schemas.microsoft.com/office/drawing/2010/main" val="0"/>
              </a:ext>
            </a:extLst>
          </a:blip>
          <a:srcRect t="37082" r="2" b="2"/>
          <a:stretch/>
        </p:blipFill>
        <p:spPr>
          <a:xfrm rot="5400000">
            <a:off x="7918234" y="188686"/>
            <a:ext cx="4470815" cy="4076700"/>
          </a:xfrm>
          <a:prstGeom prst="rect">
            <a:avLst/>
          </a:prstGeom>
        </p:spPr>
      </p:pic>
      <p:sp>
        <p:nvSpPr>
          <p:cNvPr id="187" name="Rectangle 18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Rectangle 18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138545" y="5273963"/>
            <a:ext cx="7976737" cy="610001"/>
          </a:xfrm>
        </p:spPr>
        <p:txBody>
          <a:bodyPr vert="horz" lIns="91440" tIns="45720" rIns="91440" bIns="45720" rtlCol="0" anchor="b">
            <a:normAutofit/>
          </a:bodyPr>
          <a:lstStyle/>
          <a:p>
            <a:r>
              <a:rPr lang="en-US" sz="3200" kern="1200" dirty="0">
                <a:solidFill>
                  <a:srgbClr val="FFFFFF"/>
                </a:solidFill>
                <a:latin typeface="Georgia" panose="02040502050405020303" pitchFamily="18" charset="0"/>
                <a:ea typeface="+mj-ea"/>
                <a:cs typeface="+mj-cs"/>
              </a:rPr>
              <a:t>Hamlet, </a:t>
            </a:r>
            <a:r>
              <a:rPr lang="en-US" sz="3200" i="1" kern="1200" dirty="0">
                <a:solidFill>
                  <a:srgbClr val="FFFFFF"/>
                </a:solidFill>
                <a:latin typeface="Georgia" panose="02040502050405020303" pitchFamily="18" charset="0"/>
                <a:ea typeface="+mj-ea"/>
                <a:cs typeface="+mj-cs"/>
              </a:rPr>
              <a:t>Hamlet</a:t>
            </a:r>
            <a:r>
              <a:rPr lang="en-US" sz="3200" kern="1200" dirty="0">
                <a:solidFill>
                  <a:srgbClr val="FFFFFF"/>
                </a:solidFill>
                <a:latin typeface="Georgia" panose="02040502050405020303" pitchFamily="18" charset="0"/>
                <a:ea typeface="+mj-ea"/>
                <a:cs typeface="+mj-cs"/>
              </a:rPr>
              <a:t> (P. I. Tchaikovsky) </a:t>
            </a:r>
          </a:p>
        </p:txBody>
      </p:sp>
      <p:pic>
        <p:nvPicPr>
          <p:cNvPr id="4" name="Picture 3" descr="A person holding a skull&#10;&#10;Description automatically generated with medium confidence">
            <a:extLst>
              <a:ext uri="{FF2B5EF4-FFF2-40B4-BE49-F238E27FC236}">
                <a16:creationId xmlns:a16="http://schemas.microsoft.com/office/drawing/2014/main" id="{D63870F4-C94D-08F4-B540-FCA300D6A51B}"/>
              </a:ext>
            </a:extLst>
          </p:cNvPr>
          <p:cNvPicPr>
            <a:picLocks noChangeAspect="1"/>
          </p:cNvPicPr>
          <p:nvPr/>
        </p:nvPicPr>
        <p:blipFill rotWithShape="1">
          <a:blip r:embed="rId4">
            <a:extLst>
              <a:ext uri="{28A0092B-C50C-407E-A947-70E740481C1C}">
                <a14:useLocalDpi xmlns:a14="http://schemas.microsoft.com/office/drawing/2010/main" val="0"/>
              </a:ext>
            </a:extLst>
          </a:blip>
          <a:srcRect r="2" b="16078"/>
          <a:stretch/>
        </p:blipFill>
        <p:spPr>
          <a:xfrm>
            <a:off x="8115292" y="4454317"/>
            <a:ext cx="4076700" cy="2412053"/>
          </a:xfrm>
          <a:prstGeom prst="rect">
            <a:avLst/>
          </a:prstGeom>
        </p:spPr>
      </p:pic>
    </p:spTree>
    <p:extLst>
      <p:ext uri="{BB962C8B-B14F-4D97-AF65-F5344CB8AC3E}">
        <p14:creationId xmlns:p14="http://schemas.microsoft.com/office/powerpoint/2010/main" val="372198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5D6F-853B-4F1B-BD71-2A95DA2E42A0}"/>
              </a:ext>
            </a:extLst>
          </p:cNvPr>
          <p:cNvSpPr>
            <a:spLocks noGrp="1"/>
          </p:cNvSpPr>
          <p:nvPr>
            <p:ph type="title"/>
          </p:nvPr>
        </p:nvSpPr>
        <p:spPr/>
        <p:txBody>
          <a:bodyPr>
            <a:normAutofit fontScale="90000"/>
          </a:bodyPr>
          <a:lstStyle/>
          <a:p>
            <a:r>
              <a:rPr lang="hr-HR" dirty="0">
                <a:latin typeface="Georgia" panose="02040502050405020303" pitchFamily="18" charset="0"/>
              </a:rPr>
              <a:t>PURPOSE AND GOALS</a:t>
            </a:r>
          </a:p>
        </p:txBody>
      </p:sp>
      <p:sp>
        <p:nvSpPr>
          <p:cNvPr id="3" name="Content Placeholder 2">
            <a:extLst>
              <a:ext uri="{FF2B5EF4-FFF2-40B4-BE49-F238E27FC236}">
                <a16:creationId xmlns:a16="http://schemas.microsoft.com/office/drawing/2014/main" id="{2698AD5B-B555-471D-964A-D91F9F213C9D}"/>
              </a:ext>
            </a:extLst>
          </p:cNvPr>
          <p:cNvSpPr>
            <a:spLocks noGrp="1"/>
          </p:cNvSpPr>
          <p:nvPr>
            <p:ph idx="1"/>
          </p:nvPr>
        </p:nvSpPr>
        <p:spPr>
          <a:xfrm>
            <a:off x="856673" y="2715491"/>
            <a:ext cx="10171545" cy="3228686"/>
          </a:xfrm>
        </p:spPr>
        <p:txBody>
          <a:bodyPr>
            <a:normAutofit/>
          </a:bodyPr>
          <a:lstStyle/>
          <a:p>
            <a:pPr marL="0" indent="0" algn="just">
              <a:lnSpc>
                <a:spcPct val="150000"/>
              </a:lnSpc>
              <a:buNone/>
            </a:pPr>
            <a:r>
              <a:rPr lang="en-GB" sz="1800" dirty="0">
                <a:solidFill>
                  <a:srgbClr val="000000"/>
                </a:solidFill>
                <a:effectLst/>
                <a:latin typeface="Times New Roman" panose="02020603050405020304" pitchFamily="18" charset="0"/>
                <a:ea typeface="Times New Roman" panose="02020603050405020304" pitchFamily="18" charset="0"/>
              </a:rPr>
              <a:t>This text is a distillation of the exegesis that is an integral part of </a:t>
            </a:r>
            <a:r>
              <a:rPr lang="hr-HR" sz="1800" dirty="0">
                <a:solidFill>
                  <a:srgbClr val="000000"/>
                </a:solidFill>
                <a:effectLst/>
                <a:latin typeface="Times New Roman" panose="02020603050405020304" pitchFamily="18" charset="0"/>
                <a:ea typeface="Times New Roman" panose="02020603050405020304" pitchFamily="18" charset="0"/>
              </a:rPr>
              <a:t>my</a:t>
            </a:r>
            <a:r>
              <a:rPr lang="en-GB" sz="1800" dirty="0">
                <a:solidFill>
                  <a:srgbClr val="FF0000"/>
                </a:solidFill>
                <a:effectLst/>
                <a:latin typeface="Times New Roman" panose="02020603050405020304" pitchFamily="18" charset="0"/>
                <a:ea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rPr>
              <a:t>PhD</a:t>
            </a:r>
            <a:r>
              <a:rPr lang="en-GB" sz="1800" dirty="0">
                <a:solidFill>
                  <a:srgbClr val="000000"/>
                </a:solidFill>
                <a:effectLst/>
                <a:latin typeface="Times New Roman" panose="02020603050405020304" pitchFamily="18" charset="0"/>
                <a:ea typeface="Times New Roman" panose="02020603050405020304" pitchFamily="18" charset="0"/>
              </a:rPr>
              <a:t>. It shows the transformation of a video recording of </a:t>
            </a:r>
            <a:r>
              <a:rPr lang="hr-HR" sz="1800" dirty="0">
                <a:solidFill>
                  <a:srgbClr val="000000"/>
                </a:solidFill>
                <a:effectLst/>
                <a:latin typeface="Times New Roman" panose="02020603050405020304" pitchFamily="18" charset="0"/>
                <a:ea typeface="Times New Roman" panose="02020603050405020304" pitchFamily="18" charset="0"/>
              </a:rPr>
              <a:t>my </a:t>
            </a:r>
            <a:r>
              <a:rPr lang="en-GB" sz="1800" dirty="0">
                <a:effectLst/>
                <a:latin typeface="Times New Roman" panose="02020603050405020304" pitchFamily="18" charset="0"/>
                <a:ea typeface="Calibri" panose="020F0502020204030204" pitchFamily="34" charset="0"/>
              </a:rPr>
              <a:t>own choreography of ballet </a:t>
            </a:r>
            <a:r>
              <a:rPr lang="en-GB" sz="1800" i="1" dirty="0">
                <a:effectLst/>
                <a:latin typeface="Times New Roman" panose="02020603050405020304" pitchFamily="18" charset="0"/>
                <a:ea typeface="Calibri" panose="020F0502020204030204" pitchFamily="34" charset="0"/>
              </a:rPr>
              <a:t>Hamlet </a:t>
            </a:r>
            <a:r>
              <a:rPr lang="en-GB" sz="1800" dirty="0">
                <a:effectLst/>
                <a:latin typeface="Times New Roman" panose="02020603050405020304" pitchFamily="18" charset="0"/>
                <a:ea typeface="Calibri" panose="020F0502020204030204" pitchFamily="34" charset="0"/>
              </a:rPr>
              <a:t>which premiered at the Croatian National Theatre in Zagreb in 2004, into a contemporary post-postmodern dance video </a:t>
            </a:r>
            <a:r>
              <a:rPr lang="en-GB" sz="1800" i="1" dirty="0">
                <a:effectLst/>
                <a:latin typeface="Times New Roman" panose="02020603050405020304" pitchFamily="18" charset="0"/>
                <a:ea typeface="Calibri" panose="020F0502020204030204" pitchFamily="34" charset="0"/>
              </a:rPr>
              <a:t>Hamlet Revisited</a:t>
            </a:r>
            <a:r>
              <a:rPr lang="hr-HR" sz="1800" i="1" dirty="0">
                <a:latin typeface="Times New Roman" panose="02020603050405020304" pitchFamily="18" charset="0"/>
                <a:ea typeface="Calibri" panose="020F0502020204030204" pitchFamily="34" charset="0"/>
              </a:rPr>
              <a:t>. </a:t>
            </a:r>
            <a:r>
              <a:rPr lang="en-GB" sz="1800" dirty="0">
                <a:solidFill>
                  <a:srgbClr val="000000"/>
                </a:solidFill>
                <a:effectLst/>
                <a:latin typeface="Times New Roman" panose="02020603050405020304" pitchFamily="18" charset="0"/>
                <a:ea typeface="Calibri" panose="020F0502020204030204" pitchFamily="34" charset="0"/>
              </a:rPr>
              <a:t>The goal of the project is to elucidate the transformation of </a:t>
            </a:r>
            <a:r>
              <a:rPr lang="en-GB" sz="1800" i="1" dirty="0">
                <a:solidFill>
                  <a:srgbClr val="000000"/>
                </a:solidFill>
                <a:effectLst/>
                <a:latin typeface="Times New Roman" panose="02020603050405020304" pitchFamily="18" charset="0"/>
                <a:ea typeface="Calibri" panose="020F0502020204030204" pitchFamily="34" charset="0"/>
              </a:rPr>
              <a:t>Hamlet</a:t>
            </a:r>
            <a:r>
              <a:rPr lang="en-GB" sz="1800" dirty="0">
                <a:solidFill>
                  <a:srgbClr val="000000"/>
                </a:solidFill>
                <a:effectLst/>
                <a:latin typeface="Times New Roman" panose="02020603050405020304" pitchFamily="18" charset="0"/>
                <a:ea typeface="Calibri" panose="020F0502020204030204" pitchFamily="34" charset="0"/>
              </a:rPr>
              <a:t> to </a:t>
            </a:r>
            <a:r>
              <a:rPr lang="en-GB" sz="1800" i="1" dirty="0">
                <a:solidFill>
                  <a:srgbClr val="000000"/>
                </a:solidFill>
                <a:effectLst/>
                <a:latin typeface="Times New Roman" panose="02020603050405020304" pitchFamily="18" charset="0"/>
                <a:ea typeface="Calibri" panose="020F0502020204030204" pitchFamily="34" charset="0"/>
              </a:rPr>
              <a:t>Hamlet</a:t>
            </a:r>
            <a:r>
              <a:rPr lang="en-GB" sz="1800" dirty="0">
                <a:solidFill>
                  <a:srgbClr val="000000"/>
                </a:solidFill>
                <a:effectLst/>
                <a:latin typeface="Times New Roman" panose="02020603050405020304" pitchFamily="18" charset="0"/>
                <a:ea typeface="Calibri" panose="020F0502020204030204" pitchFamily="34" charset="0"/>
              </a:rPr>
              <a:t> </a:t>
            </a:r>
            <a:r>
              <a:rPr lang="en-GB" sz="1800" i="1" dirty="0">
                <a:solidFill>
                  <a:srgbClr val="000000"/>
                </a:solidFill>
                <a:effectLst/>
                <a:latin typeface="Times New Roman" panose="02020603050405020304" pitchFamily="18" charset="0"/>
                <a:ea typeface="Calibri" panose="020F0502020204030204" pitchFamily="34" charset="0"/>
              </a:rPr>
              <a:t>Revisited</a:t>
            </a:r>
            <a:r>
              <a:rPr lang="en-GB" sz="1800" dirty="0">
                <a:solidFill>
                  <a:srgbClr val="000000"/>
                </a:solidFill>
                <a:effectLst/>
                <a:latin typeface="Times New Roman" panose="02020603050405020304" pitchFamily="18" charset="0"/>
                <a:ea typeface="Calibri" panose="020F0502020204030204" pitchFamily="34" charset="0"/>
              </a:rPr>
              <a:t>, from a neoclassical choreographic approach to the recent postmodern approach that traverses into a transmodern dance video of an eclectic blend of styles and techniques </a:t>
            </a:r>
            <a:r>
              <a:rPr lang="hr-HR" sz="1800" noProof="1">
                <a:solidFill>
                  <a:srgbClr val="000000"/>
                </a:solidFill>
                <a:effectLst/>
                <a:latin typeface="Times New Roman" panose="02020603050405020304" pitchFamily="18" charset="0"/>
                <a:ea typeface="Calibri" panose="020F0502020204030204" pitchFamily="34" charset="0"/>
              </a:rPr>
              <a:t>in accordance with the paradigm </a:t>
            </a:r>
            <a:r>
              <a:rPr lang="hr-HR" sz="1800" noProof="1">
                <a:effectLst/>
                <a:latin typeface="Times New Roman" panose="02020603050405020304" pitchFamily="18" charset="0"/>
                <a:ea typeface="Calibri" panose="020F0502020204030204" pitchFamily="34" charset="0"/>
              </a:rPr>
              <a:t>of digimodernism. </a:t>
            </a:r>
          </a:p>
          <a:p>
            <a:endParaRPr lang="hr-HR" dirty="0"/>
          </a:p>
        </p:txBody>
      </p:sp>
    </p:spTree>
    <p:extLst>
      <p:ext uri="{BB962C8B-B14F-4D97-AF65-F5344CB8AC3E}">
        <p14:creationId xmlns:p14="http://schemas.microsoft.com/office/powerpoint/2010/main" val="343531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8AD5B-B555-471D-964A-D91F9F213C9D}"/>
              </a:ext>
            </a:extLst>
          </p:cNvPr>
          <p:cNvSpPr>
            <a:spLocks noGrp="1"/>
          </p:cNvSpPr>
          <p:nvPr>
            <p:ph idx="1"/>
          </p:nvPr>
        </p:nvSpPr>
        <p:spPr>
          <a:xfrm>
            <a:off x="825500" y="2207490"/>
            <a:ext cx="10890250" cy="3755159"/>
          </a:xfrm>
        </p:spPr>
        <p:txBody>
          <a:bodyPr>
            <a:normAutofit lnSpcReduction="10000"/>
          </a:bodyPr>
          <a:lstStyle/>
          <a:p>
            <a:pPr marL="0" indent="0" algn="just">
              <a:lnSpc>
                <a:spcPct val="150000"/>
              </a:lnSpc>
              <a:buNone/>
            </a:pPr>
            <a:r>
              <a:rPr lang="en-GB" sz="1800" dirty="0">
                <a:effectLst/>
                <a:latin typeface="Times New Roman" panose="02020603050405020304" pitchFamily="18" charset="0"/>
                <a:ea typeface="Calibri" panose="020F0502020204030204" pitchFamily="34" charset="0"/>
              </a:rPr>
              <a:t>The post-postmodern paradigm of the 21</a:t>
            </a:r>
            <a:r>
              <a:rPr lang="en-GB" sz="1800" baseline="30000" dirty="0">
                <a:effectLst/>
                <a:latin typeface="Times New Roman" panose="02020603050405020304" pitchFamily="18" charset="0"/>
                <a:ea typeface="Calibri" panose="020F0502020204030204" pitchFamily="34" charset="0"/>
              </a:rPr>
              <a:t>st</a:t>
            </a:r>
            <a:r>
              <a:rPr lang="en-GB" sz="1800" dirty="0">
                <a:effectLst/>
                <a:latin typeface="Times New Roman" panose="02020603050405020304" pitchFamily="18" charset="0"/>
                <a:ea typeface="Calibri" panose="020F0502020204030204" pitchFamily="34" charset="0"/>
              </a:rPr>
              <a:t> century has many names such as </a:t>
            </a:r>
            <a:r>
              <a:rPr lang="en-GB" sz="1800" b="1" dirty="0">
                <a:effectLst/>
                <a:latin typeface="Times New Roman" panose="02020603050405020304" pitchFamily="18" charset="0"/>
                <a:ea typeface="Calibri" panose="020F0502020204030204" pitchFamily="34" charset="0"/>
              </a:rPr>
              <a:t>metamodernism</a:t>
            </a:r>
            <a:r>
              <a:rPr lang="en-GB"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Times New Roman" panose="02020603050405020304" pitchFamily="18" charset="0"/>
              </a:rPr>
              <a:t>Vermeulen and van den Akker 2010, para. 15-16)</a:t>
            </a:r>
            <a:r>
              <a:rPr lang="en-GB" sz="1800" dirty="0">
                <a:effectLst/>
                <a:latin typeface="Times New Roman" panose="02020603050405020304" pitchFamily="18" charset="0"/>
                <a:ea typeface="Calibri" panose="020F0502020204030204" pitchFamily="34" charset="0"/>
              </a:rPr>
              <a:t>, </a:t>
            </a:r>
            <a:r>
              <a:rPr lang="en-GB" sz="1800" b="1" dirty="0">
                <a:effectLst/>
                <a:latin typeface="Times New Roman" panose="02020603050405020304" pitchFamily="18" charset="0"/>
                <a:ea typeface="Calibri" panose="020F0502020204030204" pitchFamily="34" charset="0"/>
              </a:rPr>
              <a:t>transmodernism</a:t>
            </a:r>
            <a:r>
              <a:rPr lang="en-GB"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Times New Roman" panose="02020603050405020304" pitchFamily="18" charset="0"/>
              </a:rPr>
              <a:t>Dussel cited in Cole 2007, 68-69)</a:t>
            </a:r>
            <a:r>
              <a:rPr lang="en-GB" sz="1800" dirty="0">
                <a:effectLst/>
                <a:latin typeface="Times New Roman" panose="02020603050405020304" pitchFamily="18" charset="0"/>
                <a:ea typeface="Calibri" panose="020F0502020204030204" pitchFamily="34" charset="0"/>
              </a:rPr>
              <a:t> which is in accordance with the </a:t>
            </a:r>
            <a:r>
              <a:rPr lang="en-GB" sz="1800" b="1" dirty="0">
                <a:effectLst/>
                <a:latin typeface="Times New Roman" panose="02020603050405020304" pitchFamily="18" charset="0"/>
                <a:ea typeface="Calibri" panose="020F0502020204030204" pitchFamily="34" charset="0"/>
              </a:rPr>
              <a:t>integral theory </a:t>
            </a:r>
            <a:r>
              <a:rPr lang="en-GB" sz="1800" dirty="0">
                <a:effectLst/>
                <a:latin typeface="Times New Roman" panose="02020603050405020304" pitchFamily="18" charset="0"/>
                <a:ea typeface="Calibri" panose="020F0502020204030204" pitchFamily="34" charset="0"/>
              </a:rPr>
              <a:t>of Ken Wilbur (</a:t>
            </a:r>
            <a:r>
              <a:rPr lang="en-GB" sz="1800" dirty="0">
                <a:effectLst/>
                <a:latin typeface="Times New Roman" panose="02020603050405020304" pitchFamily="18" charset="0"/>
                <a:ea typeface="Times New Roman" panose="02020603050405020304" pitchFamily="18" charset="0"/>
              </a:rPr>
              <a:t>Visser 2003, xii)</a:t>
            </a:r>
            <a:r>
              <a:rPr lang="en-GB" sz="1800" dirty="0">
                <a:effectLst/>
                <a:latin typeface="Times New Roman" panose="02020603050405020304" pitchFamily="18" charset="0"/>
                <a:ea typeface="Calibri" panose="020F0502020204030204" pitchFamily="34" charset="0"/>
              </a:rPr>
              <a:t> and fuses modern, postmoder</a:t>
            </a:r>
            <a:r>
              <a:rPr lang="en-GB" sz="1800" dirty="0">
                <a:latin typeface="Times New Roman" panose="02020603050405020304" pitchFamily="18" charset="0"/>
                <a:ea typeface="Calibri" panose="020F0502020204030204" pitchFamily="34" charset="0"/>
              </a:rPr>
              <a:t>n and neoclassical approaches to staging artistic works,  as well as </a:t>
            </a:r>
            <a:r>
              <a:rPr lang="en-GB" sz="1800" b="1" dirty="0">
                <a:effectLst/>
                <a:latin typeface="Times New Roman" panose="02020603050405020304" pitchFamily="18" charset="0"/>
                <a:ea typeface="Calibri" panose="020F0502020204030204" pitchFamily="34" charset="0"/>
              </a:rPr>
              <a:t>digimodernism</a:t>
            </a:r>
            <a:r>
              <a:rPr lang="en-GB"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Times New Roman" panose="02020603050405020304" pitchFamily="18" charset="0"/>
              </a:rPr>
              <a:t>discussed by Alan Kirby (2009). In postmodernism, one read, watched, listened, as before. Today, one phones, clicks, presses, surfs, chooses, moves, downloads (Kirby 2006:para. 18).</a:t>
            </a:r>
          </a:p>
          <a:p>
            <a:pPr marL="0" indent="0" algn="just">
              <a:lnSpc>
                <a:spcPct val="150000"/>
              </a:lnSpc>
              <a:buNone/>
            </a:pPr>
            <a:r>
              <a:rPr lang="en-GB" sz="1800" dirty="0">
                <a:effectLst/>
                <a:latin typeface="Times New Roman" panose="02020603050405020304" pitchFamily="18" charset="0"/>
                <a:ea typeface="Times New Roman" panose="02020603050405020304" pitchFamily="18" charset="0"/>
              </a:rPr>
              <a:t>Accordingly, the d</a:t>
            </a:r>
            <a:r>
              <a:rPr lang="en-GB" sz="1800" dirty="0">
                <a:effectLst/>
                <a:latin typeface="Times New Roman" panose="02020603050405020304" pitchFamily="18" charset="0"/>
                <a:ea typeface="Calibri" panose="020F0502020204030204" pitchFamily="34" charset="0"/>
              </a:rPr>
              <a:t>ance video emerges as a new artistic medium which is different from a documentary recording or a music film, resulting in a </a:t>
            </a:r>
            <a:r>
              <a:rPr lang="en-GB" sz="1800" dirty="0">
                <a:effectLst/>
                <a:latin typeface="Times New Roman" panose="02020603050405020304" pitchFamily="18" charset="0"/>
                <a:ea typeface="Times New Roman" panose="02020603050405020304" pitchFamily="18" charset="0"/>
              </a:rPr>
              <a:t>new form of art – edited dance that does not exist outside the medium of film and/or video.</a:t>
            </a:r>
            <a:endParaRPr lang="en-GB" sz="1800" noProof="1">
              <a:solidFill>
                <a:srgbClr val="FF0000"/>
              </a:solidFill>
              <a:effectLst/>
              <a:latin typeface="Times New Roman" panose="02020603050405020304" pitchFamily="18" charset="0"/>
              <a:ea typeface="Times New Roman" panose="02020603050405020304" pitchFamily="18" charset="0"/>
            </a:endParaRPr>
          </a:p>
          <a:p>
            <a:endParaRPr lang="hr-HR" dirty="0"/>
          </a:p>
        </p:txBody>
      </p:sp>
    </p:spTree>
    <p:extLst>
      <p:ext uri="{BB962C8B-B14F-4D97-AF65-F5344CB8AC3E}">
        <p14:creationId xmlns:p14="http://schemas.microsoft.com/office/powerpoint/2010/main" val="199298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1F13-B9E2-4D50-AB71-3C6672EC23F3}"/>
              </a:ext>
            </a:extLst>
          </p:cNvPr>
          <p:cNvSpPr>
            <a:spLocks noGrp="1"/>
          </p:cNvSpPr>
          <p:nvPr>
            <p:ph type="title"/>
          </p:nvPr>
        </p:nvSpPr>
        <p:spPr/>
        <p:txBody>
          <a:bodyPr>
            <a:normAutofit fontScale="90000"/>
          </a:bodyPr>
          <a:lstStyle/>
          <a:p>
            <a:r>
              <a:rPr lang="hr-HR" dirty="0">
                <a:latin typeface="Georgia" panose="02040502050405020303" pitchFamily="18" charset="0"/>
              </a:rPr>
              <a:t>METHODS</a:t>
            </a:r>
          </a:p>
        </p:txBody>
      </p:sp>
      <p:sp>
        <p:nvSpPr>
          <p:cNvPr id="3" name="Content Placeholder 2">
            <a:extLst>
              <a:ext uri="{FF2B5EF4-FFF2-40B4-BE49-F238E27FC236}">
                <a16:creationId xmlns:a16="http://schemas.microsoft.com/office/drawing/2014/main" id="{54C4154F-37B7-426B-B054-C199CD792524}"/>
              </a:ext>
            </a:extLst>
          </p:cNvPr>
          <p:cNvSpPr>
            <a:spLocks noGrp="1"/>
          </p:cNvSpPr>
          <p:nvPr>
            <p:ph idx="1"/>
          </p:nvPr>
        </p:nvSpPr>
        <p:spPr>
          <a:xfrm>
            <a:off x="825500" y="3103418"/>
            <a:ext cx="10812318" cy="3565235"/>
          </a:xfrm>
        </p:spPr>
        <p:txBody>
          <a:bodyPr>
            <a:normAutofit/>
          </a:bodyPr>
          <a:lstStyle/>
          <a:p>
            <a:pPr marL="0" indent="0">
              <a:buNone/>
            </a:pPr>
            <a:endParaRPr lang="hr-HR" sz="1900" dirty="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created an experimental dance video </a:t>
            </a:r>
            <a:r>
              <a:rPr lang="en-US" sz="1800" dirty="0">
                <a:latin typeface="Times New Roman" panose="02020603050405020304" pitchFamily="18" charset="0"/>
                <a:ea typeface="Times New Roman" panose="02020603050405020304" pitchFamily="18" charset="0"/>
              </a:rPr>
              <a:t>titled </a:t>
            </a:r>
            <a:r>
              <a:rPr lang="en-US" sz="1800" i="1" dirty="0">
                <a:latin typeface="Times New Roman" panose="02020603050405020304" pitchFamily="18" charset="0"/>
                <a:ea typeface="Times New Roman" panose="02020603050405020304" pitchFamily="18" charset="0"/>
              </a:rPr>
              <a:t>Hamlet Revisited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as a separate work of art that</a:t>
            </a:r>
            <a:r>
              <a:rPr lang="en-US" sz="1800" i="1" dirty="0">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lasts approximately 60 minutes.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used the recording of my original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Hamlet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some other performances and existing material that I juxtaposed against </a:t>
            </a:r>
            <a:r>
              <a:rPr lang="en-US" sz="1800" dirty="0">
                <a:latin typeface="Times New Roman" panose="02020603050405020304" pitchFamily="18" charset="0"/>
                <a:ea typeface="Times New Roman" panose="02020603050405020304" pitchFamily="18" charset="0"/>
              </a:rPr>
              <a:t>about 30 minutes of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new material choreographed and recorded by myself</a:t>
            </a:r>
            <a:r>
              <a:rPr lang="hr-HR"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 well as my associates</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latin typeface="Times New Roman" panose="02020603050405020304" pitchFamily="18" charset="0"/>
                <a:ea typeface="Times New Roman" panose="02020603050405020304" pitchFamily="18" charset="0"/>
              </a:rPr>
              <a:t>In the exegesis, I focus on the multimedia presentation of my ideas as a director and choreographer, from the discourse of a ballet artist and choreographer, not a professional filmmaker.</a:t>
            </a:r>
            <a:endParaRPr lang="en-US" sz="1800" strike="sngStrike"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17839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6C89-E4A3-4AA6-9479-E903F6E02E11}"/>
              </a:ext>
            </a:extLst>
          </p:cNvPr>
          <p:cNvSpPr>
            <a:spLocks noGrp="1"/>
          </p:cNvSpPr>
          <p:nvPr>
            <p:ph type="title"/>
          </p:nvPr>
        </p:nvSpPr>
        <p:spPr>
          <a:xfrm>
            <a:off x="0" y="1357744"/>
            <a:ext cx="2373745" cy="3084947"/>
          </a:xfrm>
        </p:spPr>
        <p:txBody>
          <a:bodyPr>
            <a:normAutofit fontScale="90000"/>
          </a:bodyPr>
          <a:lstStyle/>
          <a:p>
            <a:br>
              <a:rPr lang="hr-HR" sz="2800" dirty="0"/>
            </a:br>
            <a:br>
              <a:rPr lang="hr-HR" sz="2800" dirty="0"/>
            </a:br>
            <a:br>
              <a:rPr lang="hr-HR" sz="2800" dirty="0"/>
            </a:br>
            <a:br>
              <a:rPr lang="hr-HR" sz="2800" dirty="0"/>
            </a:br>
            <a:r>
              <a:rPr lang="hr-HR" sz="3600" dirty="0">
                <a:latin typeface="Georgia" panose="02040502050405020303" pitchFamily="18" charset="0"/>
              </a:rPr>
              <a:t>RESULTS</a:t>
            </a:r>
            <a:br>
              <a:rPr lang="hr-HR" sz="2800" dirty="0"/>
            </a:br>
            <a:br>
              <a:rPr lang="hr-HR" sz="2800" dirty="0"/>
            </a:br>
            <a:br>
              <a:rPr lang="hr-HR" sz="2800" dirty="0"/>
            </a:br>
            <a:br>
              <a:rPr lang="hr-HR" sz="2800" dirty="0"/>
            </a:br>
            <a:br>
              <a:rPr lang="hr-HR" sz="2800" dirty="0"/>
            </a:br>
            <a:br>
              <a:rPr lang="hr-HR" sz="2800" dirty="0"/>
            </a:br>
            <a:br>
              <a:rPr lang="hr-HR" sz="2800" dirty="0"/>
            </a:br>
            <a:br>
              <a:rPr lang="hr-HR" sz="2800" dirty="0"/>
            </a:br>
            <a:br>
              <a:rPr lang="hr-HR" sz="2800" dirty="0"/>
            </a:br>
            <a:br>
              <a:rPr lang="hr-HR" sz="2800" dirty="0"/>
            </a:br>
            <a:endParaRPr lang="hr-HR" sz="2800" dirty="0"/>
          </a:p>
        </p:txBody>
      </p:sp>
      <p:sp>
        <p:nvSpPr>
          <p:cNvPr id="3" name="Content Placeholder 2">
            <a:extLst>
              <a:ext uri="{FF2B5EF4-FFF2-40B4-BE49-F238E27FC236}">
                <a16:creationId xmlns:a16="http://schemas.microsoft.com/office/drawing/2014/main" id="{1DAA4C6F-A2DA-46C5-A36F-D33251DD69F5}"/>
              </a:ext>
            </a:extLst>
          </p:cNvPr>
          <p:cNvSpPr>
            <a:spLocks noGrp="1"/>
          </p:cNvSpPr>
          <p:nvPr>
            <p:ph idx="1"/>
          </p:nvPr>
        </p:nvSpPr>
        <p:spPr>
          <a:xfrm>
            <a:off x="2115127" y="1357744"/>
            <a:ext cx="9581574" cy="5024006"/>
          </a:xfrm>
        </p:spPr>
        <p:txBody>
          <a:bodyPr>
            <a:normAutofit/>
          </a:bodyPr>
          <a:lstStyle/>
          <a:p>
            <a:pPr indent="0" algn="just">
              <a:lnSpc>
                <a:spcPct val="120000"/>
              </a:lnSpc>
              <a:buNone/>
            </a:pPr>
            <a:r>
              <a:rPr lang="hr-HR" sz="2200" dirty="0">
                <a:effectLst/>
                <a:latin typeface="Times New Roman" panose="02020603050405020304" pitchFamily="18" charset="0"/>
                <a:ea typeface="Calibri" panose="020F0502020204030204" pitchFamily="34" charset="0"/>
              </a:rPr>
              <a:t>I</a:t>
            </a:r>
            <a:r>
              <a:rPr lang="en-GB" sz="2200" dirty="0">
                <a:effectLst/>
                <a:latin typeface="Times New Roman" panose="02020603050405020304" pitchFamily="18" charset="0"/>
                <a:ea typeface="Calibri" panose="020F0502020204030204" pitchFamily="34" charset="0"/>
              </a:rPr>
              <a:t>n </a:t>
            </a:r>
            <a:r>
              <a:rPr lang="en-GB" sz="2200" i="1" dirty="0">
                <a:effectLst/>
                <a:latin typeface="Times New Roman" panose="02020603050405020304" pitchFamily="18" charset="0"/>
                <a:ea typeface="Calibri" panose="020F0502020204030204" pitchFamily="34" charset="0"/>
              </a:rPr>
              <a:t>Hamlet</a:t>
            </a:r>
            <a:r>
              <a:rPr lang="en-GB" sz="2200" dirty="0">
                <a:effectLst/>
                <a:latin typeface="Times New Roman" panose="02020603050405020304" pitchFamily="18" charset="0"/>
                <a:ea typeface="Calibri" panose="020F0502020204030204" pitchFamily="34" charset="0"/>
              </a:rPr>
              <a:t> </a:t>
            </a:r>
            <a:r>
              <a:rPr lang="en-GB" sz="2200" i="1" dirty="0">
                <a:effectLst/>
                <a:latin typeface="Times New Roman" panose="02020603050405020304" pitchFamily="18" charset="0"/>
                <a:ea typeface="Calibri" panose="020F0502020204030204" pitchFamily="34" charset="0"/>
              </a:rPr>
              <a:t>Revisited,</a:t>
            </a:r>
            <a:r>
              <a:rPr lang="en-GB" sz="2200" dirty="0">
                <a:effectLst/>
                <a:latin typeface="Times New Roman" panose="02020603050405020304" pitchFamily="18" charset="0"/>
                <a:ea typeface="Calibri" panose="020F0502020204030204" pitchFamily="34" charset="0"/>
              </a:rPr>
              <a:t> the eclectic </a:t>
            </a:r>
            <a:r>
              <a:rPr lang="en-GB" sz="2200" dirty="0">
                <a:effectLst/>
                <a:latin typeface="Times New Roman" panose="02020603050405020304" pitchFamily="18" charset="0"/>
                <a:ea typeface="Times New Roman" panose="02020603050405020304" pitchFamily="18" charset="0"/>
              </a:rPr>
              <a:t>combination of the old and new material</a:t>
            </a:r>
            <a:r>
              <a:rPr lang="en-GB" sz="2200" dirty="0">
                <a:effectLst/>
                <a:latin typeface="Times New Roman" panose="02020603050405020304" pitchFamily="18" charset="0"/>
                <a:ea typeface="Calibri" panose="020F0502020204030204" pitchFamily="34" charset="0"/>
              </a:rPr>
              <a:t> resulted in a transmodern recent work of art</a:t>
            </a:r>
            <a:r>
              <a:rPr lang="hr-HR" sz="2200" dirty="0">
                <a:effectLst/>
                <a:latin typeface="Times New Roman" panose="02020603050405020304" pitchFamily="18" charset="0"/>
                <a:ea typeface="Calibri" panose="020F0502020204030204" pitchFamily="34" charset="0"/>
              </a:rPr>
              <a:t>. </a:t>
            </a:r>
            <a:r>
              <a:rPr lang="hr-HR" sz="2200" noProof="1">
                <a:effectLst/>
                <a:latin typeface="Times New Roman" panose="02020603050405020304" pitchFamily="18" charset="0"/>
                <a:ea typeface="Times New Roman" panose="02020603050405020304" pitchFamily="18" charset="0"/>
              </a:rPr>
              <a:t>Some of the key postmodern concepts and techniques used are:</a:t>
            </a:r>
          </a:p>
          <a:p>
            <a:pPr indent="0" algn="just">
              <a:lnSpc>
                <a:spcPct val="120000"/>
              </a:lnSpc>
              <a:buNone/>
            </a:pPr>
            <a:endParaRPr lang="hr-HR" sz="2200" noProof="1">
              <a:effectLst/>
              <a:latin typeface="Times New Roman" panose="02020603050405020304" pitchFamily="18" charset="0"/>
              <a:ea typeface="Times New Roman" panose="02020603050405020304" pitchFamily="18" charset="0"/>
            </a:endParaRPr>
          </a:p>
          <a:p>
            <a:pPr>
              <a:lnSpc>
                <a:spcPct val="120000"/>
              </a:lnSpc>
              <a:buFont typeface="Wingdings" panose="05000000000000000000" pitchFamily="2" charset="2"/>
              <a:buChar char="§"/>
            </a:pPr>
            <a:r>
              <a:rPr lang="hr-HR" sz="2200" b="1" noProof="1">
                <a:effectLst/>
                <a:latin typeface="Times New Roman" panose="02020603050405020304" pitchFamily="18" charset="0"/>
                <a:ea typeface="Times New Roman" panose="02020603050405020304" pitchFamily="18" charset="0"/>
              </a:rPr>
              <a:t>intertextuality </a:t>
            </a:r>
            <a:r>
              <a:rPr lang="hr-HR" sz="2200" noProof="1">
                <a:effectLst/>
                <a:latin typeface="Times New Roman" panose="02020603050405020304" pitchFamily="18" charset="0"/>
                <a:ea typeface="Times New Roman" panose="02020603050405020304" pitchFamily="18" charset="0"/>
              </a:rPr>
              <a:t>(Kristeva</a:t>
            </a:r>
            <a:r>
              <a:rPr lang="hr-HR" sz="2200" b="1" noProof="1">
                <a:effectLst/>
                <a:latin typeface="Times New Roman" panose="02020603050405020304" pitchFamily="18" charset="0"/>
                <a:ea typeface="Times New Roman" panose="02020603050405020304" pitchFamily="18" charset="0"/>
              </a:rPr>
              <a:t> </a:t>
            </a:r>
            <a:r>
              <a:rPr lang="hr-HR" sz="2200" noProof="1">
                <a:effectLst/>
                <a:latin typeface="Times New Roman" panose="02020603050405020304" pitchFamily="18" charset="0"/>
                <a:ea typeface="Calibri" panose="020F0502020204030204" pitchFamily="34" charset="0"/>
              </a:rPr>
              <a:t>1969; </a:t>
            </a:r>
            <a:r>
              <a:rPr lang="hr-HR" sz="2200" noProof="1">
                <a:effectLst/>
                <a:latin typeface="Times New Roman" panose="02020603050405020304" pitchFamily="18" charset="0"/>
                <a:ea typeface="Times New Roman" panose="02020603050405020304" pitchFamily="18" charset="0"/>
              </a:rPr>
              <a:t>Adshead-Lansdale 1999; Allen 2011</a:t>
            </a:r>
            <a:r>
              <a:rPr lang="hr-HR" sz="2200" noProof="1">
                <a:effectLst/>
                <a:latin typeface="Times New Roman" panose="02020603050405020304" pitchFamily="18" charset="0"/>
                <a:ea typeface="Calibri" panose="020F0502020204030204" pitchFamily="34" charset="0"/>
              </a:rPr>
              <a:t>)</a:t>
            </a:r>
            <a:r>
              <a:rPr lang="hr-HR" sz="2200" noProof="1">
                <a:effectLst/>
                <a:latin typeface="Times New Roman" panose="02020603050405020304" pitchFamily="18" charset="0"/>
                <a:ea typeface="Times New Roman" panose="02020603050405020304" pitchFamily="18" charset="0"/>
              </a:rPr>
              <a:t>: is implemented not just as a tool for the analysis but also for the creation of this multi-layered work.</a:t>
            </a:r>
            <a:endParaRPr lang="hr-HR" sz="2200" strike="sngStrike" noProof="1">
              <a:effectLst/>
              <a:latin typeface="Times New Roman" panose="02020603050405020304" pitchFamily="18" charset="0"/>
              <a:ea typeface="Times New Roman" panose="02020603050405020304" pitchFamily="18" charset="0"/>
            </a:endParaRPr>
          </a:p>
          <a:p>
            <a:pPr>
              <a:lnSpc>
                <a:spcPct val="110000"/>
              </a:lnSpc>
              <a:buFont typeface="Wingdings" panose="05000000000000000000" pitchFamily="2" charset="2"/>
              <a:buChar char="§"/>
            </a:pPr>
            <a:r>
              <a:rPr lang="hr-HR" sz="2200" b="1" noProof="1">
                <a:effectLst/>
                <a:latin typeface="Times New Roman" panose="02020603050405020304" pitchFamily="18" charset="0"/>
                <a:ea typeface="Times New Roman" panose="02020603050405020304" pitchFamily="18" charset="0"/>
              </a:rPr>
              <a:t>deconstruction (</a:t>
            </a:r>
            <a:r>
              <a:rPr lang="hr-HR" sz="2200" noProof="1">
                <a:effectLst/>
                <a:latin typeface="Times New Roman" panose="02020603050405020304" pitchFamily="18" charset="0"/>
                <a:ea typeface="Calibri" panose="020F0502020204030204" pitchFamily="34" charset="0"/>
              </a:rPr>
              <a:t>Derrida 1967; </a:t>
            </a:r>
            <a:r>
              <a:rPr lang="hr-HR" sz="2200" noProof="1">
                <a:effectLst/>
                <a:latin typeface="Times New Roman" panose="02020603050405020304" pitchFamily="18" charset="0"/>
                <a:ea typeface="Times New Roman" panose="02020603050405020304" pitchFamily="18" charset="0"/>
              </a:rPr>
              <a:t>Wood and Bernasconi </a:t>
            </a:r>
            <a:r>
              <a:rPr lang="hr-HR" sz="2200" noProof="1">
                <a:effectLst/>
                <a:latin typeface="Times New Roman" panose="02020603050405020304" pitchFamily="18" charset="0"/>
                <a:ea typeface="Calibri" panose="020F0502020204030204" pitchFamily="34" charset="0"/>
              </a:rPr>
              <a:t>1985; Lansdale 2010)</a:t>
            </a:r>
            <a:r>
              <a:rPr lang="hr-HR" sz="2200" noProof="1">
                <a:effectLst/>
                <a:latin typeface="Times New Roman" panose="02020603050405020304" pitchFamily="18" charset="0"/>
                <a:ea typeface="Times New Roman" panose="02020603050405020304" pitchFamily="18" charset="0"/>
              </a:rPr>
              <a:t>: reveals the underlying multiple layers of the performance.</a:t>
            </a:r>
          </a:p>
          <a:p>
            <a:endParaRPr lang="hr-HR" sz="2800" noProof="1">
              <a:effectLst/>
              <a:latin typeface="Times New Roman" panose="02020603050405020304" pitchFamily="18" charset="0"/>
              <a:ea typeface="Times New Roman" panose="02020603050405020304" pitchFamily="18" charset="0"/>
            </a:endParaRPr>
          </a:p>
          <a:p>
            <a:endParaRPr lang="hr-HR" dirty="0"/>
          </a:p>
        </p:txBody>
      </p:sp>
    </p:spTree>
    <p:extLst>
      <p:ext uri="{BB962C8B-B14F-4D97-AF65-F5344CB8AC3E}">
        <p14:creationId xmlns:p14="http://schemas.microsoft.com/office/powerpoint/2010/main" val="616440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6AE73-A5CB-4981-8F7D-ABD208C44150}"/>
              </a:ext>
            </a:extLst>
          </p:cNvPr>
          <p:cNvSpPr>
            <a:spLocks noGrp="1"/>
          </p:cNvSpPr>
          <p:nvPr>
            <p:ph idx="1"/>
          </p:nvPr>
        </p:nvSpPr>
        <p:spPr>
          <a:xfrm>
            <a:off x="2693773" y="2632364"/>
            <a:ext cx="9002927" cy="3749386"/>
          </a:xfrm>
        </p:spPr>
        <p:txBody>
          <a:bodyPr>
            <a:normAutofit/>
          </a:bodyPr>
          <a:lstStyle/>
          <a:p>
            <a:pPr>
              <a:lnSpc>
                <a:spcPct val="120000"/>
              </a:lnSpc>
              <a:buFont typeface="Wingdings" panose="05000000000000000000" pitchFamily="2" charset="2"/>
              <a:buChar char="§"/>
            </a:pPr>
            <a:r>
              <a:rPr lang="en-GB" sz="2400" b="1" dirty="0">
                <a:effectLst/>
                <a:latin typeface="Times New Roman" panose="02020603050405020304" pitchFamily="18" charset="0"/>
                <a:ea typeface="Calibri" panose="020F0502020204030204" pitchFamily="34" charset="0"/>
              </a:rPr>
              <a:t>death</a:t>
            </a:r>
            <a:r>
              <a:rPr lang="en-GB" sz="2400" dirty="0">
                <a:effectLst/>
                <a:latin typeface="Times New Roman" panose="02020603050405020304" pitchFamily="18" charset="0"/>
                <a:ea typeface="Calibri" panose="020F0502020204030204" pitchFamily="34" charset="0"/>
              </a:rPr>
              <a:t> </a:t>
            </a:r>
            <a:r>
              <a:rPr lang="en-GB" sz="2400" b="1" dirty="0">
                <a:effectLst/>
                <a:latin typeface="Times New Roman" panose="02020603050405020304" pitchFamily="18" charset="0"/>
                <a:ea typeface="Calibri" panose="020F0502020204030204" pitchFamily="34" charset="0"/>
              </a:rPr>
              <a:t>of</a:t>
            </a:r>
            <a:r>
              <a:rPr lang="en-GB" sz="2400" dirty="0">
                <a:effectLst/>
                <a:latin typeface="Times New Roman" panose="02020603050405020304" pitchFamily="18" charset="0"/>
                <a:ea typeface="Calibri" panose="020F0502020204030204" pitchFamily="34" charset="0"/>
              </a:rPr>
              <a:t> </a:t>
            </a:r>
            <a:r>
              <a:rPr lang="en-GB" sz="2400" b="1" dirty="0">
                <a:effectLst/>
                <a:latin typeface="Times New Roman" panose="02020603050405020304" pitchFamily="18" charset="0"/>
                <a:ea typeface="Calibri" panose="020F0502020204030204" pitchFamily="34" charset="0"/>
              </a:rPr>
              <a:t>the</a:t>
            </a:r>
            <a:r>
              <a:rPr lang="en-GB" sz="2400" dirty="0">
                <a:effectLst/>
                <a:latin typeface="Times New Roman" panose="02020603050405020304" pitchFamily="18" charset="0"/>
                <a:ea typeface="Calibri" panose="020F0502020204030204" pitchFamily="34" charset="0"/>
              </a:rPr>
              <a:t> </a:t>
            </a:r>
            <a:r>
              <a:rPr lang="en-GB" sz="2400" b="1" dirty="0">
                <a:effectLst/>
                <a:latin typeface="Times New Roman" panose="02020603050405020304" pitchFamily="18" charset="0"/>
                <a:ea typeface="Calibri" panose="020F0502020204030204" pitchFamily="34" charset="0"/>
              </a:rPr>
              <a:t>author </a:t>
            </a:r>
            <a:r>
              <a:rPr lang="en-GB" sz="2400" dirty="0">
                <a:effectLst/>
                <a:latin typeface="Times New Roman" panose="02020603050405020304" pitchFamily="18" charset="0"/>
                <a:ea typeface="Calibri" panose="020F0502020204030204" pitchFamily="34" charset="0"/>
              </a:rPr>
              <a:t>(Barthes </a:t>
            </a:r>
            <a:r>
              <a:rPr lang="en-GB" sz="2400" dirty="0">
                <a:effectLst/>
                <a:latin typeface="Times New Roman" panose="02020603050405020304" pitchFamily="18" charset="0"/>
                <a:ea typeface="Times New Roman" panose="02020603050405020304" pitchFamily="18" charset="0"/>
              </a:rPr>
              <a:t>1968)</a:t>
            </a:r>
            <a:r>
              <a:rPr lang="en-GB" sz="2400" dirty="0">
                <a:effectLst/>
                <a:latin typeface="Times New Roman" panose="02020603050405020304" pitchFamily="18" charset="0"/>
                <a:ea typeface="Calibri" panose="020F0502020204030204" pitchFamily="34" charset="0"/>
              </a:rPr>
              <a:t>: is used to question my role as the author, drawing on Derrida and Foucault, positioning myself as the editor of various intertexts emphasising the notion of the </a:t>
            </a:r>
            <a:r>
              <a:rPr lang="en-GB" sz="2400" b="1" dirty="0">
                <a:effectLst/>
                <a:latin typeface="Times New Roman" panose="02020603050405020304" pitchFamily="18" charset="0"/>
                <a:ea typeface="Calibri" panose="020F0502020204030204" pitchFamily="34" charset="0"/>
              </a:rPr>
              <a:t>plurality of self</a:t>
            </a:r>
            <a:r>
              <a:rPr lang="en-GB" sz="2400" dirty="0">
                <a:effectLst/>
                <a:latin typeface="Times New Roman" panose="02020603050405020304" pitchFamily="18" charset="0"/>
                <a:ea typeface="Calibri" panose="020F0502020204030204" pitchFamily="34" charset="0"/>
              </a:rPr>
              <a:t> (Foucault 1969) by postmodern techniques such as </a:t>
            </a:r>
            <a:r>
              <a:rPr lang="en-GB" sz="2400" b="1" dirty="0">
                <a:effectLst/>
                <a:latin typeface="Times New Roman" panose="02020603050405020304" pitchFamily="18" charset="0"/>
                <a:ea typeface="Calibri" panose="020F0502020204030204" pitchFamily="34" charset="0"/>
              </a:rPr>
              <a:t>fragmentation</a:t>
            </a:r>
            <a:r>
              <a:rPr lang="en-GB" sz="2400" dirty="0">
                <a:effectLst/>
                <a:latin typeface="Times New Roman" panose="02020603050405020304" pitchFamily="18" charset="0"/>
                <a:ea typeface="Calibri" panose="020F0502020204030204" pitchFamily="34" charset="0"/>
              </a:rPr>
              <a:t>, </a:t>
            </a:r>
            <a:r>
              <a:rPr lang="en-GB" sz="2400" b="1" dirty="0">
                <a:effectLst/>
                <a:latin typeface="Times New Roman" panose="02020603050405020304" pitchFamily="18" charset="0"/>
                <a:ea typeface="Calibri" panose="020F0502020204030204" pitchFamily="34" charset="0"/>
              </a:rPr>
              <a:t>repetition </a:t>
            </a:r>
            <a:r>
              <a:rPr lang="en-GB" sz="2400" dirty="0">
                <a:effectLst/>
                <a:latin typeface="Times New Roman" panose="02020603050405020304" pitchFamily="18" charset="0"/>
                <a:ea typeface="Calibri" panose="020F0502020204030204" pitchFamily="34" charset="0"/>
              </a:rPr>
              <a:t>and </a:t>
            </a:r>
            <a:r>
              <a:rPr lang="en-GB" sz="2400" b="1" dirty="0">
                <a:effectLst/>
                <a:latin typeface="Times New Roman" panose="02020603050405020304" pitchFamily="18" charset="0"/>
                <a:ea typeface="Calibri" panose="020F0502020204030204" pitchFamily="34" charset="0"/>
              </a:rPr>
              <a:t>avoidance of a singular narrative</a:t>
            </a:r>
            <a:endParaRPr lang="hr-HR" dirty="0"/>
          </a:p>
        </p:txBody>
      </p:sp>
    </p:spTree>
    <p:extLst>
      <p:ext uri="{BB962C8B-B14F-4D97-AF65-F5344CB8AC3E}">
        <p14:creationId xmlns:p14="http://schemas.microsoft.com/office/powerpoint/2010/main" val="1536287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376A-0499-4515-93B7-1EB2D5C1D16C}"/>
              </a:ext>
            </a:extLst>
          </p:cNvPr>
          <p:cNvSpPr>
            <a:spLocks noGrp="1"/>
          </p:cNvSpPr>
          <p:nvPr>
            <p:ph type="title"/>
          </p:nvPr>
        </p:nvSpPr>
        <p:spPr>
          <a:xfrm>
            <a:off x="73891" y="533400"/>
            <a:ext cx="2161309" cy="3816927"/>
          </a:xfrm>
        </p:spPr>
        <p:txBody>
          <a:bodyPr>
            <a:normAutofit/>
          </a:bodyPr>
          <a:lstStyle/>
          <a:p>
            <a:br>
              <a:rPr lang="hr-HR" sz="2800" dirty="0">
                <a:solidFill>
                  <a:srgbClr val="FF0000"/>
                </a:solidFill>
              </a:rPr>
            </a:br>
            <a:br>
              <a:rPr lang="hr-HR" sz="2800" dirty="0">
                <a:solidFill>
                  <a:srgbClr val="FF0000"/>
                </a:solidFill>
              </a:rPr>
            </a:br>
            <a:br>
              <a:rPr lang="hr-HR" sz="2800" dirty="0">
                <a:solidFill>
                  <a:srgbClr val="FF0000"/>
                </a:solidFill>
              </a:rPr>
            </a:br>
            <a:br>
              <a:rPr lang="hr-HR" sz="2800" dirty="0">
                <a:solidFill>
                  <a:srgbClr val="FF0000"/>
                </a:solidFill>
              </a:rPr>
            </a:br>
            <a:br>
              <a:rPr lang="hr-HR" sz="2400" dirty="0">
                <a:solidFill>
                  <a:srgbClr val="FF0000"/>
                </a:solidFill>
              </a:rPr>
            </a:br>
            <a:br>
              <a:rPr lang="hr-HR" sz="2400" dirty="0">
                <a:solidFill>
                  <a:srgbClr val="FF0000"/>
                </a:solidFill>
              </a:rPr>
            </a:br>
            <a:br>
              <a:rPr lang="hr-HR" sz="2400" dirty="0">
                <a:solidFill>
                  <a:srgbClr val="FF0000"/>
                </a:solidFill>
              </a:rPr>
            </a:br>
            <a:br>
              <a:rPr lang="hr-HR" sz="2400" dirty="0">
                <a:solidFill>
                  <a:srgbClr val="FF0000"/>
                </a:solidFill>
              </a:rPr>
            </a:br>
            <a:endParaRPr lang="hr-HR" sz="2400" dirty="0">
              <a:solidFill>
                <a:srgbClr val="FF0000"/>
              </a:solidFill>
            </a:endParaRPr>
          </a:p>
        </p:txBody>
      </p:sp>
      <p:sp>
        <p:nvSpPr>
          <p:cNvPr id="3" name="Content Placeholder 2">
            <a:extLst>
              <a:ext uri="{FF2B5EF4-FFF2-40B4-BE49-F238E27FC236}">
                <a16:creationId xmlns:a16="http://schemas.microsoft.com/office/drawing/2014/main" id="{45B36289-299F-45D7-8A83-35DDAB28D7E4}"/>
              </a:ext>
            </a:extLst>
          </p:cNvPr>
          <p:cNvSpPr>
            <a:spLocks noGrp="1"/>
          </p:cNvSpPr>
          <p:nvPr>
            <p:ph idx="1"/>
          </p:nvPr>
        </p:nvSpPr>
        <p:spPr>
          <a:xfrm>
            <a:off x="2327565" y="1126836"/>
            <a:ext cx="9369136" cy="5254914"/>
          </a:xfrm>
        </p:spPr>
        <p:txBody>
          <a:bodyPr>
            <a:normAutofit/>
          </a:bodyPr>
          <a:lstStyle/>
          <a:p>
            <a:pPr marL="342900" lvl="0" indent="-342900" algn="just">
              <a:lnSpc>
                <a:spcPct val="150000"/>
              </a:lnSpc>
              <a:buFont typeface="Wingdings" panose="05000000000000000000" pitchFamily="2" charset="2"/>
              <a:buChar char=""/>
            </a:pPr>
            <a:r>
              <a:rPr lang="en-US" sz="1800" b="1" dirty="0">
                <a:effectLst/>
                <a:latin typeface="Times New Roman" panose="02020603050405020304" pitchFamily="18" charset="0"/>
                <a:ea typeface="Calibri" panose="020F0502020204030204" pitchFamily="34" charset="0"/>
              </a:rPr>
              <a:t>diffuse</a:t>
            </a:r>
            <a:r>
              <a:rPr lang="en-US" sz="1800" dirty="0">
                <a:effectLst/>
                <a:latin typeface="Times New Roman" panose="02020603050405020304" pitchFamily="18" charset="0"/>
                <a:ea typeface="Calibri" panose="020F0502020204030204" pitchFamily="34" charset="0"/>
              </a:rPr>
              <a:t> </a:t>
            </a:r>
            <a:r>
              <a:rPr lang="en-US" sz="1800" b="1" dirty="0">
                <a:effectLst/>
                <a:latin typeface="Times New Roman" panose="02020603050405020304" pitchFamily="18" charset="0"/>
                <a:ea typeface="Calibri" panose="020F0502020204030204" pitchFamily="34" charset="0"/>
              </a:rPr>
              <a:t>authorship </a:t>
            </a:r>
            <a:r>
              <a:rPr lang="en-US" sz="1800" dirty="0">
                <a:effectLst/>
                <a:latin typeface="Times New Roman" panose="02020603050405020304" pitchFamily="18" charset="0"/>
                <a:ea typeface="Calibri" panose="020F0502020204030204" pitchFamily="34" charset="0"/>
              </a:rPr>
              <a:t>(Barthes in</a:t>
            </a:r>
            <a:r>
              <a:rPr lang="en-US" sz="1800" b="1" dirty="0">
                <a:effectLst/>
                <a:latin typeface="Times New Roman" panose="02020603050405020304" pitchFamily="18" charset="0"/>
                <a:ea typeface="Calibri" panose="020F0502020204030204" pitchFamily="34" charset="0"/>
              </a:rPr>
              <a:t> </a:t>
            </a:r>
            <a:r>
              <a:rPr lang="en-US" sz="1800" noProof="1">
                <a:effectLst/>
                <a:latin typeface="Times New Roman" panose="02020603050405020304" pitchFamily="18" charset="0"/>
                <a:ea typeface="Calibri" panose="020F0502020204030204" pitchFamily="34" charset="0"/>
              </a:rPr>
              <a:t>Auslander 2008, 50): </a:t>
            </a:r>
            <a:r>
              <a:rPr lang="hr-HR" sz="1800" noProof="1">
                <a:effectLst/>
                <a:latin typeface="Times New Roman" panose="02020603050405020304" pitchFamily="18" charset="0"/>
                <a:ea typeface="Calibri" panose="020F0502020204030204" pitchFamily="34" charset="0"/>
              </a:rPr>
              <a:t>my associates and I </a:t>
            </a:r>
            <a:r>
              <a:rPr lang="en-US" sz="1800" dirty="0">
                <a:latin typeface="Times New Roman" panose="02020603050405020304" pitchFamily="18" charset="0"/>
                <a:ea typeface="Calibri" panose="020F0502020204030204" pitchFamily="34" charset="0"/>
                <a:cs typeface="Times New Roman" panose="02020603050405020304" pitchFamily="18" charset="0"/>
              </a:rPr>
              <a:t>established communication on a receptive reader-response basis, thus blending the role of the spectator and the author in creating the new material. </a:t>
            </a:r>
          </a:p>
          <a:p>
            <a:pPr marL="342900" lvl="0" indent="-342900" algn="just">
              <a:lnSpc>
                <a:spcPct val="150000"/>
              </a:lnSpc>
              <a:buFont typeface="Wingdings" panose="05000000000000000000" pitchFamily="2" charset="2"/>
              <a:buChar char=""/>
            </a:pPr>
            <a:r>
              <a:rPr lang="en-US" sz="1800" b="1" noProof="1">
                <a:latin typeface="Times New Roman" panose="02020603050405020304" pitchFamily="18" charset="0"/>
                <a:ea typeface="Calibri" panose="020F0502020204030204" pitchFamily="34" charset="0"/>
              </a:rPr>
              <a:t>carnival</a:t>
            </a:r>
            <a:r>
              <a:rPr lang="en-US" sz="1800" noProof="1">
                <a:latin typeface="Times New Roman" panose="02020603050405020304" pitchFamily="18" charset="0"/>
                <a:ea typeface="Calibri" panose="020F0502020204030204" pitchFamily="34" charset="0"/>
              </a:rPr>
              <a:t> (</a:t>
            </a:r>
            <a:r>
              <a:rPr lang="en-US" sz="1800" noProof="1">
                <a:latin typeface="Times New Roman" panose="02020603050405020304" pitchFamily="18" charset="0"/>
                <a:ea typeface="Times New Roman" panose="02020603050405020304" pitchFamily="18" charset="0"/>
              </a:rPr>
              <a:t>Bakhtin 1968) </a:t>
            </a:r>
            <a:r>
              <a:rPr lang="en-US" sz="1800" noProof="1">
                <a:latin typeface="Times New Roman" panose="02020603050405020304" pitchFamily="18" charset="0"/>
                <a:ea typeface="Calibri" panose="020F0502020204030204" pitchFamily="34" charset="0"/>
              </a:rPr>
              <a:t>which accentuates the blurring of the boundaries between the spectator and the performer</a:t>
            </a:r>
            <a:r>
              <a:rPr lang="en-US" sz="1800" b="1" noProof="1">
                <a:latin typeface="Times New Roman" panose="02020603050405020304" pitchFamily="18" charset="0"/>
                <a:ea typeface="Times New Roman" panose="02020603050405020304" pitchFamily="18" charset="0"/>
              </a:rPr>
              <a:t> </a:t>
            </a:r>
          </a:p>
          <a:p>
            <a:pPr marL="342900" lvl="0" indent="-342900" algn="just">
              <a:lnSpc>
                <a:spcPct val="150000"/>
              </a:lnSpc>
              <a:buFont typeface="Wingdings" panose="05000000000000000000" pitchFamily="2" charset="2"/>
              <a:buChar char=""/>
            </a:pPr>
            <a:r>
              <a:rPr lang="en-US" sz="1800" b="1" noProof="1">
                <a:effectLst/>
                <a:latin typeface="Times New Roman" panose="02020603050405020304" pitchFamily="18" charset="0"/>
                <a:ea typeface="Calibri" panose="020F0502020204030204" pitchFamily="34" charset="0"/>
              </a:rPr>
              <a:t>rhizome </a:t>
            </a:r>
            <a:r>
              <a:rPr lang="en-US" sz="1800" noProof="1">
                <a:effectLst/>
                <a:latin typeface="Times New Roman" panose="02020603050405020304" pitchFamily="18" charset="0"/>
                <a:ea typeface="Calibri" panose="020F0502020204030204" pitchFamily="34" charset="0"/>
              </a:rPr>
              <a:t>(Deleuze and Guattari 1987), where there is not just one root or source, in this case text source</a:t>
            </a:r>
            <a:r>
              <a:rPr lang="en-US" sz="1800" noProof="1">
                <a:latin typeface="Times New Roman" panose="02020603050405020304" pitchFamily="18" charset="0"/>
                <a:ea typeface="Calibri" panose="020F0502020204030204" pitchFamily="34" charset="0"/>
              </a:rPr>
              <a:t>.</a:t>
            </a:r>
          </a:p>
          <a:p>
            <a:pPr marL="342900" indent="-342900" algn="just">
              <a:lnSpc>
                <a:spcPct val="150000"/>
              </a:lnSpc>
              <a:buFont typeface="Wingdings" panose="05000000000000000000" pitchFamily="2" charset="2"/>
              <a:buChar char=""/>
            </a:pPr>
            <a:r>
              <a:rPr lang="en-US" sz="1800" b="1" noProof="1">
                <a:effectLst/>
                <a:latin typeface="Times New Roman" panose="02020603050405020304" pitchFamily="18" charset="0"/>
                <a:ea typeface="Calibri" panose="020F0502020204030204" pitchFamily="34" charset="0"/>
              </a:rPr>
              <a:t>supplement </a:t>
            </a:r>
            <a:r>
              <a:rPr lang="en-US" sz="1800" noProof="1">
                <a:effectLst/>
                <a:latin typeface="Times New Roman" panose="02020603050405020304" pitchFamily="18" charset="0"/>
                <a:ea typeface="Calibri" panose="020F0502020204030204" pitchFamily="34" charset="0"/>
              </a:rPr>
              <a:t>(Derrida in Carlson 1985): </a:t>
            </a:r>
            <a:r>
              <a:rPr lang="hr-HR" sz="1800" noProof="1">
                <a:latin typeface="Times New Roman" panose="02020603050405020304" pitchFamily="18" charset="0"/>
                <a:ea typeface="Calibri" panose="020F0502020204030204" pitchFamily="34" charset="0"/>
              </a:rPr>
              <a:t>i</a:t>
            </a:r>
            <a:r>
              <a:rPr lang="en-US" sz="1800" noProof="1">
                <a:effectLst/>
                <a:latin typeface="Times New Roman" panose="02020603050405020304" pitchFamily="18" charset="0"/>
                <a:ea typeface="Calibri" panose="020F0502020204030204" pitchFamily="34" charset="0"/>
              </a:rPr>
              <a:t>n a way I deconstructed ballet </a:t>
            </a:r>
            <a:r>
              <a:rPr lang="en-US" sz="1800" i="1" noProof="1">
                <a:effectLst/>
                <a:latin typeface="Times New Roman" panose="02020603050405020304" pitchFamily="18" charset="0"/>
                <a:ea typeface="Calibri" panose="020F0502020204030204" pitchFamily="34" charset="0"/>
              </a:rPr>
              <a:t>Hamlet</a:t>
            </a:r>
            <a:r>
              <a:rPr lang="en-US" sz="1800" noProof="1">
                <a:effectLst/>
                <a:latin typeface="Times New Roman" panose="02020603050405020304" pitchFamily="18" charset="0"/>
                <a:ea typeface="Calibri" panose="020F0502020204030204" pitchFamily="34" charset="0"/>
              </a:rPr>
              <a:t> and re-built it, creating what Derrida calls supplement</a:t>
            </a:r>
            <a:r>
              <a:rPr lang="en-US" sz="1800" b="1" noProof="1">
                <a:effectLst/>
                <a:latin typeface="Times New Roman" panose="02020603050405020304" pitchFamily="18" charset="0"/>
                <a:ea typeface="Calibri" panose="020F0502020204030204" pitchFamily="34" charset="0"/>
              </a:rPr>
              <a:t>, </a:t>
            </a:r>
            <a:r>
              <a:rPr lang="en-US" sz="1800" noProof="1">
                <a:effectLst/>
                <a:latin typeface="Times New Roman" panose="02020603050405020304" pitchFamily="18" charset="0"/>
                <a:ea typeface="Calibri" panose="020F0502020204030204" pitchFamily="34" charset="0"/>
              </a:rPr>
              <a:t>resulting in an open-ended work of art, suitable for additional supplementation.</a:t>
            </a:r>
          </a:p>
          <a:p>
            <a:pPr marL="0" lvl="0" indent="0" algn="just">
              <a:lnSpc>
                <a:spcPct val="150000"/>
              </a:lnSpc>
              <a:buNone/>
            </a:pPr>
            <a:endParaRPr lang="hr-HR" sz="1800" dirty="0">
              <a:effectLst/>
              <a:latin typeface="Times New Roman" panose="02020603050405020304" pitchFamily="18" charset="0"/>
              <a:ea typeface="Times New Roman" panose="02020603050405020304" pitchFamily="18" charset="0"/>
            </a:endParaRPr>
          </a:p>
          <a:p>
            <a:pPr marL="0" indent="0">
              <a:buNone/>
            </a:pPr>
            <a:endParaRPr lang="hr-HR" dirty="0"/>
          </a:p>
        </p:txBody>
      </p:sp>
    </p:spTree>
    <p:extLst>
      <p:ext uri="{BB962C8B-B14F-4D97-AF65-F5344CB8AC3E}">
        <p14:creationId xmlns:p14="http://schemas.microsoft.com/office/powerpoint/2010/main" val="249095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CF6F-E328-9E75-B4C1-1FE81AFFDEE4}"/>
              </a:ext>
            </a:extLst>
          </p:cNvPr>
          <p:cNvSpPr>
            <a:spLocks noGrp="1"/>
          </p:cNvSpPr>
          <p:nvPr>
            <p:ph type="title"/>
          </p:nvPr>
        </p:nvSpPr>
        <p:spPr/>
        <p:txBody>
          <a:bodyPr>
            <a:normAutofit fontScale="90000"/>
          </a:bodyPr>
          <a:lstStyle/>
          <a:p>
            <a:r>
              <a:rPr lang="en-US" dirty="0">
                <a:latin typeface="Georgia" panose="02040502050405020303" pitchFamily="18" charset="0"/>
              </a:rPr>
              <a:t>Presentation</a:t>
            </a:r>
          </a:p>
        </p:txBody>
      </p:sp>
      <p:sp>
        <p:nvSpPr>
          <p:cNvPr id="3" name="Content Placeholder 2">
            <a:extLst>
              <a:ext uri="{FF2B5EF4-FFF2-40B4-BE49-F238E27FC236}">
                <a16:creationId xmlns:a16="http://schemas.microsoft.com/office/drawing/2014/main" id="{36F3E5F9-B92A-DB4A-52E3-B98D85D68794}"/>
              </a:ext>
            </a:extLst>
          </p:cNvPr>
          <p:cNvSpPr>
            <a:spLocks noGrp="1"/>
          </p:cNvSpPr>
          <p:nvPr>
            <p:ph idx="1"/>
          </p:nvPr>
        </p:nvSpPr>
        <p:spPr>
          <a:xfrm>
            <a:off x="471055" y="2576944"/>
            <a:ext cx="10917381" cy="3385705"/>
          </a:xfrm>
        </p:spPr>
        <p:txBody>
          <a:bodyPr>
            <a:normAutofit/>
          </a:bodyPr>
          <a:lstStyle/>
          <a:p>
            <a:pPr marL="0" indent="0">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 am Dr Svebor Sečak, associate professor, national ballet principal of the Croatian National Theatre in Zagreb, where I currently work as the ballet coach. I am the Dean of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Alma Mater Europaea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Dance Academy in Slovenia and the President of the Croatian Society of Professional Ballet Artists. I </a:t>
            </a:r>
            <a:r>
              <a:rPr lang="en-GB" sz="1800" dirty="0">
                <a:latin typeface="Times New Roman" panose="02020603050405020304" pitchFamily="18" charset="0"/>
                <a:ea typeface="Calibri" panose="020F0502020204030204" pitchFamily="34" charset="0"/>
                <a:cs typeface="Times New Roman" panose="02020603050405020304" pitchFamily="18" charset="0"/>
              </a:rPr>
              <a:t>teach ballet education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University of Zagreb, Croatia. </a:t>
            </a:r>
            <a:endParaRPr lang="en-GB"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Furthermore, I am the director and organiser of the International Ballet Competition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Slavenska Prix,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as well as the organiser and moderator of the dance section of Scientific International AMEU Conferences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All About People,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and as a member I participate at international congresses of CID UNESCO. </a:t>
            </a:r>
            <a:endParaRPr lang="en-GB" sz="1800" strike="sngStrike"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Times New Roman" panose="02020603050405020304" pitchFamily="18" charset="0"/>
                <a:ea typeface="Calibri" panose="020F0502020204030204" pitchFamily="34" charset="0"/>
              </a:rPr>
              <a:t>I am a regular member of the European Academy of Sciences and Arts.</a:t>
            </a:r>
            <a:endParaRPr lang="en-GB" dirty="0"/>
          </a:p>
        </p:txBody>
      </p:sp>
    </p:spTree>
    <p:extLst>
      <p:ext uri="{BB962C8B-B14F-4D97-AF65-F5344CB8AC3E}">
        <p14:creationId xmlns:p14="http://schemas.microsoft.com/office/powerpoint/2010/main" val="2765248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1094-8BFB-490C-BA05-935DDFA83805}"/>
              </a:ext>
            </a:extLst>
          </p:cNvPr>
          <p:cNvSpPr>
            <a:spLocks noGrp="1"/>
          </p:cNvSpPr>
          <p:nvPr>
            <p:ph type="title"/>
          </p:nvPr>
        </p:nvSpPr>
        <p:spPr>
          <a:xfrm>
            <a:off x="0" y="533400"/>
            <a:ext cx="2216727" cy="3475182"/>
          </a:xfrm>
        </p:spPr>
        <p:txBody>
          <a:bodyPr>
            <a:normAutofit/>
          </a:bodyPr>
          <a:lstStyle/>
          <a:p>
            <a:br>
              <a:rPr lang="hr-HR" sz="2800" dirty="0">
                <a:solidFill>
                  <a:srgbClr val="FF0000"/>
                </a:solidFill>
              </a:rPr>
            </a:br>
            <a:br>
              <a:rPr lang="hr-HR" sz="2800" dirty="0">
                <a:solidFill>
                  <a:srgbClr val="FF0000"/>
                </a:solidFill>
              </a:rPr>
            </a:br>
            <a:br>
              <a:rPr lang="hr-HR" sz="2400" dirty="0">
                <a:solidFill>
                  <a:srgbClr val="FF0000"/>
                </a:solidFill>
              </a:rPr>
            </a:br>
            <a:br>
              <a:rPr lang="hr-HR" sz="2400" dirty="0">
                <a:solidFill>
                  <a:srgbClr val="FF0000"/>
                </a:solidFill>
              </a:rPr>
            </a:br>
            <a:endParaRPr lang="hr-HR" sz="2400" dirty="0">
              <a:solidFill>
                <a:srgbClr val="FF0000"/>
              </a:solidFill>
            </a:endParaRPr>
          </a:p>
        </p:txBody>
      </p:sp>
      <p:sp>
        <p:nvSpPr>
          <p:cNvPr id="3" name="Content Placeholder 2">
            <a:extLst>
              <a:ext uri="{FF2B5EF4-FFF2-40B4-BE49-F238E27FC236}">
                <a16:creationId xmlns:a16="http://schemas.microsoft.com/office/drawing/2014/main" id="{F53F3510-37ED-46A7-A3FE-8814BDE99223}"/>
              </a:ext>
            </a:extLst>
          </p:cNvPr>
          <p:cNvSpPr>
            <a:spLocks noGrp="1"/>
          </p:cNvSpPr>
          <p:nvPr>
            <p:ph idx="1"/>
          </p:nvPr>
        </p:nvSpPr>
        <p:spPr>
          <a:xfrm>
            <a:off x="2693773" y="1782618"/>
            <a:ext cx="9002927" cy="4599132"/>
          </a:xfrm>
        </p:spPr>
        <p:txBody>
          <a:bodyPr>
            <a:normAutofit/>
          </a:bodyPr>
          <a:lstStyle/>
          <a:p>
            <a:pPr marL="342900" indent="-342900" algn="just">
              <a:lnSpc>
                <a:spcPct val="150000"/>
              </a:lnSpc>
              <a:buFont typeface="Wingdings" panose="05000000000000000000" pitchFamily="2" charset="2"/>
              <a:buChar char=""/>
            </a:pPr>
            <a:r>
              <a:rPr lang="en-US" sz="2000" b="1" dirty="0">
                <a:latin typeface="Times New Roman" panose="02020603050405020304" pitchFamily="18" charset="0"/>
                <a:ea typeface="Times New Roman" panose="02020603050405020304" pitchFamily="18" charset="0"/>
              </a:rPr>
              <a:t>i</a:t>
            </a:r>
            <a:r>
              <a:rPr lang="en-US" sz="2000" b="1" dirty="0">
                <a:effectLst/>
                <a:latin typeface="Times New Roman" panose="02020603050405020304" pitchFamily="18" charset="0"/>
                <a:ea typeface="Times New Roman" panose="02020603050405020304" pitchFamily="18" charset="0"/>
              </a:rPr>
              <a:t>rony</a:t>
            </a:r>
            <a:r>
              <a:rPr lang="en-US" sz="2000" b="1" dirty="0">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I have used slight doses of irony and a </a:t>
            </a:r>
            <a:r>
              <a:rPr lang="en-US" sz="2000" noProof="1">
                <a:effectLst/>
                <a:latin typeface="Times New Roman" panose="02020603050405020304" pitchFamily="18" charset="0"/>
                <a:ea typeface="Times New Roman" panose="02020603050405020304" pitchFamily="18" charset="0"/>
              </a:rPr>
              <a:t>touch of humour </a:t>
            </a:r>
            <a:endParaRPr lang="hr-HR" sz="2000" noProof="1">
              <a:effectLst/>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
            </a:pPr>
            <a:r>
              <a:rPr lang="en-US" sz="2000" b="1" noProof="1">
                <a:effectLst/>
                <a:latin typeface="Times New Roman" panose="02020603050405020304" pitchFamily="18" charset="0"/>
                <a:ea typeface="Calibri" panose="020F0502020204030204" pitchFamily="34" charset="0"/>
              </a:rPr>
              <a:t>self-reflexivity</a:t>
            </a:r>
            <a:r>
              <a:rPr lang="en-US" sz="2000" noProof="1">
                <a:effectLst/>
                <a:latin typeface="Times New Roman" panose="02020603050405020304" pitchFamily="18" charset="0"/>
                <a:ea typeface="Calibri" panose="020F0502020204030204" pitchFamily="34" charset="0"/>
              </a:rPr>
              <a:t> is evident in the inserted autobiographical elements, thus personalising Shakespeare's ontological themes</a:t>
            </a:r>
            <a:endParaRPr lang="hr-HR" sz="2000" noProof="1">
              <a:effectLst/>
              <a:latin typeface="Times New Roman" panose="02020603050405020304" pitchFamily="18" charset="0"/>
              <a:ea typeface="Calibri" panose="020F0502020204030204" pitchFamily="34" charset="0"/>
            </a:endParaRPr>
          </a:p>
          <a:p>
            <a:pPr marL="342900" indent="-342900" algn="just">
              <a:lnSpc>
                <a:spcPct val="150000"/>
              </a:lnSpc>
              <a:buFont typeface="Wingdings" panose="05000000000000000000" pitchFamily="2" charset="2"/>
              <a:buChar char=""/>
            </a:pPr>
            <a:r>
              <a:rPr lang="hr-HR" sz="2000" b="1" noProof="1">
                <a:latin typeface="Times New Roman" panose="02020603050405020304" pitchFamily="18" charset="0"/>
                <a:ea typeface="Calibri" panose="020F0502020204030204" pitchFamily="34" charset="0"/>
              </a:rPr>
              <a:t>s</a:t>
            </a:r>
            <a:r>
              <a:rPr lang="en-US" sz="2000" b="1" noProof="1">
                <a:latin typeface="Times New Roman" panose="02020603050405020304" pitchFamily="18" charset="0"/>
                <a:ea typeface="Calibri" panose="020F0502020204030204" pitchFamily="34" charset="0"/>
              </a:rPr>
              <a:t>imultaneity</a:t>
            </a:r>
            <a:r>
              <a:rPr lang="en-US" sz="2000" noProof="1">
                <a:latin typeface="Times New Roman" panose="02020603050405020304" pitchFamily="18" charset="0"/>
                <a:ea typeface="Calibri" panose="020F0502020204030204" pitchFamily="34" charset="0"/>
              </a:rPr>
              <a:t> was used to achieve communication between various styles and approaches. </a:t>
            </a:r>
            <a:r>
              <a:rPr lang="hr-HR" sz="2000" noProof="1">
                <a:latin typeface="Times New Roman" panose="02020603050405020304" pitchFamily="18" charset="0"/>
                <a:ea typeface="Calibri" panose="020F0502020204030204" pitchFamily="34" charset="0"/>
              </a:rPr>
              <a:t>R</a:t>
            </a:r>
            <a:r>
              <a:rPr lang="en-US" sz="2000" noProof="1">
                <a:latin typeface="Times New Roman" panose="02020603050405020304" pitchFamily="18" charset="0"/>
                <a:ea typeface="Times New Roman" panose="02020603050405020304" pitchFamily="18" charset="0"/>
              </a:rPr>
              <a:t>egarding choreographic syntax </a:t>
            </a:r>
            <a:r>
              <a:rPr lang="en-US" sz="2000" i="1" noProof="1">
                <a:latin typeface="Times New Roman" panose="02020603050405020304" pitchFamily="18" charset="0"/>
                <a:ea typeface="Times New Roman" panose="02020603050405020304" pitchFamily="18" charset="0"/>
              </a:rPr>
              <a:t>Hamlet</a:t>
            </a:r>
            <a:r>
              <a:rPr lang="en-US" sz="2000" noProof="1">
                <a:latin typeface="Times New Roman" panose="02020603050405020304" pitchFamily="18" charset="0"/>
                <a:ea typeface="Times New Roman" panose="02020603050405020304" pitchFamily="18" charset="0"/>
              </a:rPr>
              <a:t> worked on the principle of </a:t>
            </a:r>
            <a:r>
              <a:rPr lang="en-US" sz="2000" b="1" i="1" noProof="1">
                <a:latin typeface="Times New Roman" panose="02020603050405020304" pitchFamily="18" charset="0"/>
                <a:ea typeface="Times New Roman" panose="02020603050405020304" pitchFamily="18" charset="0"/>
              </a:rPr>
              <a:t>mimesis</a:t>
            </a:r>
            <a:r>
              <a:rPr lang="en-US" sz="2000" i="1" noProof="1">
                <a:latin typeface="Times New Roman" panose="02020603050405020304" pitchFamily="18" charset="0"/>
                <a:ea typeface="Times New Roman" panose="02020603050405020304" pitchFamily="18" charset="0"/>
              </a:rPr>
              <a:t> </a:t>
            </a:r>
            <a:r>
              <a:rPr lang="en-US" sz="2000" noProof="1">
                <a:latin typeface="Times New Roman" panose="02020603050405020304" pitchFamily="18" charset="0"/>
                <a:ea typeface="Times New Roman" panose="02020603050405020304" pitchFamily="18" charset="0"/>
              </a:rPr>
              <a:t>and </a:t>
            </a:r>
            <a:r>
              <a:rPr lang="en-US" sz="2000" b="1" i="1" noProof="1">
                <a:latin typeface="Times New Roman" panose="02020603050405020304" pitchFamily="18" charset="0"/>
                <a:ea typeface="Times New Roman" panose="02020603050405020304" pitchFamily="18" charset="0"/>
              </a:rPr>
              <a:t>pathos</a:t>
            </a:r>
            <a:r>
              <a:rPr lang="en-US" sz="2000" i="1" noProof="1">
                <a:latin typeface="Times New Roman" panose="02020603050405020304" pitchFamily="18" charset="0"/>
                <a:ea typeface="Times New Roman" panose="02020603050405020304" pitchFamily="18" charset="0"/>
              </a:rPr>
              <a:t>, </a:t>
            </a:r>
            <a:r>
              <a:rPr lang="en-US" sz="2000" noProof="1">
                <a:latin typeface="Times New Roman" panose="02020603050405020304" pitchFamily="18" charset="0"/>
                <a:ea typeface="Times New Roman" panose="02020603050405020304" pitchFamily="18" charset="0"/>
              </a:rPr>
              <a:t>while</a:t>
            </a:r>
            <a:r>
              <a:rPr lang="en-US" sz="2000" i="1" noProof="1">
                <a:latin typeface="Times New Roman" panose="02020603050405020304" pitchFamily="18" charset="0"/>
                <a:ea typeface="Times New Roman" panose="02020603050405020304" pitchFamily="18" charset="0"/>
              </a:rPr>
              <a:t> Hamlet Revisited </a:t>
            </a:r>
            <a:r>
              <a:rPr lang="en-US" sz="2000" noProof="1">
                <a:latin typeface="Times New Roman" panose="02020603050405020304" pitchFamily="18" charset="0"/>
                <a:ea typeface="Times New Roman" panose="02020603050405020304" pitchFamily="18" charset="0"/>
              </a:rPr>
              <a:t>includes</a:t>
            </a:r>
            <a:r>
              <a:rPr lang="en-US" sz="2000" i="1" noProof="1">
                <a:latin typeface="Times New Roman" panose="02020603050405020304" pitchFamily="18" charset="0"/>
                <a:ea typeface="Times New Roman" panose="02020603050405020304" pitchFamily="18" charset="0"/>
              </a:rPr>
              <a:t> </a:t>
            </a:r>
            <a:r>
              <a:rPr lang="en-US" sz="2000" b="1" i="1" noProof="1">
                <a:latin typeface="Times New Roman" panose="02020603050405020304" pitchFamily="18" charset="0"/>
                <a:ea typeface="Times New Roman" panose="02020603050405020304" pitchFamily="18" charset="0"/>
              </a:rPr>
              <a:t>parataxis</a:t>
            </a:r>
            <a:r>
              <a:rPr lang="en-US" sz="2000" noProof="1">
                <a:latin typeface="Times New Roman" panose="02020603050405020304" pitchFamily="18" charset="0"/>
                <a:ea typeface="Times New Roman" panose="02020603050405020304" pitchFamily="18" charset="0"/>
              </a:rPr>
              <a:t>: different intertexts were put together in juxtaposition</a:t>
            </a:r>
            <a:r>
              <a:rPr lang="hr-HR" sz="2000" noProof="1">
                <a:latin typeface="Times New Roman" panose="02020603050405020304" pitchFamily="18" charset="0"/>
                <a:ea typeface="Times New Roman" panose="02020603050405020304" pitchFamily="18" charset="0"/>
              </a:rPr>
              <a:t> (</a:t>
            </a:r>
            <a:r>
              <a:rPr lang="en-US" sz="2000" noProof="1">
                <a:latin typeface="Times New Roman" panose="02020603050405020304" pitchFamily="18" charset="0"/>
                <a:ea typeface="Times New Roman" panose="02020603050405020304" pitchFamily="18" charset="0"/>
              </a:rPr>
              <a:t>Foster 1986, 92-93)</a:t>
            </a:r>
            <a:r>
              <a:rPr lang="hr-HR" sz="2000" noProof="1">
                <a:latin typeface="Times New Roman" panose="02020603050405020304" pitchFamily="18" charset="0"/>
                <a:ea typeface="Times New Roman" panose="02020603050405020304" pitchFamily="18" charset="0"/>
              </a:rPr>
              <a:t>.</a:t>
            </a:r>
            <a:endParaRPr lang="hr-HR" sz="1800" dirty="0">
              <a:solidFill>
                <a:srgbClr val="FF0000"/>
              </a:solidFill>
              <a:effectLst/>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
            </a:pPr>
            <a:endParaRPr lang="hr-HR" sz="2000" noProof="1">
              <a:effectLst/>
              <a:latin typeface="Times New Roman" panose="02020603050405020304" pitchFamily="18" charset="0"/>
              <a:ea typeface="Calibri" panose="020F0502020204030204" pitchFamily="34" charset="0"/>
            </a:endParaRPr>
          </a:p>
          <a:p>
            <a:pPr marL="342900" indent="-342900" algn="just">
              <a:lnSpc>
                <a:spcPct val="150000"/>
              </a:lnSpc>
              <a:buFont typeface="Wingdings" panose="05000000000000000000" pitchFamily="2" charset="2"/>
              <a:buChar char=""/>
            </a:pPr>
            <a:endParaRPr lang="hr-HR" dirty="0"/>
          </a:p>
        </p:txBody>
      </p:sp>
    </p:spTree>
    <p:extLst>
      <p:ext uri="{BB962C8B-B14F-4D97-AF65-F5344CB8AC3E}">
        <p14:creationId xmlns:p14="http://schemas.microsoft.com/office/powerpoint/2010/main" val="166011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FBE4A-BDD2-4BEB-B1D0-8B6255699B31}"/>
              </a:ext>
            </a:extLst>
          </p:cNvPr>
          <p:cNvSpPr>
            <a:spLocks noGrp="1"/>
          </p:cNvSpPr>
          <p:nvPr>
            <p:ph idx="1"/>
          </p:nvPr>
        </p:nvSpPr>
        <p:spPr>
          <a:xfrm>
            <a:off x="2693773" y="1597890"/>
            <a:ext cx="9002927" cy="4783859"/>
          </a:xfrm>
        </p:spPr>
        <p:txBody>
          <a:bodyPr>
            <a:normAutofit/>
          </a:bodyPr>
          <a:lstStyle/>
          <a:p>
            <a:pPr marL="342900" lvl="0" indent="-342900" algn="just">
              <a:lnSpc>
                <a:spcPct val="150000"/>
              </a:lnSpc>
              <a:buFont typeface="Wingdings" panose="05000000000000000000" pitchFamily="2" charset="2"/>
              <a:buChar char=""/>
            </a:pPr>
            <a:r>
              <a:rPr lang="en-GB" sz="2000" b="1" dirty="0">
                <a:effectLst/>
                <a:latin typeface="Times New Roman" panose="02020603050405020304" pitchFamily="18" charset="0"/>
                <a:ea typeface="Calibri" panose="020F0502020204030204" pitchFamily="34" charset="0"/>
              </a:rPr>
              <a:t>incredulity</a:t>
            </a:r>
            <a:r>
              <a:rPr lang="en-GB" sz="2000" dirty="0">
                <a:effectLst/>
                <a:latin typeface="Times New Roman" panose="02020603050405020304" pitchFamily="18" charset="0"/>
                <a:ea typeface="Calibri" panose="020F0502020204030204" pitchFamily="34" charset="0"/>
              </a:rPr>
              <a:t> </a:t>
            </a:r>
            <a:r>
              <a:rPr lang="en-GB" sz="2000" b="1" dirty="0">
                <a:effectLst/>
                <a:latin typeface="Times New Roman" panose="02020603050405020304" pitchFamily="18" charset="0"/>
                <a:ea typeface="Calibri" panose="020F0502020204030204" pitchFamily="34" charset="0"/>
              </a:rPr>
              <a:t>towards</a:t>
            </a:r>
            <a:r>
              <a:rPr lang="en-GB" sz="2000" dirty="0">
                <a:effectLst/>
                <a:latin typeface="Times New Roman" panose="02020603050405020304" pitchFamily="18" charset="0"/>
                <a:ea typeface="Calibri" panose="020F0502020204030204" pitchFamily="34" charset="0"/>
              </a:rPr>
              <a:t> </a:t>
            </a:r>
            <a:r>
              <a:rPr lang="en-GB" sz="2000" b="1" dirty="0">
                <a:effectLst/>
                <a:latin typeface="Times New Roman" panose="02020603050405020304" pitchFamily="18" charset="0"/>
                <a:ea typeface="Calibri" panose="020F0502020204030204" pitchFamily="34" charset="0"/>
              </a:rPr>
              <a:t>grand</a:t>
            </a:r>
            <a:r>
              <a:rPr lang="en-GB" sz="2000" dirty="0">
                <a:effectLst/>
                <a:latin typeface="Times New Roman" panose="02020603050405020304" pitchFamily="18" charset="0"/>
                <a:ea typeface="Calibri" panose="020F0502020204030204" pitchFamily="34" charset="0"/>
              </a:rPr>
              <a:t> </a:t>
            </a:r>
            <a:r>
              <a:rPr lang="en-GB" sz="2000" b="1" dirty="0">
                <a:effectLst/>
                <a:latin typeface="Times New Roman" panose="02020603050405020304" pitchFamily="18" charset="0"/>
                <a:ea typeface="Calibri" panose="020F0502020204030204" pitchFamily="34" charset="0"/>
              </a:rPr>
              <a:t>narratives </a:t>
            </a:r>
            <a:r>
              <a:rPr lang="en-GB" sz="2000" dirty="0">
                <a:effectLst/>
                <a:latin typeface="Times New Roman" panose="02020603050405020304" pitchFamily="18" charset="0"/>
                <a:ea typeface="Calibri" panose="020F0502020204030204" pitchFamily="34" charset="0"/>
              </a:rPr>
              <a:t>(Lyotard 1984): emphasises the importance of particulars as opposed to universals, in this case, by involving </a:t>
            </a:r>
            <a:r>
              <a:rPr lang="en-GB" sz="2000" dirty="0">
                <a:effectLst/>
                <a:latin typeface="Times New Roman" panose="02020603050405020304" pitchFamily="18" charset="0"/>
                <a:ea typeface="Times New Roman" panose="02020603050405020304" pitchFamily="18" charset="0"/>
              </a:rPr>
              <a:t>individual experience.</a:t>
            </a:r>
            <a:endParaRPr lang="hr-HR" sz="2000" dirty="0">
              <a:effectLst/>
              <a:latin typeface="Times New Roman" panose="02020603050405020304" pitchFamily="18" charset="0"/>
              <a:ea typeface="Times New Roman" panose="02020603050405020304" pitchFamily="18" charset="0"/>
            </a:endParaRPr>
          </a:p>
          <a:p>
            <a:pPr marL="0" lvl="0" indent="0" algn="just">
              <a:lnSpc>
                <a:spcPct val="150000"/>
              </a:lnSpc>
              <a:buNone/>
            </a:pPr>
            <a:endParaRPr lang="hr-HR" sz="2000" dirty="0">
              <a:latin typeface="Times New Roman" panose="02020603050405020304" pitchFamily="18" charset="0"/>
              <a:ea typeface="Times New Roman" panose="02020603050405020304" pitchFamily="18" charset="0"/>
            </a:endParaRPr>
          </a:p>
          <a:p>
            <a:pPr marL="342900" lvl="0" indent="-342900" algn="just">
              <a:lnSpc>
                <a:spcPct val="150000"/>
              </a:lnSpc>
              <a:buFont typeface="Wingdings" panose="05000000000000000000" pitchFamily="2" charset="2"/>
              <a:buChar char=""/>
            </a:pPr>
            <a:r>
              <a:rPr lang="en-GB" sz="2000" b="1" dirty="0">
                <a:effectLst/>
                <a:latin typeface="Times New Roman" panose="02020603050405020304" pitchFamily="18" charset="0"/>
                <a:ea typeface="Calibri" panose="020F0502020204030204" pitchFamily="34" charset="0"/>
              </a:rPr>
              <a:t>mirror: </a:t>
            </a:r>
            <a:r>
              <a:rPr lang="en-GB" sz="2000" dirty="0">
                <a:effectLst/>
                <a:latin typeface="Times New Roman" panose="02020603050405020304" pitchFamily="18" charset="0"/>
                <a:ea typeface="Calibri" panose="020F0502020204030204" pitchFamily="34" charset="0"/>
              </a:rPr>
              <a:t>three aspects </a:t>
            </a:r>
            <a:r>
              <a:rPr lang="en-US" sz="2000" dirty="0">
                <a:effectLst/>
                <a:latin typeface="Times New Roman" panose="02020603050405020304" pitchFamily="18" charset="0"/>
                <a:ea typeface="Calibri" panose="020F0502020204030204" pitchFamily="34" charset="0"/>
              </a:rPr>
              <a:t>of the concept of the mirror were applied - theatre as a metaphorical </a:t>
            </a:r>
            <a:r>
              <a:rPr lang="en-GB" sz="2000" dirty="0">
                <a:effectLst/>
                <a:latin typeface="Times New Roman" panose="02020603050405020304" pitchFamily="18" charset="0"/>
                <a:ea typeface="Calibri" panose="020F0502020204030204" pitchFamily="34" charset="0"/>
              </a:rPr>
              <a:t>mirror (Lacan 1977b), a real mirror as a set element and the video that can serve as a time-transcending mirror</a:t>
            </a:r>
            <a:r>
              <a:rPr lang="hr-HR" sz="2000" dirty="0">
                <a:effectLst/>
                <a:latin typeface="Times New Roman" panose="02020603050405020304" pitchFamily="18" charset="0"/>
                <a:ea typeface="Calibri" panose="020F0502020204030204" pitchFamily="34" charset="0"/>
              </a:rPr>
              <a:t>.</a:t>
            </a:r>
            <a:r>
              <a:rPr lang="en-GB" sz="2000" dirty="0">
                <a:effectLst/>
                <a:latin typeface="Times New Roman" panose="02020603050405020304" pitchFamily="18" charset="0"/>
                <a:ea typeface="Calibri" panose="020F0502020204030204" pitchFamily="34" charset="0"/>
              </a:rPr>
              <a:t> </a:t>
            </a:r>
            <a:endParaRPr lang="hr-H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592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B1A9-2598-413F-BCAF-0233AB146D3E}"/>
              </a:ext>
            </a:extLst>
          </p:cNvPr>
          <p:cNvSpPr>
            <a:spLocks noGrp="1"/>
          </p:cNvSpPr>
          <p:nvPr>
            <p:ph type="title"/>
          </p:nvPr>
        </p:nvSpPr>
        <p:spPr>
          <a:xfrm>
            <a:off x="0" y="533400"/>
            <a:ext cx="2318327" cy="3798455"/>
          </a:xfrm>
        </p:spPr>
        <p:txBody>
          <a:bodyPr/>
          <a:lstStyle/>
          <a:p>
            <a:br>
              <a:rPr lang="hr-HR" sz="2800" dirty="0">
                <a:solidFill>
                  <a:srgbClr val="FF0000"/>
                </a:solidFill>
                <a:latin typeface="Times New Roman" panose="02020603050405020304" pitchFamily="18" charset="0"/>
                <a:cs typeface="Times New Roman" panose="02020603050405020304" pitchFamily="18" charset="0"/>
              </a:rPr>
            </a:br>
            <a:br>
              <a:rPr lang="hr-HR" sz="2800" dirty="0">
                <a:solidFill>
                  <a:srgbClr val="FF0000"/>
                </a:solidFill>
                <a:latin typeface="Times New Roman" panose="02020603050405020304" pitchFamily="18" charset="0"/>
                <a:cs typeface="Times New Roman" panose="02020603050405020304" pitchFamily="18" charset="0"/>
              </a:rPr>
            </a:br>
            <a:br>
              <a:rPr lang="hr-HR" sz="2800" dirty="0">
                <a:solidFill>
                  <a:srgbClr val="FF0000"/>
                </a:solidFill>
                <a:latin typeface="Times New Roman" panose="02020603050405020304" pitchFamily="18" charset="0"/>
                <a:cs typeface="Times New Roman" panose="02020603050405020304" pitchFamily="18" charset="0"/>
              </a:rPr>
            </a:br>
            <a:br>
              <a:rPr lang="hr-HR" sz="2400" dirty="0">
                <a:solidFill>
                  <a:srgbClr val="FF0000"/>
                </a:solidFill>
                <a:latin typeface="Times New Roman" panose="02020603050405020304" pitchFamily="18" charset="0"/>
                <a:cs typeface="Times New Roman" panose="02020603050405020304" pitchFamily="18" charset="0"/>
              </a:rPr>
            </a:br>
            <a:br>
              <a:rPr lang="hr-HR" sz="2400" dirty="0">
                <a:solidFill>
                  <a:srgbClr val="FF0000"/>
                </a:solidFill>
                <a:latin typeface="Times New Roman" panose="02020603050405020304" pitchFamily="18" charset="0"/>
                <a:cs typeface="Times New Roman" panose="02020603050405020304" pitchFamily="18" charset="0"/>
              </a:rPr>
            </a:br>
            <a:br>
              <a:rPr lang="hr-HR" dirty="0"/>
            </a:br>
            <a:br>
              <a:rPr lang="hr-HR" dirty="0"/>
            </a:br>
            <a:br>
              <a:rPr lang="hr-HR" dirty="0"/>
            </a:br>
            <a:endParaRPr lang="hr-HR" dirty="0"/>
          </a:p>
        </p:txBody>
      </p:sp>
      <p:sp>
        <p:nvSpPr>
          <p:cNvPr id="3" name="Content Placeholder 2">
            <a:extLst>
              <a:ext uri="{FF2B5EF4-FFF2-40B4-BE49-F238E27FC236}">
                <a16:creationId xmlns:a16="http://schemas.microsoft.com/office/drawing/2014/main" id="{749D7864-74D4-492C-B800-B4FF07D092C4}"/>
              </a:ext>
            </a:extLst>
          </p:cNvPr>
          <p:cNvSpPr>
            <a:spLocks noGrp="1"/>
          </p:cNvSpPr>
          <p:nvPr>
            <p:ph idx="1"/>
          </p:nvPr>
        </p:nvSpPr>
        <p:spPr>
          <a:xfrm>
            <a:off x="2142837" y="2124364"/>
            <a:ext cx="9553864" cy="4733636"/>
          </a:xfrm>
        </p:spPr>
        <p:txBody>
          <a:bodyPr>
            <a:normAutofit/>
          </a:bodyPr>
          <a:lstStyle/>
          <a:p>
            <a:pPr marL="342900" indent="-342900" algn="just">
              <a:lnSpc>
                <a:spcPct val="150000"/>
              </a:lnSpc>
              <a:buFont typeface="Wingdings" panose="05000000000000000000" pitchFamily="2" charset="2"/>
              <a:buChar char=""/>
            </a:pPr>
            <a:r>
              <a:rPr lang="en-US" sz="2400" b="1" noProof="1">
                <a:effectLst/>
                <a:latin typeface="Times New Roman" panose="02020603050405020304" pitchFamily="18" charset="0"/>
                <a:ea typeface="Times New Roman" panose="02020603050405020304" pitchFamily="18" charset="0"/>
              </a:rPr>
              <a:t>psycho-schizoanalysis</a:t>
            </a:r>
            <a:r>
              <a:rPr lang="en-US" sz="2400" noProof="1">
                <a:effectLst/>
                <a:latin typeface="Times New Roman" panose="02020603050405020304" pitchFamily="18" charset="0"/>
                <a:ea typeface="Times New Roman" panose="02020603050405020304" pitchFamily="18" charset="0"/>
              </a:rPr>
              <a:t>: from Freud's psychoanalysis (1900) through Jung's archetypes (1968), </a:t>
            </a:r>
            <a:r>
              <a:rPr lang="en-US" sz="2400" i="1" noProof="1">
                <a:effectLst/>
                <a:latin typeface="Times New Roman" panose="02020603050405020304" pitchFamily="18" charset="0"/>
                <a:ea typeface="Times New Roman" panose="02020603050405020304" pitchFamily="18" charset="0"/>
              </a:rPr>
              <a:t>Hamlet Revisited</a:t>
            </a:r>
            <a:r>
              <a:rPr lang="en-US" sz="2400" noProof="1">
                <a:effectLst/>
                <a:latin typeface="Times New Roman" panose="02020603050405020304" pitchFamily="18" charset="0"/>
                <a:ea typeface="Times New Roman" panose="02020603050405020304" pitchFamily="18" charset="0"/>
              </a:rPr>
              <a:t> arrived at the concept of schizoanalysis proposed by Deleuze and Guattari </a:t>
            </a:r>
            <a:r>
              <a:rPr lang="en-US" sz="2400" dirty="0">
                <a:effectLst/>
                <a:latin typeface="Times New Roman" panose="02020603050405020304" pitchFamily="18" charset="0"/>
                <a:ea typeface="Times New Roman" panose="02020603050405020304" pitchFamily="18" charset="0"/>
              </a:rPr>
              <a:t>(1983). </a:t>
            </a:r>
            <a:r>
              <a:rPr lang="en-US" sz="2400" noProof="1">
                <a:effectLst/>
                <a:latin typeface="Times New Roman" panose="02020603050405020304" pitchFamily="18" charset="0"/>
                <a:ea typeface="Times New Roman" panose="02020603050405020304" pitchFamily="18" charset="0"/>
              </a:rPr>
              <a:t>Their concept of schizoanalysis rejects Freud's concept of th</a:t>
            </a:r>
            <a:r>
              <a:rPr lang="hr-HR" sz="2400" noProof="1">
                <a:effectLst/>
                <a:latin typeface="Times New Roman" panose="02020603050405020304" pitchFamily="18" charset="0"/>
                <a:ea typeface="Times New Roman" panose="02020603050405020304" pitchFamily="18" charset="0"/>
              </a:rPr>
              <a:t>e</a:t>
            </a:r>
            <a:r>
              <a:rPr lang="en-US" sz="2400" noProof="1">
                <a:effectLst/>
                <a:latin typeface="Times New Roman" panose="02020603050405020304" pitchFamily="18" charset="0"/>
                <a:ea typeface="Times New Roman" panose="02020603050405020304" pitchFamily="18" charset="0"/>
              </a:rPr>
              <a:t> family triangle to avoid the repression </a:t>
            </a:r>
            <a:r>
              <a:rPr lang="en-US" sz="2400" dirty="0">
                <a:effectLst/>
                <a:latin typeface="Times New Roman" panose="02020603050405020304" pitchFamily="18" charset="0"/>
                <a:ea typeface="Times New Roman" panose="02020603050405020304" pitchFamily="18" charset="0"/>
              </a:rPr>
              <a:t>and restraint of the psychoanalytic interpretative framework</a:t>
            </a:r>
            <a:r>
              <a:rPr lang="hr-HR" sz="2400" dirty="0">
                <a:effectLst/>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300878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BE28E9-0991-46BA-B5F2-A6A4948552EB}"/>
              </a:ext>
            </a:extLst>
          </p:cNvPr>
          <p:cNvSpPr>
            <a:spLocks noGrp="1"/>
          </p:cNvSpPr>
          <p:nvPr>
            <p:ph idx="1"/>
          </p:nvPr>
        </p:nvSpPr>
        <p:spPr>
          <a:xfrm>
            <a:off x="2133601" y="1154544"/>
            <a:ext cx="9563100" cy="5227205"/>
          </a:xfrm>
        </p:spPr>
        <p:txBody>
          <a:bodyPr>
            <a:noAutofit/>
          </a:bodyPr>
          <a:lstStyle/>
          <a:p>
            <a:pPr marL="571500" indent="-342900" algn="just">
              <a:lnSpc>
                <a:spcPct val="200000"/>
              </a:lnSpc>
              <a:buFont typeface="Wingdings" panose="05000000000000000000" pitchFamily="2" charset="2"/>
              <a:buChar char="§"/>
            </a:pPr>
            <a:r>
              <a:rPr lang="en-US" sz="2000" b="1" dirty="0">
                <a:effectLst/>
                <a:latin typeface="Times New Roman" panose="02020603050405020304" pitchFamily="18" charset="0"/>
                <a:ea typeface="Calibri" panose="020F0502020204030204" pitchFamily="34" charset="0"/>
              </a:rPr>
              <a:t>Video dancing body: </a:t>
            </a:r>
            <a:r>
              <a:rPr lang="en-US" sz="2000" dirty="0">
                <a:effectLst/>
                <a:latin typeface="Times New Roman" panose="02020603050405020304" pitchFamily="18" charset="0"/>
                <a:ea typeface="Calibri" panose="020F0502020204030204" pitchFamily="34" charset="0"/>
              </a:rPr>
              <a:t>I played with images of the anatomy of the body, juxtaposing it with images of literary texts, music and dance notation sheets</a:t>
            </a:r>
            <a:r>
              <a:rPr lang="en-US" sz="2000" noProof="1">
                <a:effectLst/>
                <a:latin typeface="Times New Roman" panose="02020603050405020304" pitchFamily="18" charset="0"/>
                <a:ea typeface="Calibri" panose="020F0502020204030204" pitchFamily="34" charset="0"/>
              </a:rPr>
              <a:t>, as signs of the process in which dance is created. </a:t>
            </a:r>
            <a:r>
              <a:rPr lang="en-US" sz="2000" dirty="0">
                <a:effectLst/>
                <a:latin typeface="Times New Roman" panose="02020603050405020304" pitchFamily="18" charset="0"/>
                <a:ea typeface="Times New Roman" panose="02020603050405020304" pitchFamily="18" charset="0"/>
              </a:rPr>
              <a:t>Today's eclectic repertoire demands a new type of body that Foster calls the 'hired body'—it is a body trained to make a living in dancing. </a:t>
            </a:r>
            <a:r>
              <a:rPr lang="en-US" sz="2000" dirty="0">
                <a:latin typeface="Times New Roman" panose="02020603050405020304" pitchFamily="18" charset="0"/>
                <a:ea typeface="Times New Roman" panose="02020603050405020304" pitchFamily="18" charset="0"/>
              </a:rPr>
              <a:t>W</a:t>
            </a:r>
            <a:r>
              <a:rPr lang="en-US" sz="2000" dirty="0">
                <a:effectLst/>
                <a:latin typeface="Times New Roman" panose="02020603050405020304" pitchFamily="18" charset="0"/>
                <a:ea typeface="Times New Roman" panose="02020603050405020304" pitchFamily="18" charset="0"/>
              </a:rPr>
              <a:t>hat is important for my work is the notion following the hired body—the video dancing body that is often constructed from the edited tapes of dance movement </a:t>
            </a:r>
            <a:r>
              <a:rPr lang="en-US" sz="2000" dirty="0">
                <a:latin typeface="Times New Roman" panose="02020603050405020304" pitchFamily="18" charset="0"/>
                <a:ea typeface="Times New Roman" panose="02020603050405020304" pitchFamily="18" charset="0"/>
              </a:rPr>
              <a:t>(Foster 2006, 255). </a:t>
            </a:r>
            <a:endParaRPr lang="en-US" sz="2000" strike="sngStrik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544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E88A7-DA6A-4BF0-9E9A-3FEE182DD2D2}"/>
              </a:ext>
            </a:extLst>
          </p:cNvPr>
          <p:cNvSpPr>
            <a:spLocks noGrp="1"/>
          </p:cNvSpPr>
          <p:nvPr>
            <p:ph idx="1"/>
          </p:nvPr>
        </p:nvSpPr>
        <p:spPr>
          <a:xfrm>
            <a:off x="2693773" y="1542472"/>
            <a:ext cx="9002927" cy="4839277"/>
          </a:xfrm>
        </p:spPr>
        <p:txBody>
          <a:bodyPr>
            <a:normAutofit/>
          </a:bodyPr>
          <a:lstStyle/>
          <a:p>
            <a:pPr>
              <a:lnSpc>
                <a:spcPct val="150000"/>
              </a:lnSpc>
            </a:pPr>
            <a:r>
              <a:rPr lang="hr-HR" sz="2200" b="1" noProof="1">
                <a:effectLst/>
                <a:latin typeface="Times New Roman" panose="02020603050405020304" pitchFamily="18" charset="0"/>
                <a:ea typeface="Calibri" panose="020F0502020204030204" pitchFamily="34" charset="0"/>
              </a:rPr>
              <a:t>Dance video:  </a:t>
            </a:r>
            <a:r>
              <a:rPr lang="hr-HR" sz="2200" noProof="1">
                <a:effectLst/>
                <a:latin typeface="Times New Roman" panose="02020603050405020304" pitchFamily="18" charset="0"/>
                <a:ea typeface="Times New Roman" panose="02020603050405020304" pitchFamily="18" charset="0"/>
              </a:rPr>
              <a:t>edited dance that does not exist outside the medium, </a:t>
            </a:r>
            <a:r>
              <a:rPr lang="hr-HR" sz="2200" noProof="1">
                <a:latin typeface="Times New Roman" panose="02020603050405020304" pitchFamily="18" charset="0"/>
                <a:ea typeface="Calibri" panose="020F0502020204030204" pitchFamily="34" charset="0"/>
              </a:rPr>
              <a:t>somehow metaphorically imagined as a </a:t>
            </a:r>
            <a:r>
              <a:rPr lang="hr-HR" sz="2200" b="1" noProof="1">
                <a:latin typeface="Times New Roman" panose="02020603050405020304" pitchFamily="18" charset="0"/>
                <a:ea typeface="Calibri" panose="020F0502020204030204" pitchFamily="34" charset="0"/>
              </a:rPr>
              <a:t>simulacrum (</a:t>
            </a:r>
            <a:r>
              <a:rPr lang="hr-HR" sz="2200" noProof="1">
                <a:latin typeface="Times New Roman" panose="02020603050405020304" pitchFamily="18" charset="0"/>
                <a:ea typeface="Calibri" panose="020F0502020204030204" pitchFamily="34" charset="0"/>
              </a:rPr>
              <a:t>Baudrillard 1983; Auslander 2008) drawing on Foster (2006).</a:t>
            </a:r>
          </a:p>
          <a:p>
            <a:pPr>
              <a:lnSpc>
                <a:spcPct val="150000"/>
              </a:lnSpc>
            </a:pPr>
            <a:r>
              <a:rPr lang="hr-HR" sz="2200" noProof="1">
                <a:effectLst/>
                <a:latin typeface="Times New Roman" panose="02020603050405020304" pitchFamily="18" charset="0"/>
                <a:ea typeface="Calibri" panose="020F0502020204030204" pitchFamily="34" charset="0"/>
              </a:rPr>
              <a:t>Techniques such as </a:t>
            </a:r>
            <a:r>
              <a:rPr lang="hr-HR" sz="2200" b="1" noProof="1">
                <a:effectLst/>
                <a:latin typeface="Times New Roman" panose="02020603050405020304" pitchFamily="18" charset="0"/>
                <a:ea typeface="Calibri" panose="020F0502020204030204" pitchFamily="34" charset="0"/>
              </a:rPr>
              <a:t>reverse-motion, multiplication of images</a:t>
            </a:r>
            <a:r>
              <a:rPr lang="hr-HR" sz="2200" noProof="1">
                <a:effectLst/>
                <a:latin typeface="Times New Roman" panose="02020603050405020304" pitchFamily="18" charset="0"/>
                <a:ea typeface="Calibri" panose="020F0502020204030204" pitchFamily="34" charset="0"/>
              </a:rPr>
              <a:t>, </a:t>
            </a:r>
            <a:r>
              <a:rPr lang="hr-HR" sz="2200" b="1" noProof="1">
                <a:effectLst/>
                <a:latin typeface="Times New Roman" panose="02020603050405020304" pitchFamily="18" charset="0"/>
                <a:ea typeface="Calibri" panose="020F0502020204030204" pitchFamily="34" charset="0"/>
              </a:rPr>
              <a:t>slow-motion, split </a:t>
            </a:r>
            <a:r>
              <a:rPr lang="hr-HR" sz="2200" b="1" noProof="1">
                <a:latin typeface="Times New Roman" panose="02020603050405020304" pitchFamily="18" charset="0"/>
                <a:ea typeface="Calibri" panose="020F0502020204030204" pitchFamily="34" charset="0"/>
              </a:rPr>
              <a:t>screen, overlaying</a:t>
            </a:r>
            <a:r>
              <a:rPr lang="hr-HR" sz="2200" noProof="1">
                <a:latin typeface="Times New Roman" panose="02020603050405020304" pitchFamily="18" charset="0"/>
                <a:ea typeface="Calibri" panose="020F0502020204030204" pitchFamily="34" charset="0"/>
              </a:rPr>
              <a:t> </a:t>
            </a:r>
            <a:r>
              <a:rPr lang="hr-HR" sz="2200" b="1" noProof="1">
                <a:latin typeface="Times New Roman" panose="02020603050405020304" pitchFamily="18" charset="0"/>
                <a:ea typeface="Calibri" panose="020F0502020204030204" pitchFamily="34" charset="0"/>
              </a:rPr>
              <a:t>X-rays,</a:t>
            </a:r>
            <a:r>
              <a:rPr lang="hr-HR" sz="2200" noProof="1">
                <a:latin typeface="Times New Roman" panose="02020603050405020304" pitchFamily="18" charset="0"/>
                <a:ea typeface="Calibri" panose="020F0502020204030204" pitchFamily="34" charset="0"/>
              </a:rPr>
              <a:t> </a:t>
            </a:r>
            <a:r>
              <a:rPr lang="hr-HR" sz="2200" b="1" noProof="1">
                <a:latin typeface="Times New Roman" panose="02020603050405020304" pitchFamily="18" charset="0"/>
                <a:ea typeface="Calibri" panose="020F0502020204030204" pitchFamily="34" charset="0"/>
              </a:rPr>
              <a:t>image</a:t>
            </a:r>
            <a:r>
              <a:rPr lang="hr-HR" sz="2200" noProof="1">
                <a:latin typeface="Times New Roman" panose="02020603050405020304" pitchFamily="18" charset="0"/>
                <a:ea typeface="Calibri" panose="020F0502020204030204" pitchFamily="34" charset="0"/>
              </a:rPr>
              <a:t> </a:t>
            </a:r>
            <a:r>
              <a:rPr lang="hr-HR" sz="2200" b="1" noProof="1">
                <a:latin typeface="Times New Roman" panose="02020603050405020304" pitchFamily="18" charset="0"/>
                <a:ea typeface="Calibri" panose="020F0502020204030204" pitchFamily="34" charset="0"/>
              </a:rPr>
              <a:t>scratching</a:t>
            </a:r>
            <a:r>
              <a:rPr lang="hr-HR" sz="2200" noProof="1">
                <a:latin typeface="Times New Roman" panose="02020603050405020304" pitchFamily="18" charset="0"/>
                <a:ea typeface="Calibri" panose="020F0502020204030204" pitchFamily="34" charset="0"/>
              </a:rPr>
              <a:t> </a:t>
            </a:r>
            <a:r>
              <a:rPr lang="hr-HR" sz="2200" noProof="1">
                <a:effectLst/>
                <a:latin typeface="Times New Roman" panose="02020603050405020304" pitchFamily="18" charset="0"/>
                <a:ea typeface="Calibri" panose="020F0502020204030204" pitchFamily="34" charset="0"/>
              </a:rPr>
              <a:t>and </a:t>
            </a:r>
            <a:r>
              <a:rPr lang="hr-HR" sz="2200" b="1" noProof="1">
                <a:effectLst/>
                <a:latin typeface="Times New Roman" panose="02020603050405020304" pitchFamily="18" charset="0"/>
                <a:ea typeface="Calibri" panose="020F0502020204030204" pitchFamily="34" charset="0"/>
              </a:rPr>
              <a:t>freeze</a:t>
            </a:r>
            <a:r>
              <a:rPr lang="hr-HR" sz="2200" noProof="1">
                <a:effectLst/>
                <a:latin typeface="Times New Roman" panose="02020603050405020304" pitchFamily="18" charset="0"/>
                <a:ea typeface="Calibri" panose="020F0502020204030204" pitchFamily="34" charset="0"/>
              </a:rPr>
              <a:t>-</a:t>
            </a:r>
            <a:r>
              <a:rPr lang="hr-HR" sz="2200" b="1" noProof="1">
                <a:effectLst/>
                <a:latin typeface="Times New Roman" panose="02020603050405020304" pitchFamily="18" charset="0"/>
                <a:ea typeface="Calibri" panose="020F0502020204030204" pitchFamily="34" charset="0"/>
              </a:rPr>
              <a:t>frame</a:t>
            </a:r>
            <a:r>
              <a:rPr lang="hr-HR" sz="2200" noProof="1">
                <a:effectLst/>
                <a:latin typeface="Times New Roman" panose="02020603050405020304" pitchFamily="18" charset="0"/>
                <a:ea typeface="Calibri" panose="020F0502020204030204" pitchFamily="34" charset="0"/>
              </a:rPr>
              <a:t> were used</a:t>
            </a:r>
            <a:r>
              <a:rPr lang="hr-HR" sz="2200" noProof="1">
                <a:latin typeface="Times New Roman" panose="02020603050405020304" pitchFamily="18" charset="0"/>
                <a:ea typeface="Calibri" panose="020F0502020204030204" pitchFamily="34" charset="0"/>
              </a:rPr>
              <a:t>. </a:t>
            </a:r>
            <a:endParaRPr lang="hr-HR" dirty="0"/>
          </a:p>
        </p:txBody>
      </p:sp>
    </p:spTree>
    <p:extLst>
      <p:ext uri="{BB962C8B-B14F-4D97-AF65-F5344CB8AC3E}">
        <p14:creationId xmlns:p14="http://schemas.microsoft.com/office/powerpoint/2010/main" val="784634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74B2-F97F-C2FF-6B2B-3B41341F81AA}"/>
              </a:ext>
            </a:extLst>
          </p:cNvPr>
          <p:cNvSpPr>
            <a:spLocks noGrp="1"/>
          </p:cNvSpPr>
          <p:nvPr>
            <p:ph type="title"/>
          </p:nvPr>
        </p:nvSpPr>
        <p:spPr/>
        <p:txBody>
          <a:bodyPr>
            <a:normAutofit fontScale="90000"/>
          </a:bodyPr>
          <a:lstStyle/>
          <a:p>
            <a:r>
              <a:rPr lang="hr-HR" dirty="0"/>
              <a:t>CONCLUSION</a:t>
            </a:r>
            <a:endParaRPr lang="en-GB" dirty="0"/>
          </a:p>
        </p:txBody>
      </p:sp>
      <p:sp>
        <p:nvSpPr>
          <p:cNvPr id="3" name="Content Placeholder 2">
            <a:extLst>
              <a:ext uri="{FF2B5EF4-FFF2-40B4-BE49-F238E27FC236}">
                <a16:creationId xmlns:a16="http://schemas.microsoft.com/office/drawing/2014/main" id="{C6DEFC71-E624-1922-79D1-FA513C89F8E7}"/>
              </a:ext>
            </a:extLst>
          </p:cNvPr>
          <p:cNvSpPr>
            <a:spLocks noGrp="1"/>
          </p:cNvSpPr>
          <p:nvPr>
            <p:ph idx="1"/>
          </p:nvPr>
        </p:nvSpPr>
        <p:spPr>
          <a:xfrm>
            <a:off x="825500" y="1838326"/>
            <a:ext cx="10890250" cy="4516292"/>
          </a:xfrm>
        </p:spPr>
        <p:txBody>
          <a:bodyPr>
            <a:normAutofit fontScale="70000" lnSpcReduction="20000"/>
          </a:bodyPr>
          <a:lstStyle/>
          <a:p>
            <a:pPr marL="0" indent="0">
              <a:lnSpc>
                <a:spcPct val="160000"/>
              </a:lnSpc>
              <a:buNone/>
            </a:pPr>
            <a:r>
              <a:rPr lang="en-GB" sz="2800" dirty="0">
                <a:effectLst/>
                <a:latin typeface="Times New Roman" panose="02020603050405020304" pitchFamily="18" charset="0"/>
                <a:ea typeface="Times New Roman" panose="02020603050405020304" pitchFamily="18" charset="0"/>
              </a:rPr>
              <a:t>It may be argued that my research proves that the postmodernists’</a:t>
            </a:r>
            <a:r>
              <a:rPr lang="hr-HR" sz="2800" dirty="0">
                <a:effectLst/>
                <a:latin typeface="Times New Roman" panose="02020603050405020304" pitchFamily="18" charset="0"/>
                <a:ea typeface="Times New Roman" panose="02020603050405020304" pitchFamily="18" charset="0"/>
              </a:rPr>
              <a:t> </a:t>
            </a:r>
            <a:r>
              <a:rPr lang="en-GB" sz="2800" dirty="0">
                <a:effectLst/>
                <a:latin typeface="Times New Roman" panose="02020603050405020304" pitchFamily="18" charset="0"/>
                <a:ea typeface="Times New Roman" panose="02020603050405020304" pitchFamily="18" charset="0"/>
              </a:rPr>
              <a:t>prescriptive way of creating a work (Banes </a:t>
            </a:r>
            <a:r>
              <a:rPr lang="hr-HR" sz="2800" noProof="1">
                <a:effectLst/>
                <a:latin typeface="Times New Roman" panose="02020603050405020304" pitchFamily="18" charset="0"/>
                <a:ea typeface="Times New Roman" panose="02020603050405020304" pitchFamily="18" charset="0"/>
              </a:rPr>
              <a:t>1994, 309) can be applied to the re-reading or re-interpreting and transforming recorded ballet works. </a:t>
            </a:r>
            <a:r>
              <a:rPr lang="hr-HR" sz="2800" dirty="0">
                <a:latin typeface="Times New Roman" panose="02020603050405020304" pitchFamily="18" charset="0"/>
                <a:ea typeface="Calibri" panose="020F0502020204030204" pitchFamily="34" charset="0"/>
                <a:cs typeface="Times New Roman" panose="02020603050405020304" pitchFamily="18" charset="0"/>
              </a:rPr>
              <a:t>It </a:t>
            </a:r>
            <a:r>
              <a:rPr lang="en-US" sz="2800" noProof="1">
                <a:effectLst/>
                <a:latin typeface="Times New Roman" panose="02020603050405020304" pitchFamily="18" charset="0"/>
                <a:ea typeface="Calibri" panose="020F0502020204030204" pitchFamily="34" charset="0"/>
              </a:rPr>
              <a:t>proves to be a concept that enhances the possibility of re-considering existing monolithic or readerly texts (Barthes </a:t>
            </a:r>
            <a:r>
              <a:rPr lang="en-US" sz="2800" noProof="1">
                <a:effectLst/>
                <a:latin typeface="Times New Roman" panose="02020603050405020304" pitchFamily="18" charset="0"/>
                <a:ea typeface="Times New Roman" panose="02020603050405020304" pitchFamily="18" charset="0"/>
              </a:rPr>
              <a:t>cited in Foster 1986, 259</a:t>
            </a:r>
            <a:r>
              <a:rPr lang="hr-HR" sz="2800" noProof="1">
                <a:effectLst/>
                <a:latin typeface="Times New Roman" panose="02020603050405020304" pitchFamily="18" charset="0"/>
                <a:ea typeface="Times New Roman" panose="02020603050405020304" pitchFamily="18" charset="0"/>
              </a:rPr>
              <a:t>).</a:t>
            </a:r>
            <a:endParaRPr lang="hr-HR" sz="2800" dirty="0">
              <a:effectLst/>
              <a:latin typeface="Times New Roman" panose="02020603050405020304" pitchFamily="18" charset="0"/>
              <a:ea typeface="Times New Roman" panose="02020603050405020304" pitchFamily="18" charset="0"/>
            </a:endParaRPr>
          </a:p>
          <a:p>
            <a:pPr marL="0" indent="0">
              <a:lnSpc>
                <a:spcPct val="160000"/>
              </a:lnSpc>
              <a:buNone/>
            </a:pPr>
            <a:r>
              <a:rPr lang="hr-HR" sz="2800" dirty="0">
                <a:effectLst/>
                <a:latin typeface="Times New Roman" panose="02020603050405020304" pitchFamily="18" charset="0"/>
                <a:ea typeface="Times New Roman" panose="02020603050405020304" pitchFamily="18" charset="0"/>
              </a:rPr>
              <a:t>In the exegesis</a:t>
            </a:r>
            <a:r>
              <a:rPr lang="en-GB" sz="2800" dirty="0">
                <a:effectLst/>
                <a:latin typeface="Times New Roman" panose="02020603050405020304" pitchFamily="18" charset="0"/>
                <a:ea typeface="Times New Roman" panose="02020603050405020304" pitchFamily="18" charset="0"/>
              </a:rPr>
              <a:t>, I offer analyses on two levels. </a:t>
            </a:r>
            <a:r>
              <a:rPr lang="en-GB" sz="2800" dirty="0">
                <a:effectLst/>
                <a:latin typeface="Times New Roman" panose="02020603050405020304" pitchFamily="18" charset="0"/>
                <a:ea typeface="Calibri" panose="020F0502020204030204" pitchFamily="34" charset="0"/>
              </a:rPr>
              <a:t>I combine a semiotic structural analysis based on description, interpretation and self-evaluation with an intertextual analysis</a:t>
            </a:r>
            <a:r>
              <a:rPr lang="hr-HR" sz="2800" dirty="0">
                <a:effectLst/>
                <a:latin typeface="Times New Roman" panose="02020603050405020304" pitchFamily="18" charset="0"/>
                <a:ea typeface="Calibri" panose="020F0502020204030204" pitchFamily="34" charset="0"/>
              </a:rPr>
              <a:t>.</a:t>
            </a:r>
            <a:endParaRPr lang="hr-HR" sz="2800" dirty="0">
              <a:effectLst/>
              <a:latin typeface="Times New Roman" panose="02020603050405020304" pitchFamily="18" charset="0"/>
              <a:ea typeface="Times New Roman" panose="02020603050405020304" pitchFamily="18" charset="0"/>
            </a:endParaRPr>
          </a:p>
          <a:p>
            <a:pPr marL="0" indent="0">
              <a:lnSpc>
                <a:spcPct val="160000"/>
              </a:lnSpc>
              <a:spcAft>
                <a:spcPts val="1000"/>
              </a:spcAft>
              <a:buNone/>
            </a:pPr>
            <a:r>
              <a:rPr lang="en-GB" sz="2800" dirty="0">
                <a:effectLst/>
                <a:latin typeface="Times New Roman" panose="02020603050405020304" pitchFamily="18" charset="0"/>
                <a:ea typeface="Times New Roman" panose="02020603050405020304" pitchFamily="18" charset="0"/>
              </a:rPr>
              <a:t>The second level leaves the interpretive position open</a:t>
            </a:r>
            <a:r>
              <a:rPr lang="en-GB" sz="2800" dirty="0">
                <a:latin typeface="Times New Roman" panose="02020603050405020304" pitchFamily="18" charset="0"/>
                <a:ea typeface="Times New Roman" panose="02020603050405020304" pitchFamily="18" charset="0"/>
              </a:rPr>
              <a:t>. </a:t>
            </a:r>
            <a:r>
              <a:rPr lang="en-GB" sz="2800" dirty="0">
                <a:effectLst/>
                <a:latin typeface="Times New Roman" panose="02020603050405020304" pitchFamily="18" charset="0"/>
                <a:ea typeface="Times New Roman" panose="02020603050405020304" pitchFamily="18" charset="0"/>
              </a:rPr>
              <a:t>Such an intertextual approach examine</a:t>
            </a:r>
            <a:r>
              <a:rPr lang="hr-HR" sz="2800" dirty="0">
                <a:effectLst/>
                <a:latin typeface="Times New Roman" panose="02020603050405020304" pitchFamily="18" charset="0"/>
                <a:ea typeface="Times New Roman" panose="02020603050405020304" pitchFamily="18" charset="0"/>
              </a:rPr>
              <a:t>s</a:t>
            </a:r>
            <a:r>
              <a:rPr lang="en-GB" sz="2800" dirty="0">
                <a:effectLst/>
                <a:latin typeface="Times New Roman" panose="02020603050405020304" pitchFamily="18" charset="0"/>
                <a:ea typeface="Times New Roman" panose="02020603050405020304" pitchFamily="18" charset="0"/>
              </a:rPr>
              <a:t>  possible constructions of meaning, moving from strict relationships between signs to a multiplication of signifiers, combining structural, semiotic and intertextual analyses</a:t>
            </a:r>
            <a:r>
              <a:rPr lang="hr-HR" sz="2800" dirty="0">
                <a:effectLst/>
                <a:latin typeface="Times New Roman" panose="02020603050405020304" pitchFamily="18" charset="0"/>
                <a:ea typeface="Times New Roman" panose="02020603050405020304" pitchFamily="18" charset="0"/>
              </a:rPr>
              <a:t>. </a:t>
            </a:r>
          </a:p>
          <a:p>
            <a:endParaRPr lang="en-GB" dirty="0"/>
          </a:p>
        </p:txBody>
      </p:sp>
    </p:spTree>
    <p:extLst>
      <p:ext uri="{BB962C8B-B14F-4D97-AF65-F5344CB8AC3E}">
        <p14:creationId xmlns:p14="http://schemas.microsoft.com/office/powerpoint/2010/main" val="157269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FFDA6-F506-4909-8F7E-905BD0F0C9E7}"/>
              </a:ext>
            </a:extLst>
          </p:cNvPr>
          <p:cNvSpPr>
            <a:spLocks noGrp="1"/>
          </p:cNvSpPr>
          <p:nvPr>
            <p:ph idx="1"/>
          </p:nvPr>
        </p:nvSpPr>
        <p:spPr>
          <a:xfrm>
            <a:off x="2392219" y="563418"/>
            <a:ext cx="9304482" cy="5818331"/>
          </a:xfrm>
        </p:spPr>
        <p:txBody>
          <a:bodyPr>
            <a:normAutofit/>
          </a:bodyPr>
          <a:lstStyle/>
          <a:p>
            <a:pPr marL="0" indent="0">
              <a:lnSpc>
                <a:spcPct val="115000"/>
              </a:lnSpc>
              <a:spcAft>
                <a:spcPts val="10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complete article on the subject has been published in Journal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Monitor</a:t>
            </a:r>
            <a:r>
              <a:rPr lang="en-US" sz="1800" i="1"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rPr>
              <a:t>in December 2021.</a:t>
            </a:r>
          </a:p>
          <a:p>
            <a:pPr marL="0" indent="0">
              <a:lnSpc>
                <a:spcPct val="115000"/>
              </a:lnSpc>
              <a:spcAft>
                <a:spcPts val="100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Journal for the Humanities and Social Sciences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Monitor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has been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published by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Alma Mater Europaea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Institutum Studiorum Humanitatis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since 2001. Its aim is to publish articles pertinent to the fields of the humanities and social sciences, from anthropology to linguistics. The journal publishes articles by professors and students researching a diverse range of topics in various disciplines. This edition, published in December 2021, offers a thematic block dedicated to contemporary dance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video and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changes that digitalisation has brought into the traditional arts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journal is available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https://journal.almamater.si/index.php/monitorish/issue/view/32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en-US" sz="1800" dirty="0">
                <a:latin typeface="Times New Roman" panose="02020603050405020304" pitchFamily="18" charset="0"/>
                <a:ea typeface="Calibri" panose="020F0502020204030204" pitchFamily="34" charset="0"/>
                <a:cs typeface="Times New Roman" panose="02020603050405020304" pitchFamily="18" charset="0"/>
              </a:rPr>
              <a:t>In the next 10</a:t>
            </a:r>
            <a:r>
              <a:rPr lang="hr-HR" sz="1800" dirty="0">
                <a:latin typeface="Times New Roman" panose="02020603050405020304" pitchFamily="18" charset="0"/>
                <a:ea typeface="Calibri" panose="020F0502020204030204" pitchFamily="34" charset="0"/>
                <a:cs typeface="Times New Roman" panose="02020603050405020304" pitchFamily="18" charset="0"/>
              </a:rPr>
              <a:t> minutes</a:t>
            </a:r>
            <a:r>
              <a:rPr lang="en-US" sz="1800" dirty="0">
                <a:latin typeface="Times New Roman" panose="02020603050405020304" pitchFamily="18" charset="0"/>
                <a:ea typeface="Calibri" panose="020F0502020204030204" pitchFamily="34" charset="0"/>
                <a:cs typeface="Times New Roman" panose="02020603050405020304" pitchFamily="18" charset="0"/>
              </a:rPr>
              <a:t>, I am going to share several video clips from this project; they are taken out of context, but I hope you will get the general idea.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solidFill>
                <a:srgbClr val="FF0000"/>
              </a:solidFill>
            </a:endParaRPr>
          </a:p>
          <a:p>
            <a:pPr marL="0" indent="0">
              <a:buNone/>
            </a:pPr>
            <a:endParaRPr lang="hr-HR" dirty="0"/>
          </a:p>
        </p:txBody>
      </p:sp>
    </p:spTree>
    <p:extLst>
      <p:ext uri="{BB962C8B-B14F-4D97-AF65-F5344CB8AC3E}">
        <p14:creationId xmlns:p14="http://schemas.microsoft.com/office/powerpoint/2010/main" val="2219379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2E2D-0087-BADD-5C2C-CC1E7BD7621B}"/>
              </a:ext>
            </a:extLst>
          </p:cNvPr>
          <p:cNvSpPr>
            <a:spLocks noGrp="1"/>
          </p:cNvSpPr>
          <p:nvPr>
            <p:ph type="ctrTitle"/>
          </p:nvPr>
        </p:nvSpPr>
        <p:spPr>
          <a:xfrm>
            <a:off x="523102" y="4505325"/>
            <a:ext cx="3972698" cy="1152932"/>
          </a:xfrm>
        </p:spPr>
        <p:txBody>
          <a:bodyPr/>
          <a:lstStyle/>
          <a:p>
            <a:r>
              <a:rPr lang="en-US" dirty="0">
                <a:latin typeface="Georgia" panose="02040502050405020303" pitchFamily="18" charset="0"/>
              </a:rPr>
              <a:t>Thank you</a:t>
            </a:r>
          </a:p>
        </p:txBody>
      </p:sp>
    </p:spTree>
    <p:extLst>
      <p:ext uri="{BB962C8B-B14F-4D97-AF65-F5344CB8AC3E}">
        <p14:creationId xmlns:p14="http://schemas.microsoft.com/office/powerpoint/2010/main" val="276988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62C3-C2B4-78FF-FB0C-9A0B04E1AC17}"/>
              </a:ext>
            </a:extLst>
          </p:cNvPr>
          <p:cNvSpPr>
            <a:spLocks noGrp="1"/>
          </p:cNvSpPr>
          <p:nvPr>
            <p:ph type="title"/>
          </p:nvPr>
        </p:nvSpPr>
        <p:spPr/>
        <p:txBody>
          <a:bodyPr>
            <a:normAutofit fontScale="90000"/>
          </a:bodyPr>
          <a:lstStyle/>
          <a:p>
            <a:r>
              <a:rPr lang="hr-HR" dirty="0"/>
              <a:t>BIBLIOGRAPHY</a:t>
            </a:r>
            <a:endParaRPr lang="en-US" dirty="0"/>
          </a:p>
        </p:txBody>
      </p:sp>
      <p:sp>
        <p:nvSpPr>
          <p:cNvPr id="3" name="Content Placeholder 2">
            <a:extLst>
              <a:ext uri="{FF2B5EF4-FFF2-40B4-BE49-F238E27FC236}">
                <a16:creationId xmlns:a16="http://schemas.microsoft.com/office/drawing/2014/main" id="{CF5DA4D4-D6F3-17DD-CB78-0194B2FB203C}"/>
              </a:ext>
            </a:extLst>
          </p:cNvPr>
          <p:cNvSpPr>
            <a:spLocks noGrp="1"/>
          </p:cNvSpPr>
          <p:nvPr>
            <p:ph idx="1"/>
          </p:nvPr>
        </p:nvSpPr>
        <p:spPr>
          <a:xfrm>
            <a:off x="286327" y="1801091"/>
            <a:ext cx="11429423" cy="4867564"/>
          </a:xfrm>
        </p:spPr>
        <p:txBody>
          <a:bodyPr>
            <a:normAutofit fontScale="92500" lnSpcReduction="20000"/>
          </a:bodyPr>
          <a:lstStyle/>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Adshead, Janet. (ed) 1986.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Choreography: Principles and Practice.” Report of the Fourth Study of Dance Conference 4-7 April 1986. Guilford: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National Resource Centre for Dance, pp. 63-79.</a:t>
            </a:r>
          </a:p>
          <a:p>
            <a:pPr marL="0" indent="0">
              <a:buNone/>
            </a:pPr>
            <a:r>
              <a:rPr lang="en-US" sz="1600" dirty="0">
                <a:latin typeface="Times New Roman" panose="02020603050405020304" pitchFamily="18" charset="0"/>
                <a:ea typeface="Calibri" panose="020F0502020204030204" pitchFamily="34" charset="0"/>
                <a:cs typeface="Times New Roman" panose="02020603050405020304" pitchFamily="18" charset="0"/>
              </a:rPr>
              <a:t>Adshead, Janet.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1988.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Dance Analysis: Theory and Practice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London: Dance Books Ltd.</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Adshead-Lansdale, Janet. (ed) 1999.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Dancing Texts: Intertextuality in Interpretation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London: Dance Books Ltd. </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Allen, Dave. 1993.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Screening Dance</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Parallel Lines: Media Representations of Dance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eds Stephanie Jordan and Dave Allen. John Libbey &amp;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Company, Ltd.</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Allen, Graham. 2011.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Intertextuality</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2nd ed. London: Routledge.   </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Armstrong, Philip. 2003.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Watching Hamlet watching: Lacan, Shakespeare and the mirror/stage.</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In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Alternative Shakespeare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ed. T. Hawkes.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Oxon: Routledge.    </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Auslander, Philip. 2008.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Theory for Performance Studies.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New York: Routledge.</a:t>
            </a:r>
          </a:p>
          <a:p>
            <a:pPr marL="0" indent="0">
              <a:lnSpc>
                <a:spcPct val="110000"/>
              </a:lnSpc>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Bakhtin, Mikhail. 1968.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Rabelais and His World</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Massachusetts: The Massachusetts Institute of Technology. </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Bakhtin, Mikhail. 1984.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Problems of Dostoevsky's Poetics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Minneapolis: University of Minnesota Press.</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Banes, Sally. 1987.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Terpsichore in Sneakers: Post-Modern Dance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Middletown, Connecticut: Wesleyan University Press,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Banes, Sally. 1994.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Writing Dancing in the Age of Postmodernism</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Hanover: University Press of New England.</a:t>
            </a:r>
          </a:p>
          <a:p>
            <a:pPr marL="0" indent="0">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Barthes, Roland. 1968.</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Image, Music, Text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tr. and ed. S. Heath. New York: Farrar, Straus and Giroux.</a:t>
            </a:r>
          </a:p>
          <a:p>
            <a:pPr marL="0" indent="0">
              <a:buNone/>
            </a:pPr>
            <a:r>
              <a:rPr lang="en-US" sz="1600" dirty="0">
                <a:effectLst/>
                <a:latin typeface="Times New Roman" panose="02020603050405020304" pitchFamily="18" charset="0"/>
                <a:ea typeface="Calibri" panose="020F0502020204030204" pitchFamily="34" charset="0"/>
                <a:cs typeface="Arial" panose="020B0604020202020204" pitchFamily="34" charset="0"/>
              </a:rPr>
              <a:t>Baudrillard, Jean. 1983. </a:t>
            </a:r>
            <a:r>
              <a:rPr lang="en-US" sz="1600" i="1" dirty="0">
                <a:effectLst/>
                <a:latin typeface="Times New Roman" panose="02020603050405020304" pitchFamily="18" charset="0"/>
                <a:ea typeface="Calibri" panose="020F0502020204030204" pitchFamily="34" charset="0"/>
                <a:cs typeface="Arial" panose="020B0604020202020204" pitchFamily="34" charset="0"/>
              </a:rPr>
              <a:t>Simulations</a:t>
            </a:r>
            <a:r>
              <a:rPr lang="en-US" sz="1600" dirty="0">
                <a:effectLst/>
                <a:latin typeface="Times New Roman" panose="02020603050405020304" pitchFamily="18" charset="0"/>
                <a:ea typeface="Calibri" panose="020F0502020204030204" pitchFamily="34" charset="0"/>
                <a:cs typeface="Arial" panose="020B0604020202020204" pitchFamily="34" charset="0"/>
              </a:rPr>
              <a:t>. New York: Semiotext(e) Inc.</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600" dirty="0">
                <a:effectLst/>
                <a:latin typeface="Times New Roman" panose="02020603050405020304" pitchFamily="18" charset="0"/>
                <a:ea typeface="Calibri" panose="020F0502020204030204" pitchFamily="34" charset="0"/>
                <a:cs typeface="Arial" panose="020B0604020202020204" pitchFamily="34" charset="0"/>
              </a:rPr>
              <a:t>Betts, Jean. 1994. </a:t>
            </a:r>
            <a:r>
              <a:rPr lang="en-US" sz="1600" i="1" dirty="0">
                <a:effectLst/>
                <a:latin typeface="Times New Roman" panose="02020603050405020304" pitchFamily="18" charset="0"/>
                <a:ea typeface="Calibri" panose="020F0502020204030204" pitchFamily="34" charset="0"/>
                <a:cs typeface="Arial" panose="020B0604020202020204" pitchFamily="34" charset="0"/>
              </a:rPr>
              <a:t>Ophelia Thinks Harder</a:t>
            </a:r>
            <a:r>
              <a:rPr lang="en-US" sz="1600" dirty="0">
                <a:effectLst/>
                <a:latin typeface="Times New Roman" panose="02020603050405020304" pitchFamily="18" charset="0"/>
                <a:ea typeface="Calibri" panose="020F0502020204030204" pitchFamily="34" charset="0"/>
                <a:cs typeface="Arial" panose="020B0604020202020204" pitchFamily="34" charset="0"/>
              </a:rPr>
              <a:t>. New Zealand: The Plax Press.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600" dirty="0">
                <a:effectLst/>
                <a:latin typeface="Times New Roman" panose="02020603050405020304" pitchFamily="18" charset="0"/>
                <a:ea typeface="Calibri" panose="020F0502020204030204" pitchFamily="34" charset="0"/>
                <a:cs typeface="Arial" panose="020B0604020202020204" pitchFamily="34" charset="0"/>
              </a:rPr>
              <a:t>Benjamin, Walter. 1968. </a:t>
            </a:r>
            <a:r>
              <a:rPr lang="en-US" sz="1600" i="1" dirty="0">
                <a:effectLst/>
                <a:latin typeface="Times New Roman" panose="02020603050405020304" pitchFamily="18" charset="0"/>
                <a:ea typeface="Calibri" panose="020F0502020204030204" pitchFamily="34" charset="0"/>
                <a:cs typeface="Arial" panose="020B0604020202020204" pitchFamily="34" charset="0"/>
              </a:rPr>
              <a:t>Illuminations</a:t>
            </a:r>
            <a:r>
              <a:rPr lang="en-US" sz="1600" dirty="0">
                <a:effectLst/>
                <a:latin typeface="Times New Roman" panose="02020603050405020304" pitchFamily="18" charset="0"/>
                <a:ea typeface="Calibri" panose="020F0502020204030204" pitchFamily="34" charset="0"/>
                <a:cs typeface="Arial" panose="020B0604020202020204" pitchFamily="34" charset="0"/>
              </a:rPr>
              <a:t>. New York: Schoken Books.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hr-H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25628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62C3-C2B4-78FF-FB0C-9A0B04E1AC17}"/>
              </a:ext>
            </a:extLst>
          </p:cNvPr>
          <p:cNvSpPr>
            <a:spLocks noGrp="1"/>
          </p:cNvSpPr>
          <p:nvPr>
            <p:ph type="title"/>
          </p:nvPr>
        </p:nvSpPr>
        <p:spPr/>
        <p:txBody>
          <a:bodyPr>
            <a:normAutofit fontScale="90000"/>
          </a:bodyPr>
          <a:lstStyle/>
          <a:p>
            <a:r>
              <a:rPr lang="hr-HR" dirty="0"/>
              <a:t>BIBLIOGRAPHY</a:t>
            </a:r>
            <a:endParaRPr lang="en-US" dirty="0"/>
          </a:p>
        </p:txBody>
      </p:sp>
      <p:sp>
        <p:nvSpPr>
          <p:cNvPr id="3" name="Content Placeholder 2">
            <a:extLst>
              <a:ext uri="{FF2B5EF4-FFF2-40B4-BE49-F238E27FC236}">
                <a16:creationId xmlns:a16="http://schemas.microsoft.com/office/drawing/2014/main" id="{CF5DA4D4-D6F3-17DD-CB78-0194B2FB203C}"/>
              </a:ext>
            </a:extLst>
          </p:cNvPr>
          <p:cNvSpPr>
            <a:spLocks noGrp="1"/>
          </p:cNvSpPr>
          <p:nvPr>
            <p:ph idx="1"/>
          </p:nvPr>
        </p:nvSpPr>
        <p:spPr>
          <a:xfrm>
            <a:off x="286327" y="1505527"/>
            <a:ext cx="11429423" cy="5163128"/>
          </a:xfrm>
        </p:spPr>
        <p:txBody>
          <a:bodyPr>
            <a:normAutofit fontScale="92500" lnSpcReduction="10000"/>
          </a:bodyPr>
          <a:lstStyle/>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Bixler, Litza. 1999. </a:t>
            </a:r>
            <a:r>
              <a:rPr lang="hr-HR" sz="1600" dirty="0">
                <a:effectLst/>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The Absurd World of Philippe Decouflé.” In </a:t>
            </a:r>
            <a:r>
              <a:rPr lang="en-GB" sz="1600" i="1" dirty="0">
                <a:effectLst/>
                <a:latin typeface="Times New Roman" panose="02020603050405020304" pitchFamily="18" charset="0"/>
                <a:ea typeface="Calibri" panose="020F0502020204030204" pitchFamily="34" charset="0"/>
                <a:cs typeface="Arial" panose="020B0604020202020204" pitchFamily="34" charset="0"/>
              </a:rPr>
              <a:t>Dancing Texts: Intertextuality</a:t>
            </a:r>
            <a:r>
              <a:rPr lang="hr-HR" sz="1600" i="1" dirty="0">
                <a:effectLst/>
                <a:latin typeface="Times New Roman" panose="02020603050405020304" pitchFamily="18" charset="0"/>
                <a:ea typeface="Calibri" panose="020F0502020204030204" pitchFamily="34" charset="0"/>
                <a:cs typeface="Arial" panose="020B0604020202020204" pitchFamily="34" charset="0"/>
              </a:rPr>
              <a:t> </a:t>
            </a:r>
            <a:r>
              <a:rPr lang="en-GB" sz="1600" i="1" dirty="0">
                <a:effectLst/>
                <a:latin typeface="Times New Roman" panose="02020603050405020304" pitchFamily="18" charset="0"/>
                <a:ea typeface="Calibri" panose="020F0502020204030204" pitchFamily="34" charset="0"/>
                <a:cs typeface="Arial" panose="020B0604020202020204" pitchFamily="34" charset="0"/>
              </a:rPr>
              <a:t>in Interpretation</a:t>
            </a:r>
            <a:r>
              <a:rPr lang="en-GB" sz="1600" dirty="0">
                <a:effectLst/>
                <a:latin typeface="Times New Roman" panose="02020603050405020304" pitchFamily="18" charset="0"/>
                <a:ea typeface="Calibri" panose="020F0502020204030204" pitchFamily="34" charset="0"/>
                <a:cs typeface="Arial" panose="020B0604020202020204" pitchFamily="34" charset="0"/>
              </a:rPr>
              <a:t>, ed. Janet Adshead-Lansdale.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London: Dance Books Ltd.</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Brannigan, Erin. 2011. </a:t>
            </a:r>
            <a:r>
              <a:rPr lang="en-GB" sz="1600" i="1" dirty="0">
                <a:effectLst/>
                <a:latin typeface="Times New Roman" panose="02020603050405020304" pitchFamily="18" charset="0"/>
                <a:ea typeface="Calibri" panose="020F0502020204030204" pitchFamily="34" charset="0"/>
                <a:cs typeface="Arial" panose="020B0604020202020204" pitchFamily="34" charset="0"/>
              </a:rPr>
              <a:t>Dancefilm Choreography and the Moving Image</a:t>
            </a:r>
            <a:r>
              <a:rPr lang="en-GB" sz="1600" dirty="0">
                <a:effectLst/>
                <a:latin typeface="Times New Roman" panose="02020603050405020304" pitchFamily="18" charset="0"/>
                <a:ea typeface="Calibri" panose="020F0502020204030204" pitchFamily="34" charset="0"/>
                <a:cs typeface="Arial" panose="020B0604020202020204" pitchFamily="34" charset="0"/>
              </a:rPr>
              <a:t>. Oxford: Oxford University Press, Inc.</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Bremser Martha and Lorna Sanders. 2011. </a:t>
            </a:r>
            <a:r>
              <a:rPr lang="en-GB" sz="1600" i="1" dirty="0">
                <a:effectLst/>
                <a:latin typeface="Times New Roman" panose="02020603050405020304" pitchFamily="18" charset="0"/>
                <a:ea typeface="Calibri" panose="020F0502020204030204" pitchFamily="34" charset="0"/>
                <a:cs typeface="Arial" panose="020B0604020202020204" pitchFamily="34" charset="0"/>
              </a:rPr>
              <a:t>50 Contemporary Choreographers</a:t>
            </a:r>
            <a:r>
              <a:rPr lang="en-GB" sz="1600" dirty="0">
                <a:effectLst/>
                <a:latin typeface="Times New Roman" panose="02020603050405020304" pitchFamily="18" charset="0"/>
                <a:ea typeface="Calibri" panose="020F0502020204030204" pitchFamily="34" charset="0"/>
                <a:cs typeface="Arial" panose="020B0604020202020204" pitchFamily="34" charset="0"/>
              </a:rPr>
              <a:t>, 2nd edn. London: Routledge.</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Burt, Ramsay. 1995.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 Male Dancer: Bodies, Spectacle, Sexualities</a:t>
            </a:r>
            <a:r>
              <a:rPr lang="en-GB" sz="1600" dirty="0">
                <a:effectLst/>
                <a:latin typeface="Times New Roman" panose="02020603050405020304" pitchFamily="18" charset="0"/>
                <a:ea typeface="Calibri" panose="020F0502020204030204" pitchFamily="34" charset="0"/>
                <a:cs typeface="Arial" panose="020B0604020202020204" pitchFamily="34" charset="0"/>
              </a:rPr>
              <a:t>. New York:  Routledge.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Calderwood, James L. 1983. </a:t>
            </a:r>
            <a:r>
              <a:rPr lang="en-GB" sz="1600" i="1" dirty="0">
                <a:effectLst/>
                <a:latin typeface="Times New Roman" panose="02020603050405020304" pitchFamily="18" charset="0"/>
                <a:ea typeface="Calibri" panose="020F0502020204030204" pitchFamily="34" charset="0"/>
                <a:cs typeface="Arial" panose="020B0604020202020204" pitchFamily="34" charset="0"/>
              </a:rPr>
              <a:t>To Be and Not To Be. Negation and Metadrama in Hamlet</a:t>
            </a:r>
            <a:r>
              <a:rPr lang="en-GB" sz="1600" dirty="0">
                <a:effectLst/>
                <a:latin typeface="Times New Roman" panose="02020603050405020304" pitchFamily="18" charset="0"/>
                <a:ea typeface="Calibri" panose="020F0502020204030204" pitchFamily="34" charset="0"/>
                <a:cs typeface="Arial" panose="020B0604020202020204" pitchFamily="34" charset="0"/>
              </a:rPr>
              <a:t>. New York: Columbia University Press.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Carlson, Marvin. 1985. “Theatrical Performance: Illustration, Translation, Fulfillment, or Supplement?”,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Theatre Journal</a:t>
            </a:r>
            <a:r>
              <a:rPr lang="en-GB" sz="1600" dirty="0">
                <a:effectLst/>
                <a:latin typeface="Times New Roman" panose="02020603050405020304" pitchFamily="18" charset="0"/>
                <a:ea typeface="Calibri" panose="020F0502020204030204" pitchFamily="34" charset="0"/>
                <a:cs typeface="Arial" panose="020B0604020202020204" pitchFamily="34" charset="0"/>
              </a:rPr>
              <a:t>, (37): 5-11.</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Chisholm, Mike. 2003. “Now Screening.” </a:t>
            </a:r>
            <a:r>
              <a:rPr lang="en-GB" sz="1600" i="1" dirty="0">
                <a:effectLst/>
                <a:latin typeface="Times New Roman" panose="02020603050405020304" pitchFamily="18" charset="0"/>
                <a:ea typeface="Calibri" panose="020F0502020204030204" pitchFamily="34" charset="0"/>
                <a:cs typeface="Arial" panose="020B0604020202020204" pitchFamily="34" charset="0"/>
              </a:rPr>
              <a:t>Dance UK News</a:t>
            </a:r>
            <a:r>
              <a:rPr lang="en-GB" sz="1600" dirty="0">
                <a:effectLst/>
                <a:latin typeface="Times New Roman" panose="02020603050405020304" pitchFamily="18" charset="0"/>
                <a:ea typeface="Calibri" panose="020F0502020204030204" pitchFamily="34" charset="0"/>
                <a:cs typeface="Arial" panose="020B0604020202020204" pitchFamily="34" charset="0"/>
              </a:rPr>
              <a:t>. 51: 9-10.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kern="1800" dirty="0">
                <a:effectLst/>
                <a:latin typeface="Times New Roman" panose="02020603050405020304" pitchFamily="18" charset="0"/>
                <a:ea typeface="Times New Roman" panose="02020603050405020304" pitchFamily="18" charset="0"/>
                <a:cs typeface="Arial" panose="020B0604020202020204" pitchFamily="34" charset="0"/>
              </a:rPr>
              <a:t>Cohen, Selma Jean. (ed) 1992. </a:t>
            </a:r>
            <a:r>
              <a:rPr lang="en-GB" sz="1600" i="1" kern="1800" dirty="0">
                <a:effectLst/>
                <a:latin typeface="Times New Roman" panose="02020603050405020304" pitchFamily="18" charset="0"/>
                <a:ea typeface="Times New Roman" panose="02020603050405020304" pitchFamily="18" charset="0"/>
                <a:cs typeface="Arial" panose="020B0604020202020204" pitchFamily="34" charset="0"/>
              </a:rPr>
              <a:t>Dance as a Theatre Art</a:t>
            </a:r>
            <a:r>
              <a:rPr lang="en-GB" sz="1600" kern="1800" dirty="0">
                <a:effectLst/>
                <a:latin typeface="Times New Roman" panose="02020603050405020304" pitchFamily="18" charset="0"/>
                <a:ea typeface="Times New Roman" panose="02020603050405020304" pitchFamily="18" charset="0"/>
                <a:cs typeface="Arial" panose="020B0604020202020204" pitchFamily="34" charset="0"/>
              </a:rPr>
              <a:t>. Princeton Book Company Publishers.</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kern="1800" dirty="0">
                <a:effectLst/>
                <a:latin typeface="Times New Roman" panose="02020603050405020304" pitchFamily="18" charset="0"/>
                <a:ea typeface="Times New Roman" panose="02020603050405020304" pitchFamily="18" charset="0"/>
                <a:cs typeface="Arial" panose="020B0604020202020204" pitchFamily="34" charset="0"/>
              </a:rPr>
              <a:t>Cole, Mike. 2007.  </a:t>
            </a:r>
            <a:r>
              <a:rPr lang="en-GB" sz="1600" i="1" kern="1800" dirty="0">
                <a:effectLst/>
                <a:latin typeface="Times New Roman" panose="02020603050405020304" pitchFamily="18" charset="0"/>
                <a:ea typeface="Times New Roman" panose="02020603050405020304" pitchFamily="18" charset="0"/>
                <a:cs typeface="Arial" panose="020B0604020202020204" pitchFamily="34" charset="0"/>
              </a:rPr>
              <a:t>Marxism and Educational Theory: Origins and Issues. </a:t>
            </a:r>
            <a:r>
              <a:rPr lang="en-GB" sz="1600" kern="1800" dirty="0">
                <a:effectLst/>
                <a:latin typeface="Times New Roman" panose="02020603050405020304" pitchFamily="18" charset="0"/>
                <a:ea typeface="Times New Roman" panose="02020603050405020304" pitchFamily="18" charset="0"/>
                <a:cs typeface="Arial" panose="020B0604020202020204" pitchFamily="34" charset="0"/>
              </a:rPr>
              <a:t>London: Routledge.</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Copeland, Roger and Marshall Cohen. (eds) 1983. </a:t>
            </a:r>
            <a:r>
              <a:rPr lang="en-GB" sz="1600" i="1" dirty="0">
                <a:effectLst/>
                <a:latin typeface="Times New Roman" panose="02020603050405020304" pitchFamily="18" charset="0"/>
                <a:ea typeface="Calibri" panose="020F0502020204030204" pitchFamily="34" charset="0"/>
                <a:cs typeface="Arial" panose="020B0604020202020204" pitchFamily="34" charset="0"/>
              </a:rPr>
              <a:t>What is Dance?</a:t>
            </a:r>
            <a:r>
              <a:rPr lang="en-GB" sz="1600" dirty="0">
                <a:effectLst/>
                <a:latin typeface="Times New Roman" panose="02020603050405020304" pitchFamily="18" charset="0"/>
                <a:ea typeface="Calibri" panose="020F0502020204030204" pitchFamily="34" charset="0"/>
                <a:cs typeface="Arial" panose="020B0604020202020204" pitchFamily="34" charset="0"/>
              </a:rPr>
              <a:t> Oxford: Oxford </a:t>
            </a:r>
            <a:r>
              <a:rPr lang="en-GB" sz="1600" dirty="0">
                <a:effectLst/>
                <a:latin typeface="Times New Roman" panose="02020603050405020304" pitchFamily="18" charset="0"/>
                <a:ea typeface="Times New Roman" panose="02020603050405020304" pitchFamily="18" charset="0"/>
              </a:rPr>
              <a:t>University Press.</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Counsell Colin and Laurie Wolf. (eds) 2001. </a:t>
            </a:r>
            <a:r>
              <a:rPr lang="en-GB" sz="1600" i="1" dirty="0">
                <a:effectLst/>
                <a:latin typeface="Times New Roman" panose="02020603050405020304" pitchFamily="18" charset="0"/>
                <a:ea typeface="Calibri" panose="020F0502020204030204" pitchFamily="34" charset="0"/>
                <a:cs typeface="Arial" panose="020B0604020202020204" pitchFamily="34" charset="0"/>
              </a:rPr>
              <a:t>Performance Analysis: An introductory coursebook</a:t>
            </a:r>
            <a:r>
              <a:rPr lang="en-GB" sz="1600" dirty="0">
                <a:effectLst/>
                <a:latin typeface="Times New Roman" panose="02020603050405020304" pitchFamily="18" charset="0"/>
                <a:ea typeface="Calibri" panose="020F0502020204030204" pitchFamily="34" charset="0"/>
                <a:cs typeface="Arial" panose="020B0604020202020204" pitchFamily="34" charset="0"/>
              </a:rPr>
              <a:t>. London: Routledge.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Daly, Ann. 2002. </a:t>
            </a:r>
            <a:r>
              <a:rPr lang="hr-HR" sz="1600" dirty="0">
                <a:effectLst/>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Tanztheater: The Thrill of the Lynch Mob or the Rage of a Woman?” </a:t>
            </a:r>
            <a:r>
              <a:rPr lang="en-GB" sz="1600" i="1" dirty="0">
                <a:effectLst/>
                <a:latin typeface="Times New Roman" panose="02020603050405020304" pitchFamily="18" charset="0"/>
                <a:ea typeface="Calibri" panose="020F0502020204030204" pitchFamily="34" charset="0"/>
                <a:cs typeface="Arial" panose="020B0604020202020204" pitchFamily="34" charset="0"/>
              </a:rPr>
              <a:t>Critical Gestures: Writings on Dance and Culture</a:t>
            </a:r>
            <a:r>
              <a:rPr lang="en-GB" sz="1600" dirty="0">
                <a:effectLst/>
                <a:latin typeface="Times New Roman" panose="02020603050405020304" pitchFamily="18" charset="0"/>
                <a:ea typeface="Calibri" panose="020F0502020204030204" pitchFamily="34" charset="0"/>
                <a:cs typeface="Arial" panose="020B0604020202020204" pitchFamily="34" charset="0"/>
              </a:rPr>
              <a:t>.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Middletown, Connecticut: Wesleyan University Press.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hr-HR" sz="1600" dirty="0">
                <a:effectLst/>
                <a:latin typeface="Times New Roman" panose="02020603050405020304" pitchFamily="18" charset="0"/>
                <a:ea typeface="Calibri" panose="020F0502020204030204" pitchFamily="34" charset="0"/>
                <a:cs typeface="Arial" panose="020B0604020202020204" pitchFamily="34" charset="0"/>
              </a:rPr>
              <a:t>Daly, Ann. </a:t>
            </a:r>
            <a:r>
              <a:rPr lang="en-GB" sz="1600" dirty="0">
                <a:effectLst/>
                <a:latin typeface="Times New Roman" panose="02020603050405020304" pitchFamily="18" charset="0"/>
                <a:ea typeface="Calibri" panose="020F0502020204030204" pitchFamily="34" charset="0"/>
                <a:cs typeface="Arial" panose="020B0604020202020204" pitchFamily="34" charset="0"/>
              </a:rPr>
              <a:t>2006. </a:t>
            </a:r>
            <a:r>
              <a:rPr lang="hr-HR" sz="1600" dirty="0">
                <a:effectLst/>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Classical Ballet: A Discourse of Difference.” In </a:t>
            </a:r>
            <a:r>
              <a:rPr lang="en-GB" sz="1600" i="1" dirty="0">
                <a:effectLst/>
                <a:latin typeface="Times New Roman" panose="02020603050405020304" pitchFamily="18" charset="0"/>
                <a:ea typeface="Calibri" panose="020F0502020204030204" pitchFamily="34" charset="0"/>
                <a:cs typeface="Arial" panose="020B0604020202020204" pitchFamily="34" charset="0"/>
              </a:rPr>
              <a:t>Meaning in Motion New Cultural Studies of Dance</a:t>
            </a:r>
            <a:r>
              <a:rPr lang="en-GB" sz="1600" dirty="0">
                <a:effectLst/>
                <a:latin typeface="Times New Roman" panose="02020603050405020304" pitchFamily="18" charset="0"/>
                <a:ea typeface="Calibri" panose="020F0502020204030204" pitchFamily="34" charset="0"/>
                <a:cs typeface="Arial" panose="020B0604020202020204" pitchFamily="34" charset="0"/>
              </a:rPr>
              <a:t>, ed J.C. Desmond. Durham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and London: Duke University </a:t>
            </a:r>
            <a:r>
              <a:rPr lang="en-GB" sz="1600" dirty="0">
                <a:effectLst/>
                <a:latin typeface="Times New Roman" panose="02020603050405020304" pitchFamily="18" charset="0"/>
                <a:ea typeface="Times New Roman" panose="02020603050405020304" pitchFamily="18" charset="0"/>
              </a:rPr>
              <a:t>Press.</a:t>
            </a:r>
            <a:endParaRPr lang="hr-HR" sz="1600" dirty="0">
              <a:effectLst/>
              <a:latin typeface="Times New Roman" panose="02020603050405020304" pitchFamily="18" charset="0"/>
              <a:ea typeface="Times New Roman" panose="02020603050405020304" pitchFamily="18"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Deleuze, Gilles and Félix Guattari. 1983. </a:t>
            </a:r>
            <a:r>
              <a:rPr lang="en-GB" sz="1600" i="1" dirty="0">
                <a:effectLst/>
                <a:latin typeface="Times New Roman" panose="02020603050405020304" pitchFamily="18" charset="0"/>
                <a:ea typeface="Calibri" panose="020F0502020204030204" pitchFamily="34" charset="0"/>
                <a:cs typeface="Arial" panose="020B0604020202020204" pitchFamily="34" charset="0"/>
              </a:rPr>
              <a:t>Anti-Oedipus: Capitalism and Schizophrenia</a:t>
            </a:r>
            <a:r>
              <a:rPr lang="en-GB" sz="1600" dirty="0">
                <a:effectLst/>
                <a:latin typeface="Times New Roman" panose="02020603050405020304" pitchFamily="18" charset="0"/>
                <a:ea typeface="Calibri" panose="020F0502020204030204" pitchFamily="34" charset="0"/>
                <a:cs typeface="Arial" panose="020B0604020202020204" pitchFamily="34" charset="0"/>
              </a:rPr>
              <a:t>.  Minneapolis: University of Minnesota Press.</a:t>
            </a:r>
            <a:endParaRPr lang="hr-HR" sz="1600"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hr-HR" sz="1600" dirty="0">
                <a:effectLst/>
                <a:latin typeface="Times New Roman" panose="02020603050405020304" pitchFamily="18" charset="0"/>
                <a:ea typeface="Calibri" panose="020F0502020204030204" pitchFamily="34" charset="0"/>
                <a:cs typeface="Arial" panose="020B0604020202020204" pitchFamily="34" charset="0"/>
              </a:rPr>
              <a:t>Deleuze, Gilles and </a:t>
            </a:r>
            <a:r>
              <a:rPr lang="en-GB" sz="1600" dirty="0">
                <a:effectLst/>
                <a:latin typeface="Times New Roman" panose="02020603050405020304" pitchFamily="18" charset="0"/>
                <a:ea typeface="Calibri" panose="020F0502020204030204" pitchFamily="34" charset="0"/>
                <a:cs typeface="Arial" panose="020B0604020202020204" pitchFamily="34" charset="0"/>
              </a:rPr>
              <a:t>Félix Guattari</a:t>
            </a:r>
            <a:r>
              <a:rPr lang="hr-HR" sz="1600" dirty="0">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 1987. </a:t>
            </a:r>
            <a:r>
              <a:rPr lang="en-GB" sz="1600" i="1" dirty="0">
                <a:effectLst/>
                <a:latin typeface="Times New Roman" panose="02020603050405020304" pitchFamily="18" charset="0"/>
                <a:ea typeface="Calibri" panose="020F0502020204030204" pitchFamily="34" charset="0"/>
                <a:cs typeface="Arial" panose="020B0604020202020204" pitchFamily="34" charset="0"/>
              </a:rPr>
              <a:t>A Thousand Plateaus: Capitalism and</a:t>
            </a:r>
            <a:r>
              <a:rPr lang="hr-HR" sz="1600" i="1" dirty="0">
                <a:effectLst/>
                <a:latin typeface="Times New Roman" panose="02020603050405020304" pitchFamily="18" charset="0"/>
                <a:ea typeface="Calibri" panose="020F0502020204030204" pitchFamily="34" charset="0"/>
                <a:cs typeface="Arial" panose="020B0604020202020204" pitchFamily="34" charset="0"/>
              </a:rPr>
              <a:t> </a:t>
            </a:r>
            <a:r>
              <a:rPr lang="en-GB" sz="1600" i="1" dirty="0">
                <a:effectLst/>
                <a:latin typeface="Times New Roman" panose="02020603050405020304" pitchFamily="18" charset="0"/>
                <a:ea typeface="Calibri" panose="020F0502020204030204" pitchFamily="34" charset="0"/>
                <a:cs typeface="Arial" panose="020B0604020202020204" pitchFamily="34" charset="0"/>
              </a:rPr>
              <a:t>Schizophrenia. </a:t>
            </a:r>
            <a:r>
              <a:rPr lang="en-GB" sz="1600" dirty="0">
                <a:effectLst/>
                <a:latin typeface="Times New Roman" panose="02020603050405020304" pitchFamily="18" charset="0"/>
                <a:ea typeface="Calibri" panose="020F0502020204030204" pitchFamily="34" charset="0"/>
                <a:cs typeface="Arial" panose="020B0604020202020204" pitchFamily="34" charset="0"/>
              </a:rPr>
              <a:t>Minneapolis: University of Minnesota Press.</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hr-HR" sz="1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56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CF6F-E328-9E75-B4C1-1FE81AFFDEE4}"/>
              </a:ext>
            </a:extLst>
          </p:cNvPr>
          <p:cNvSpPr>
            <a:spLocks noGrp="1"/>
          </p:cNvSpPr>
          <p:nvPr>
            <p:ph type="title"/>
          </p:nvPr>
        </p:nvSpPr>
        <p:spPr/>
        <p:txBody>
          <a:bodyPr>
            <a:normAutofit fontScale="90000"/>
          </a:bodyPr>
          <a:lstStyle/>
          <a:p>
            <a:r>
              <a:rPr lang="en-US" dirty="0">
                <a:latin typeface="Georgia" panose="02040502050405020303" pitchFamily="18" charset="0"/>
              </a:rPr>
              <a:t>Introduction</a:t>
            </a:r>
          </a:p>
        </p:txBody>
      </p:sp>
      <p:sp>
        <p:nvSpPr>
          <p:cNvPr id="3" name="Content Placeholder 2">
            <a:extLst>
              <a:ext uri="{FF2B5EF4-FFF2-40B4-BE49-F238E27FC236}">
                <a16:creationId xmlns:a16="http://schemas.microsoft.com/office/drawing/2014/main" id="{36F3E5F9-B92A-DB4A-52E3-B98D85D68794}"/>
              </a:ext>
            </a:extLst>
          </p:cNvPr>
          <p:cNvSpPr>
            <a:spLocks noGrp="1"/>
          </p:cNvSpPr>
          <p:nvPr>
            <p:ph idx="1"/>
          </p:nvPr>
        </p:nvSpPr>
        <p:spPr>
          <a:xfrm>
            <a:off x="452582" y="3029527"/>
            <a:ext cx="11000509" cy="2946400"/>
          </a:xfrm>
        </p:spPr>
        <p:txBody>
          <a:bodyPr>
            <a:normAutofit/>
          </a:bodyPr>
          <a:lstStyle/>
          <a:p>
            <a:pPr marL="0" indent="0">
              <a:buNone/>
            </a:pPr>
            <a:r>
              <a:rPr lang="en-GB" sz="2400" dirty="0">
                <a:effectLst/>
                <a:latin typeface="Times New Roman" panose="02020603050405020304" pitchFamily="18" charset="0"/>
                <a:ea typeface="Times New Roman" panose="02020603050405020304" pitchFamily="18" charset="0"/>
              </a:rPr>
              <a:t>Today, dance is studied from many analytical perspectives that surpass the fundamental dance methodologies, technical skills and the linear dance history, but include anthropological, philosophical, semiotic, socio-political, feminist and gender perspectives, as well as kinesiology, anatomy and psychology in the context of safe practice and in a wider sense dance studies refer to the relation between education, research, organisation, creation, production and reflection.</a:t>
            </a:r>
            <a:r>
              <a:rPr lang="en-GB" sz="2400" dirty="0">
                <a:effectLst/>
                <a:latin typeface="Times New Roman" panose="02020603050405020304" pitchFamily="18" charset="0"/>
                <a:ea typeface="Calibri" panose="020F0502020204030204" pitchFamily="34" charset="0"/>
              </a:rPr>
              <a:t> </a:t>
            </a:r>
            <a:endParaRPr lang="hr-HR"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2556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62C3-C2B4-78FF-FB0C-9A0B04E1AC17}"/>
              </a:ext>
            </a:extLst>
          </p:cNvPr>
          <p:cNvSpPr>
            <a:spLocks noGrp="1"/>
          </p:cNvSpPr>
          <p:nvPr>
            <p:ph type="title"/>
          </p:nvPr>
        </p:nvSpPr>
        <p:spPr/>
        <p:txBody>
          <a:bodyPr>
            <a:normAutofit fontScale="90000"/>
          </a:bodyPr>
          <a:lstStyle/>
          <a:p>
            <a:r>
              <a:rPr lang="hr-HR" dirty="0"/>
              <a:t>BIBLIOGRAPHY</a:t>
            </a:r>
            <a:endParaRPr lang="en-US" dirty="0"/>
          </a:p>
        </p:txBody>
      </p:sp>
      <p:sp>
        <p:nvSpPr>
          <p:cNvPr id="3" name="Content Placeholder 2">
            <a:extLst>
              <a:ext uri="{FF2B5EF4-FFF2-40B4-BE49-F238E27FC236}">
                <a16:creationId xmlns:a16="http://schemas.microsoft.com/office/drawing/2014/main" id="{CF5DA4D4-D6F3-17DD-CB78-0194B2FB203C}"/>
              </a:ext>
            </a:extLst>
          </p:cNvPr>
          <p:cNvSpPr>
            <a:spLocks noGrp="1"/>
          </p:cNvSpPr>
          <p:nvPr>
            <p:ph idx="1"/>
          </p:nvPr>
        </p:nvSpPr>
        <p:spPr>
          <a:xfrm>
            <a:off x="138545" y="1708727"/>
            <a:ext cx="11979564" cy="4959928"/>
          </a:xfrm>
        </p:spPr>
        <p:txBody>
          <a:bodyPr>
            <a:normAutofit fontScale="85000" lnSpcReduction="10000"/>
          </a:bodyPr>
          <a:lstStyle/>
          <a:p>
            <a:pPr marL="0" indent="0">
              <a:buNone/>
            </a:pPr>
            <a:r>
              <a:rPr lang="it-IT" sz="1800" dirty="0">
                <a:effectLst/>
                <a:latin typeface="Times New Roman" panose="02020603050405020304" pitchFamily="18" charset="0"/>
                <a:ea typeface="Calibri" panose="020F0502020204030204" pitchFamily="34" charset="0"/>
                <a:cs typeface="Arial" panose="020B0604020202020204" pitchFamily="34" charset="0"/>
              </a:rPr>
              <a:t>De Marinis, Marco. 2006. </a:t>
            </a:r>
            <a:r>
              <a:rPr lang="it-IT" sz="1800" i="1" dirty="0">
                <a:effectLst/>
                <a:latin typeface="Times New Roman" panose="02020603050405020304" pitchFamily="18" charset="0"/>
                <a:ea typeface="Calibri" panose="020F0502020204030204" pitchFamily="34" charset="0"/>
                <a:cs typeface="Arial" panose="020B0604020202020204" pitchFamily="34" charset="0"/>
              </a:rPr>
              <a:t>Razumijevanje kazališta</a:t>
            </a:r>
            <a:r>
              <a:rPr lang="it-IT"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a:effectLst/>
                <a:latin typeface="Times New Roman" panose="02020603050405020304" pitchFamily="18" charset="0"/>
                <a:ea typeface="Calibri" panose="020F0502020204030204" pitchFamily="34" charset="0"/>
                <a:cs typeface="Arial" panose="020B0604020202020204" pitchFamily="34" charset="0"/>
              </a:rPr>
              <a:t>Zagreb: Biblioteka Sintagma.</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fr-FR" sz="1800" dirty="0">
                <a:effectLst/>
                <a:latin typeface="Times New Roman" panose="02020603050405020304" pitchFamily="18" charset="0"/>
                <a:ea typeface="Calibri" panose="020F0502020204030204" pitchFamily="34" charset="0"/>
                <a:cs typeface="Arial" panose="020B0604020202020204" pitchFamily="34" charset="0"/>
              </a:rPr>
              <a:t>Deren, M</a:t>
            </a:r>
            <a:r>
              <a:rPr lang="hr-HR" sz="1800" dirty="0">
                <a:effectLst/>
                <a:latin typeface="Times New Roman" panose="02020603050405020304" pitchFamily="18" charset="0"/>
                <a:ea typeface="Calibri" panose="020F0502020204030204" pitchFamily="34" charset="0"/>
                <a:cs typeface="Arial" panose="020B0604020202020204" pitchFamily="34" charset="0"/>
              </a:rPr>
              <a:t>aya</a:t>
            </a:r>
            <a:r>
              <a:rPr lang="fr-FR" sz="1800" dirty="0">
                <a:effectLst/>
                <a:latin typeface="Times New Roman" panose="02020603050405020304" pitchFamily="18" charset="0"/>
                <a:ea typeface="Calibri" panose="020F0502020204030204" pitchFamily="34" charset="0"/>
                <a:cs typeface="Arial" panose="020B0604020202020204" pitchFamily="34" charset="0"/>
              </a:rPr>
              <a:t>. 1967</a:t>
            </a:r>
            <a:r>
              <a:rPr lang="hr-HR" sz="1800" dirty="0">
                <a:effectLst/>
                <a:latin typeface="Times New Roman" panose="02020603050405020304" pitchFamily="18" charset="0"/>
                <a:ea typeface="Calibri" panose="020F0502020204030204" pitchFamily="34" charset="0"/>
                <a:cs typeface="Arial" panose="020B0604020202020204" pitchFamily="34" charset="0"/>
              </a:rPr>
              <a:t>.</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r>
              <a:rPr lang="hr-HR" sz="1800" dirty="0">
                <a:effectLst/>
                <a:latin typeface="Times New Roman" panose="02020603050405020304" pitchFamily="18" charset="0"/>
                <a:ea typeface="Calibri" panose="020F0502020204030204" pitchFamily="34" charset="0"/>
                <a:cs typeface="Arial" panose="020B0604020202020204" pitchFamily="34" charset="0"/>
              </a:rPr>
              <a:t>„</a:t>
            </a:r>
            <a:r>
              <a:rPr lang="fr-FR" sz="1800" dirty="0">
                <a:effectLst/>
                <a:latin typeface="Times New Roman" panose="02020603050405020304" pitchFamily="18" charset="0"/>
                <a:ea typeface="Calibri" panose="020F0502020204030204" pitchFamily="34" charset="0"/>
                <a:cs typeface="Arial" panose="020B0604020202020204" pitchFamily="34" charset="0"/>
              </a:rPr>
              <a:t>Cine-Dance</a:t>
            </a:r>
            <a:r>
              <a:rPr lang="hr-HR" sz="1800" dirty="0">
                <a:effectLst/>
                <a:latin typeface="Times New Roman" panose="02020603050405020304" pitchFamily="18" charset="0"/>
                <a:ea typeface="Calibri" panose="020F0502020204030204" pitchFamily="34" charset="0"/>
                <a:cs typeface="Arial" panose="020B0604020202020204" pitchFamily="34" charset="0"/>
              </a:rPr>
              <a:t>”</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r>
              <a:rPr lang="fr-FR" sz="1800" i="1" dirty="0">
                <a:effectLst/>
                <a:latin typeface="Times New Roman" panose="02020603050405020304" pitchFamily="18" charset="0"/>
                <a:ea typeface="Calibri" panose="020F0502020204030204" pitchFamily="34" charset="0"/>
                <a:cs typeface="Arial" panose="020B0604020202020204" pitchFamily="34" charset="0"/>
              </a:rPr>
              <a:t>Dance Perspectives</a:t>
            </a:r>
            <a:r>
              <a:rPr lang="fr-FR" sz="1800" dirty="0">
                <a:effectLst/>
                <a:latin typeface="Times New Roman" panose="02020603050405020304" pitchFamily="18" charset="0"/>
                <a:ea typeface="Calibri" panose="020F0502020204030204" pitchFamily="34" charset="0"/>
                <a:cs typeface="Arial" panose="020B0604020202020204" pitchFamily="34" charset="0"/>
              </a:rPr>
              <a:t>, 30, Summer.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fr-FR" sz="1800" dirty="0">
                <a:effectLst/>
                <a:latin typeface="Times New Roman" panose="02020603050405020304" pitchFamily="18" charset="0"/>
                <a:ea typeface="Calibri" panose="020F0502020204030204" pitchFamily="34" charset="0"/>
                <a:cs typeface="Arial" panose="020B0604020202020204" pitchFamily="34" charset="0"/>
              </a:rPr>
              <a:t>Derrida, Jacques. 1967. </a:t>
            </a:r>
            <a:r>
              <a:rPr lang="fr-FR" sz="1800" i="1" dirty="0">
                <a:effectLst/>
                <a:latin typeface="Times New Roman" panose="02020603050405020304" pitchFamily="18" charset="0"/>
                <a:ea typeface="Calibri" panose="020F0502020204030204" pitchFamily="34" charset="0"/>
                <a:cs typeface="Arial" panose="020B0604020202020204" pitchFamily="34" charset="0"/>
              </a:rPr>
              <a:t>Of Grammatology</a:t>
            </a:r>
            <a:r>
              <a:rPr lang="fr-FR" sz="1800" dirty="0">
                <a:effectLst/>
                <a:latin typeface="Times New Roman" panose="02020603050405020304" pitchFamily="18" charset="0"/>
                <a:ea typeface="Calibri" panose="020F0502020204030204" pitchFamily="34" charset="0"/>
                <a:cs typeface="Arial" panose="020B0604020202020204" pitchFamily="34" charset="0"/>
              </a:rPr>
              <a:t>. Paris : Les Editions de Minuit.</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hr-HR" sz="1800" dirty="0">
                <a:effectLst/>
                <a:latin typeface="Times New Roman" panose="02020603050405020304" pitchFamily="18" charset="0"/>
                <a:ea typeface="Calibri" panose="020F0502020204030204" pitchFamily="34" charset="0"/>
                <a:cs typeface="Arial" panose="020B0604020202020204" pitchFamily="34" charset="0"/>
              </a:rPr>
              <a:t>Derrida, Jacques </a:t>
            </a:r>
            <a:r>
              <a:rPr lang="en-GB" sz="1800" dirty="0">
                <a:effectLst/>
                <a:latin typeface="Times New Roman" panose="02020603050405020304" pitchFamily="18" charset="0"/>
                <a:ea typeface="Calibri" panose="020F0502020204030204" pitchFamily="34" charset="0"/>
                <a:cs typeface="Arial" panose="020B0604020202020204" pitchFamily="34" charset="0"/>
              </a:rPr>
              <a:t>(ed)</a:t>
            </a:r>
            <a:r>
              <a:rPr lang="hr-HR" sz="1800"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a:effectLst/>
                <a:latin typeface="Times New Roman" panose="02020603050405020304" pitchFamily="18" charset="0"/>
                <a:ea typeface="Calibri" panose="020F0502020204030204" pitchFamily="34" charset="0"/>
                <a:cs typeface="Arial" panose="020B0604020202020204" pitchFamily="34" charset="0"/>
              </a:rPr>
              <a:t>1985. David Wood &amp; Robert Bernasconi, </a:t>
            </a:r>
            <a:r>
              <a:rPr lang="hr-HR" sz="1800" dirty="0">
                <a:effectLst/>
                <a:latin typeface="Times New Roman" panose="02020603050405020304" pitchFamily="18" charset="0"/>
                <a:ea typeface="Calibri" panose="020F0502020204030204" pitchFamily="34" charset="0"/>
                <a:cs typeface="Arial" panose="020B0604020202020204" pitchFamily="34" charset="0"/>
              </a:rPr>
              <a:t>„</a:t>
            </a:r>
            <a:r>
              <a:rPr lang="en-GB" sz="1800" dirty="0">
                <a:effectLst/>
                <a:latin typeface="Times New Roman" panose="02020603050405020304" pitchFamily="18" charset="0"/>
                <a:ea typeface="Calibri" panose="020F0502020204030204" pitchFamily="34" charset="0"/>
                <a:cs typeface="Arial" panose="020B0604020202020204" pitchFamily="34" charset="0"/>
              </a:rPr>
              <a:t>Letter to a Japanese Friend.” In </a:t>
            </a:r>
            <a:r>
              <a:rPr lang="en-GB" sz="1800" i="1" dirty="0">
                <a:effectLst/>
                <a:latin typeface="Times New Roman" panose="02020603050405020304" pitchFamily="18" charset="0"/>
                <a:ea typeface="Calibri" panose="020F0502020204030204" pitchFamily="34" charset="0"/>
                <a:cs typeface="Arial" panose="020B0604020202020204" pitchFamily="34" charset="0"/>
              </a:rPr>
              <a:t>Derrida and Différrance. </a:t>
            </a:r>
            <a:r>
              <a:rPr lang="en-GB" sz="1800" dirty="0">
                <a:effectLst/>
                <a:latin typeface="Times New Roman" panose="02020603050405020304" pitchFamily="18" charset="0"/>
                <a:ea typeface="Calibri" panose="020F0502020204030204" pitchFamily="34" charset="0"/>
                <a:cs typeface="Arial" panose="020B0604020202020204" pitchFamily="34" charset="0"/>
              </a:rPr>
              <a:t>Warwick</a:t>
            </a:r>
            <a:r>
              <a:rPr lang="en-GB" sz="1800" i="1"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a:effectLst/>
                <a:latin typeface="Times New Roman" panose="02020603050405020304" pitchFamily="18" charset="0"/>
                <a:ea typeface="Calibri" panose="020F0502020204030204" pitchFamily="34" charset="0"/>
                <a:cs typeface="Arial" panose="020B0604020202020204" pitchFamily="34" charset="0"/>
              </a:rPr>
              <a:t>Parousia </a:t>
            </a:r>
            <a:r>
              <a:rPr lang="hr-HR" sz="1800"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a:effectLst/>
                <a:latin typeface="Times New Roman" panose="02020603050405020304" pitchFamily="18" charset="0"/>
                <a:ea typeface="Calibri" panose="020F0502020204030204" pitchFamily="34" charset="0"/>
                <a:cs typeface="Arial" panose="020B0604020202020204" pitchFamily="34" charset="0"/>
              </a:rPr>
              <a:t>Press.</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Desmond, Jane C. (ed) 2006. </a:t>
            </a:r>
            <a:r>
              <a:rPr lang="en-GB" sz="1800" i="1" dirty="0">
                <a:effectLst/>
                <a:latin typeface="Times New Roman" panose="02020603050405020304" pitchFamily="18" charset="0"/>
                <a:ea typeface="Calibri" panose="020F0502020204030204" pitchFamily="34" charset="0"/>
                <a:cs typeface="Arial" panose="020B0604020202020204" pitchFamily="34" charset="0"/>
              </a:rPr>
              <a:t>Meaning in Motion: New Cultural Studies of Dance</a:t>
            </a:r>
            <a:r>
              <a:rPr lang="en-GB" sz="1800" dirty="0">
                <a:effectLst/>
                <a:latin typeface="Times New Roman" panose="02020603050405020304" pitchFamily="18" charset="0"/>
                <a:ea typeface="Calibri" panose="020F0502020204030204" pitchFamily="34" charset="0"/>
                <a:cs typeface="Arial" panose="020B0604020202020204" pitchFamily="34" charset="0"/>
              </a:rPr>
              <a:t>. Durham and London; University Press.</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Elam, Keir. 2002. </a:t>
            </a:r>
            <a:r>
              <a:rPr lang="en-GB" sz="1800" i="1" dirty="0">
                <a:effectLst/>
                <a:latin typeface="Times New Roman" panose="02020603050405020304" pitchFamily="18" charset="0"/>
                <a:ea typeface="Calibri" panose="020F0502020204030204" pitchFamily="34" charset="0"/>
                <a:cs typeface="Arial" panose="020B0604020202020204" pitchFamily="34" charset="0"/>
              </a:rPr>
              <a:t>Semiotics of Theatre and Drama, </a:t>
            </a:r>
            <a:r>
              <a:rPr lang="en-GB" sz="1800" dirty="0">
                <a:effectLst/>
                <a:latin typeface="Times New Roman" panose="02020603050405020304" pitchFamily="18" charset="0"/>
                <a:ea typeface="Calibri" panose="020F0502020204030204" pitchFamily="34" charset="0"/>
                <a:cs typeface="Arial" panose="020B0604020202020204" pitchFamily="34" charset="0"/>
              </a:rPr>
              <a:t>2</a:t>
            </a:r>
            <a:r>
              <a:rPr lang="en-GB" sz="1800" baseline="30000" dirty="0">
                <a:effectLst/>
                <a:latin typeface="Times New Roman" panose="02020603050405020304" pitchFamily="18" charset="0"/>
                <a:ea typeface="Calibri" panose="020F0502020204030204" pitchFamily="34" charset="0"/>
                <a:cs typeface="Arial" panose="020B0604020202020204" pitchFamily="34" charset="0"/>
              </a:rPr>
              <a:t>nd</a:t>
            </a:r>
            <a:r>
              <a:rPr lang="en-GB" sz="1800" dirty="0">
                <a:effectLst/>
                <a:latin typeface="Times New Roman" panose="02020603050405020304" pitchFamily="18" charset="0"/>
                <a:ea typeface="Calibri" panose="020F0502020204030204" pitchFamily="34" charset="0"/>
                <a:cs typeface="Arial" panose="020B0604020202020204" pitchFamily="34" charset="0"/>
              </a:rPr>
              <a:t> edn, London and New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York: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Routledge. </a:t>
            </a:r>
            <a:endParaRPr lang="hr-H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Fish, Stanley. 1980. </a:t>
            </a:r>
            <a:r>
              <a:rPr lang="en-GB" sz="1800" i="1" dirty="0">
                <a:effectLst/>
                <a:latin typeface="Times New Roman" panose="02020603050405020304" pitchFamily="18" charset="0"/>
                <a:ea typeface="Calibri" panose="020F0502020204030204" pitchFamily="34" charset="0"/>
                <a:cs typeface="Arial" panose="020B0604020202020204" pitchFamily="34" charset="0"/>
              </a:rPr>
              <a:t>Is There a Text in this Class? The Authority of Interpretive Communities</a:t>
            </a:r>
            <a:r>
              <a:rPr lang="en-GB" sz="1800" dirty="0">
                <a:effectLst/>
                <a:latin typeface="Times New Roman" panose="02020603050405020304" pitchFamily="18" charset="0"/>
                <a:ea typeface="Calibri" panose="020F0502020204030204" pitchFamily="34" charset="0"/>
                <a:cs typeface="Arial" panose="020B0604020202020204" pitchFamily="34" charset="0"/>
              </a:rPr>
              <a:t>.  Cambridge: Harvard University Press.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Foster, Susan. 1986. </a:t>
            </a:r>
            <a:r>
              <a:rPr lang="en-GB" sz="1800" i="1" dirty="0">
                <a:effectLst/>
                <a:latin typeface="Times New Roman" panose="02020603050405020304" pitchFamily="18" charset="0"/>
                <a:ea typeface="Calibri" panose="020F0502020204030204" pitchFamily="34" charset="0"/>
                <a:cs typeface="Arial" panose="020B0604020202020204" pitchFamily="34" charset="0"/>
              </a:rPr>
              <a:t>Reading Dancing</a:t>
            </a:r>
            <a:r>
              <a:rPr lang="en-GB" sz="1800" dirty="0">
                <a:effectLst/>
                <a:latin typeface="Times New Roman" panose="02020603050405020304" pitchFamily="18" charset="0"/>
                <a:ea typeface="Calibri" panose="020F0502020204030204" pitchFamily="34" charset="0"/>
                <a:cs typeface="Arial" panose="020B0604020202020204" pitchFamily="34" charset="0"/>
              </a:rPr>
              <a:t>. Berkeley and Los Angeles: University of California</a:t>
            </a:r>
            <a:r>
              <a:rPr lang="hr-HR" sz="1800"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a:effectLst/>
                <a:latin typeface="Times New Roman" panose="02020603050405020304" pitchFamily="18" charset="0"/>
                <a:ea typeface="Calibri" panose="020F0502020204030204" pitchFamily="34" charset="0"/>
                <a:cs typeface="Arial" panose="020B0604020202020204" pitchFamily="34" charset="0"/>
              </a:rPr>
              <a:t>Press.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hr-HR" sz="1800" dirty="0">
                <a:effectLst/>
                <a:latin typeface="Times New Roman" panose="02020603050405020304" pitchFamily="18" charset="0"/>
                <a:ea typeface="Calibri" panose="020F0502020204030204" pitchFamily="34" charset="0"/>
                <a:cs typeface="Arial" panose="020B0604020202020204" pitchFamily="34" charset="0"/>
              </a:rPr>
              <a:t>Foster, Susan. </a:t>
            </a:r>
            <a:r>
              <a:rPr lang="en-GB" sz="1800" dirty="0">
                <a:effectLst/>
                <a:latin typeface="Times New Roman" panose="02020603050405020304" pitchFamily="18" charset="0"/>
                <a:ea typeface="Calibri" panose="020F0502020204030204" pitchFamily="34" charset="0"/>
                <a:cs typeface="Arial" panose="020B0604020202020204" pitchFamily="34" charset="0"/>
              </a:rPr>
              <a:t>1996. </a:t>
            </a:r>
            <a:r>
              <a:rPr lang="en-GB" sz="1800" i="1" dirty="0">
                <a:effectLst/>
                <a:latin typeface="Times New Roman" panose="02020603050405020304" pitchFamily="18" charset="0"/>
                <a:ea typeface="Calibri" panose="020F0502020204030204" pitchFamily="34" charset="0"/>
                <a:cs typeface="Arial" panose="020B0604020202020204" pitchFamily="34" charset="0"/>
              </a:rPr>
              <a:t>Choreography and Narrative</a:t>
            </a:r>
            <a:r>
              <a:rPr lang="en-GB" sz="1800" dirty="0">
                <a:effectLst/>
                <a:latin typeface="Times New Roman" panose="02020603050405020304" pitchFamily="18" charset="0"/>
                <a:ea typeface="Calibri" panose="020F0502020204030204" pitchFamily="34" charset="0"/>
                <a:cs typeface="Arial" panose="020B0604020202020204" pitchFamily="34" charset="0"/>
              </a:rPr>
              <a:t>. Bloomington, Indiana: Indiana University</a:t>
            </a:r>
            <a:r>
              <a:rPr lang="hr-HR" sz="1800" dirty="0">
                <a:effectLst/>
                <a:latin typeface="Times New Roman" panose="02020603050405020304" pitchFamily="18" charset="0"/>
                <a:ea typeface="Calibri" panose="020F0502020204030204" pitchFamily="34" charset="0"/>
                <a:cs typeface="Arial" panose="020B0604020202020204" pitchFamily="34" charset="0"/>
              </a:rPr>
              <a:t> </a:t>
            </a:r>
            <a:r>
              <a:rPr lang="en-GB" sz="1800" dirty="0">
                <a:effectLst/>
                <a:latin typeface="Times New Roman" panose="02020603050405020304" pitchFamily="18" charset="0"/>
                <a:ea typeface="Calibri" panose="020F0502020204030204" pitchFamily="34" charset="0"/>
                <a:cs typeface="Arial" panose="020B0604020202020204" pitchFamily="34" charset="0"/>
              </a:rPr>
              <a:t>Press.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Foucault, Michael. 1969. “What is an Author?” Retrieved </a:t>
            </a:r>
            <a:r>
              <a:rPr lang="hr-HR" sz="1800" dirty="0">
                <a:effectLst/>
                <a:latin typeface="Times New Roman" panose="02020603050405020304" pitchFamily="18" charset="0"/>
                <a:ea typeface="Calibri" panose="020F0502020204030204" pitchFamily="34" charset="0"/>
                <a:cs typeface="Arial" panose="020B0604020202020204" pitchFamily="34" charset="0"/>
              </a:rPr>
              <a:t>f</a:t>
            </a:r>
            <a:r>
              <a:rPr lang="en-GB" sz="1800" dirty="0">
                <a:effectLst/>
                <a:latin typeface="Times New Roman" panose="02020603050405020304" pitchFamily="18" charset="0"/>
                <a:ea typeface="Calibri" panose="020F0502020204030204" pitchFamily="34" charset="0"/>
                <a:cs typeface="Arial" panose="020B0604020202020204" pitchFamily="34" charset="0"/>
              </a:rPr>
              <a:t>rom</a:t>
            </a:r>
            <a:r>
              <a:rPr lang="hr-HR" sz="1800" dirty="0">
                <a:latin typeface="Times New Roman" panose="02020603050405020304" pitchFamily="18" charset="0"/>
                <a:ea typeface="Calibri" panose="020F0502020204030204" pitchFamily="34" charset="0"/>
                <a:cs typeface="Arial" panose="020B0604020202020204" pitchFamily="34" charset="0"/>
              </a:rPr>
              <a:t> </a:t>
            </a:r>
            <a:r>
              <a:rPr lang="hr-HR" sz="1800" u="sng"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hlinkClick r:id="rId2"/>
              </a:rPr>
              <a:t>ht</a:t>
            </a:r>
            <a:r>
              <a:rPr lang="en-GB" sz="1800" u="sng"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hlinkClick r:id="rId2"/>
              </a:rPr>
              <a:t>tp://www.movementresearch.org/classesworkshops/melt/Foucault_WhatIsAnAutho</a:t>
            </a:r>
            <a:r>
              <a:rPr lang="hr-HR" sz="1800" u="sng"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hlinkClick r:id="rId2"/>
              </a:rPr>
              <a:t>r </a:t>
            </a:r>
            <a:r>
              <a:rPr lang="en-GB" sz="1800" u="sng"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hlinkClick r:id="rId2"/>
              </a:rPr>
              <a:t>pdf</a:t>
            </a:r>
            <a:r>
              <a:rPr lang="en-GB" sz="1800" dirty="0">
                <a:effectLst/>
                <a:latin typeface="Times New Roman" panose="02020603050405020304" pitchFamily="18" charset="0"/>
                <a:ea typeface="Calibri" panose="020F0502020204030204" pitchFamily="34" charset="0"/>
                <a:cs typeface="Arial" panose="020B0604020202020204" pitchFamily="34" charset="0"/>
              </a:rPr>
              <a:t>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Freud, Sigmund. 1900. </a:t>
            </a:r>
            <a:r>
              <a:rPr lang="en-GB" sz="1800" i="1" dirty="0">
                <a:effectLst/>
                <a:latin typeface="Times New Roman" panose="02020603050405020304" pitchFamily="18" charset="0"/>
                <a:ea typeface="Calibri" panose="020F0502020204030204" pitchFamily="34" charset="0"/>
                <a:cs typeface="Arial" panose="020B0604020202020204" pitchFamily="34" charset="0"/>
              </a:rPr>
              <a:t>The Interpretation of Dreams</a:t>
            </a:r>
            <a:r>
              <a:rPr lang="en-GB" sz="1800" dirty="0">
                <a:effectLst/>
                <a:latin typeface="Times New Roman" panose="02020603050405020304" pitchFamily="18" charset="0"/>
                <a:ea typeface="Calibri" panose="020F0502020204030204" pitchFamily="34" charset="0"/>
                <a:cs typeface="Arial" panose="020B0604020202020204" pitchFamily="34" charset="0"/>
              </a:rPr>
              <a:t>, Sioux Falls: NuVision Publications.</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Hawkes, Terence. 1977. </a:t>
            </a:r>
            <a:r>
              <a:rPr lang="en-GB" sz="1800" i="1" dirty="0">
                <a:effectLst/>
                <a:latin typeface="Times New Roman" panose="02020603050405020304" pitchFamily="18" charset="0"/>
                <a:ea typeface="Calibri" panose="020F0502020204030204" pitchFamily="34" charset="0"/>
                <a:cs typeface="Arial" panose="020B0604020202020204" pitchFamily="34" charset="0"/>
              </a:rPr>
              <a:t>Structuralism &amp; Semiotics.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Berkeley and Los Angeles: University of California Press. </a:t>
            </a:r>
            <a:endParaRPr lang="hr-H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Hidalgo, Juan Carlos. 1999. “The Split 'I' in Celestino Coronado's Hamlet”. Universidad de Sevilla.</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Hutcheon, Linda. 1988. </a:t>
            </a:r>
            <a:r>
              <a:rPr lang="en-GB" sz="1800" i="1" dirty="0">
                <a:effectLst/>
                <a:latin typeface="Times New Roman" panose="02020603050405020304" pitchFamily="18" charset="0"/>
                <a:ea typeface="Calibri" panose="020F0502020204030204" pitchFamily="34" charset="0"/>
                <a:cs typeface="Arial" panose="020B0604020202020204" pitchFamily="34" charset="0"/>
              </a:rPr>
              <a:t>A Poetics of Postmodernism</a:t>
            </a:r>
            <a:r>
              <a:rPr lang="en-GB" sz="1800" dirty="0">
                <a:effectLst/>
                <a:latin typeface="Times New Roman" panose="02020603050405020304" pitchFamily="18" charset="0"/>
                <a:ea typeface="Calibri" panose="020F0502020204030204" pitchFamily="34" charset="0"/>
                <a:cs typeface="Arial" panose="020B0604020202020204" pitchFamily="34" charset="0"/>
              </a:rPr>
              <a:t>. New York and London: Routledge.</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1800" dirty="0">
                <a:effectLst/>
                <a:latin typeface="Times New Roman" panose="02020603050405020304" pitchFamily="18" charset="0"/>
                <a:ea typeface="Calibri" panose="020F0502020204030204" pitchFamily="34" charset="0"/>
                <a:cs typeface="Arial" panose="020B0604020202020204" pitchFamily="34" charset="0"/>
              </a:rPr>
              <a:t>Jenkins, H</a:t>
            </a:r>
            <a:r>
              <a:rPr lang="hr-HR" sz="1800" dirty="0">
                <a:effectLst/>
                <a:latin typeface="Times New Roman" panose="02020603050405020304" pitchFamily="18" charset="0"/>
                <a:ea typeface="Calibri" panose="020F0502020204030204" pitchFamily="34" charset="0"/>
                <a:cs typeface="Arial" panose="020B0604020202020204" pitchFamily="34" charset="0"/>
              </a:rPr>
              <a:t>arold</a:t>
            </a:r>
            <a:r>
              <a:rPr lang="en-GB" sz="1800" dirty="0">
                <a:effectLst/>
                <a:latin typeface="Times New Roman" panose="02020603050405020304" pitchFamily="18" charset="0"/>
                <a:ea typeface="Calibri" panose="020F0502020204030204" pitchFamily="34" charset="0"/>
                <a:cs typeface="Arial" panose="020B0604020202020204" pitchFamily="34" charset="0"/>
              </a:rPr>
              <a:t>. (ed) 1982. </a:t>
            </a:r>
            <a:r>
              <a:rPr lang="en-GB" sz="1800" i="1" dirty="0">
                <a:effectLst/>
                <a:latin typeface="Times New Roman" panose="02020603050405020304" pitchFamily="18" charset="0"/>
                <a:ea typeface="Calibri" panose="020F0502020204030204" pitchFamily="34" charset="0"/>
                <a:cs typeface="Arial" panose="020B0604020202020204" pitchFamily="34" charset="0"/>
              </a:rPr>
              <a:t>Hamlet. The Arden Shakespeare</a:t>
            </a:r>
            <a:r>
              <a:rPr lang="en-GB" sz="1800" dirty="0">
                <a:effectLst/>
                <a:latin typeface="Times New Roman" panose="02020603050405020304" pitchFamily="18" charset="0"/>
                <a:ea typeface="Calibri" panose="020F0502020204030204" pitchFamily="34" charset="0"/>
                <a:cs typeface="Arial" panose="020B0604020202020204" pitchFamily="34" charset="0"/>
              </a:rPr>
              <a:t>. Methuen &amp; Co. Ltd.  </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Jones, Ernest. 1976. </a:t>
            </a:r>
            <a:r>
              <a:rPr lang="en-GB" sz="1800" i="1" dirty="0">
                <a:effectLst/>
                <a:latin typeface="Times New Roman" panose="02020603050405020304" pitchFamily="18" charset="0"/>
                <a:ea typeface="Times New Roman" panose="02020603050405020304" pitchFamily="18" charset="0"/>
                <a:cs typeface="Arial" panose="020B0604020202020204" pitchFamily="34" charset="0"/>
              </a:rPr>
              <a:t>Hamlet and Oedipus</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 W.W. Norton &amp; Company, Inc.</a:t>
            </a:r>
            <a:endParaRPr lang="hr-H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213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62C3-C2B4-78FF-FB0C-9A0B04E1AC17}"/>
              </a:ext>
            </a:extLst>
          </p:cNvPr>
          <p:cNvSpPr>
            <a:spLocks noGrp="1"/>
          </p:cNvSpPr>
          <p:nvPr>
            <p:ph type="title"/>
          </p:nvPr>
        </p:nvSpPr>
        <p:spPr/>
        <p:txBody>
          <a:bodyPr>
            <a:normAutofit fontScale="90000"/>
          </a:bodyPr>
          <a:lstStyle/>
          <a:p>
            <a:r>
              <a:rPr lang="hr-HR" dirty="0"/>
              <a:t>BIBLIOGRAPHY</a:t>
            </a:r>
            <a:endParaRPr lang="en-US" dirty="0"/>
          </a:p>
        </p:txBody>
      </p:sp>
      <p:sp>
        <p:nvSpPr>
          <p:cNvPr id="3" name="Content Placeholder 2">
            <a:extLst>
              <a:ext uri="{FF2B5EF4-FFF2-40B4-BE49-F238E27FC236}">
                <a16:creationId xmlns:a16="http://schemas.microsoft.com/office/drawing/2014/main" id="{CF5DA4D4-D6F3-17DD-CB78-0194B2FB203C}"/>
              </a:ext>
            </a:extLst>
          </p:cNvPr>
          <p:cNvSpPr>
            <a:spLocks noGrp="1"/>
          </p:cNvSpPr>
          <p:nvPr>
            <p:ph idx="1"/>
          </p:nvPr>
        </p:nvSpPr>
        <p:spPr>
          <a:xfrm>
            <a:off x="286327" y="1505527"/>
            <a:ext cx="11429423" cy="5163128"/>
          </a:xfrm>
        </p:spPr>
        <p:txBody>
          <a:bodyPr>
            <a:normAutofit fontScale="92500" lnSpcReduction="10000"/>
          </a:bodyPr>
          <a:lstStyle/>
          <a:p>
            <a:pPr marL="0" indent="0">
              <a:buNone/>
            </a:pPr>
            <a:r>
              <a:rPr lang="en-GB" sz="1600" dirty="0">
                <a:effectLst/>
                <a:latin typeface="Times New Roman" panose="02020603050405020304" pitchFamily="18" charset="0"/>
                <a:ea typeface="Times New Roman" panose="02020603050405020304" pitchFamily="18" charset="0"/>
                <a:cs typeface="Arial" panose="020B0604020202020204" pitchFamily="34" charset="0"/>
              </a:rPr>
              <a:t>Jowitt, Deborah. 2011. </a:t>
            </a:r>
            <a:r>
              <a:rPr lang="hr-HR" sz="1600" dirty="0">
                <a:effectLst/>
                <a:latin typeface="Times New Roman" panose="02020603050405020304" pitchFamily="18" charset="0"/>
                <a:ea typeface="Times New Roman" panose="02020603050405020304" pitchFamily="18" charset="0"/>
                <a:cs typeface="Arial" panose="020B0604020202020204" pitchFamily="34" charset="0"/>
              </a:rPr>
              <a:t>„</a:t>
            </a:r>
            <a:r>
              <a:rPr lang="en-GB" sz="1600" dirty="0">
                <a:effectLst/>
                <a:latin typeface="Times New Roman" panose="02020603050405020304" pitchFamily="18" charset="0"/>
                <a:ea typeface="Times New Roman" panose="02020603050405020304" pitchFamily="18" charset="0"/>
                <a:cs typeface="Arial" panose="020B0604020202020204" pitchFamily="34" charset="0"/>
              </a:rPr>
              <a:t>Introduction.” In </a:t>
            </a:r>
            <a:r>
              <a:rPr lang="en-GB" sz="1600" i="1" dirty="0">
                <a:effectLst/>
                <a:latin typeface="Times New Roman" panose="02020603050405020304" pitchFamily="18" charset="0"/>
                <a:ea typeface="Calibri" panose="020F0502020204030204" pitchFamily="34" charset="0"/>
                <a:cs typeface="Arial" panose="020B0604020202020204" pitchFamily="34" charset="0"/>
              </a:rPr>
              <a:t>50 Contemporary Choreographers</a:t>
            </a:r>
            <a:r>
              <a:rPr lang="en-GB" sz="1600" dirty="0">
                <a:effectLst/>
                <a:latin typeface="Times New Roman" panose="02020603050405020304" pitchFamily="18" charset="0"/>
                <a:ea typeface="Calibri" panose="020F0502020204030204" pitchFamily="34" charset="0"/>
                <a:cs typeface="Arial" panose="020B0604020202020204" pitchFamily="34" charset="0"/>
              </a:rPr>
              <a:t>, 2</a:t>
            </a:r>
            <a:r>
              <a:rPr lang="en-GB" sz="1600" baseline="30000" dirty="0">
                <a:effectLst/>
                <a:latin typeface="Times New Roman" panose="02020603050405020304" pitchFamily="18" charset="0"/>
                <a:ea typeface="Calibri" panose="020F0502020204030204" pitchFamily="34" charset="0"/>
                <a:cs typeface="Arial" panose="020B0604020202020204" pitchFamily="34" charset="0"/>
              </a:rPr>
              <a:t>nd</a:t>
            </a:r>
            <a:r>
              <a:rPr lang="en-GB" sz="1600" dirty="0">
                <a:effectLst/>
                <a:latin typeface="Times New Roman" panose="02020603050405020304" pitchFamily="18" charset="0"/>
                <a:ea typeface="Calibri" panose="020F0502020204030204" pitchFamily="34" charset="0"/>
                <a:cs typeface="Arial" panose="020B0604020202020204" pitchFamily="34" charset="0"/>
              </a:rPr>
              <a:t> edition, eds Martha Bremser and Lorna Sanders. London: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Routledge.</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Times New Roman" panose="02020603050405020304" pitchFamily="18" charset="0"/>
                <a:cs typeface="Arial" panose="020B0604020202020204" pitchFamily="34" charset="0"/>
              </a:rPr>
              <a:t>Jung, Carl. 1968. </a:t>
            </a:r>
            <a:r>
              <a:rPr lang="en-GB" sz="1600" i="1" dirty="0">
                <a:effectLst/>
                <a:latin typeface="Times New Roman" panose="02020603050405020304" pitchFamily="18" charset="0"/>
                <a:ea typeface="Times New Roman" panose="02020603050405020304" pitchFamily="18" charset="0"/>
                <a:cs typeface="Arial" panose="020B0604020202020204" pitchFamily="34" charset="0"/>
              </a:rPr>
              <a:t>Collected Works of C. G. Jung</a:t>
            </a:r>
            <a:r>
              <a:rPr lang="en-GB" sz="1600" i="1" dirty="0">
                <a:effectLst/>
                <a:latin typeface="Times New Roman" panose="02020603050405020304" pitchFamily="18" charset="0"/>
                <a:ea typeface="Calibri" panose="020F0502020204030204" pitchFamily="34" charset="0"/>
                <a:cs typeface="Arial" panose="020B0604020202020204" pitchFamily="34" charset="0"/>
              </a:rPr>
              <a:t>. </a:t>
            </a:r>
            <a:r>
              <a:rPr lang="en-GB" sz="1600" i="1" dirty="0">
                <a:effectLst/>
                <a:latin typeface="Times New Roman" panose="02020603050405020304" pitchFamily="18" charset="0"/>
                <a:ea typeface="Times New Roman" panose="02020603050405020304" pitchFamily="18" charset="0"/>
                <a:cs typeface="Arial" panose="020B0604020202020204" pitchFamily="34" charset="0"/>
              </a:rPr>
              <a:t>Archetypes of the collective unconscious</a:t>
            </a:r>
            <a:r>
              <a:rPr lang="en-GB" sz="1600" dirty="0">
                <a:effectLst/>
                <a:latin typeface="Times New Roman" panose="02020603050405020304" pitchFamily="18" charset="0"/>
                <a:ea typeface="Times New Roman" panose="02020603050405020304" pitchFamily="18" charset="0"/>
                <a:cs typeface="Arial" panose="020B0604020202020204" pitchFamily="34" charset="0"/>
              </a:rPr>
              <a:t>. vol. 9, Part 1, 2</a:t>
            </a:r>
            <a:r>
              <a:rPr lang="en-GB" sz="1600" baseline="30000" dirty="0">
                <a:effectLst/>
                <a:latin typeface="Times New Roman" panose="02020603050405020304" pitchFamily="18" charset="0"/>
                <a:ea typeface="Times New Roman" panose="02020603050405020304" pitchFamily="18" charset="0"/>
                <a:cs typeface="Arial" panose="020B0604020202020204" pitchFamily="34" charset="0"/>
              </a:rPr>
              <a:t>nd</a:t>
            </a:r>
            <a:r>
              <a:rPr lang="en-GB" sz="1600" dirty="0">
                <a:effectLst/>
                <a:latin typeface="Times New Roman" panose="02020603050405020304" pitchFamily="18" charset="0"/>
                <a:ea typeface="Times New Roman" panose="02020603050405020304" pitchFamily="18" charset="0"/>
                <a:cs typeface="Arial" panose="020B0604020202020204" pitchFamily="34" charset="0"/>
              </a:rPr>
              <a:t> edn. Princeton University Press.</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Times New Roman" panose="02020603050405020304" pitchFamily="18" charset="0"/>
                <a:cs typeface="Arial" panose="020B0604020202020204" pitchFamily="34" charset="0"/>
              </a:rPr>
              <a:t>Kirby, Allen. 2009. </a:t>
            </a:r>
            <a:r>
              <a:rPr lang="en-GB" sz="1600" i="1" dirty="0">
                <a:effectLst/>
                <a:latin typeface="Times New Roman" panose="02020603050405020304" pitchFamily="18" charset="0"/>
                <a:ea typeface="Calibri" panose="020F0502020204030204" pitchFamily="34" charset="0"/>
                <a:cs typeface="Arial" panose="020B0604020202020204" pitchFamily="34" charset="0"/>
              </a:rPr>
              <a:t>Digimodernism: How New Technologies Dismantle the Postmodern and Reconfigure Our Culture.</a:t>
            </a:r>
            <a:r>
              <a:rPr lang="en-GB" sz="1600" dirty="0">
                <a:effectLst/>
                <a:latin typeface="Times New Roman" panose="02020603050405020304" pitchFamily="18" charset="0"/>
                <a:ea typeface="Calibri" panose="020F0502020204030204" pitchFamily="34" charset="0"/>
                <a:cs typeface="Arial" panose="020B0604020202020204" pitchFamily="34" charset="0"/>
              </a:rPr>
              <a:t> London: The Continuum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International Publishing Group Ltd.</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Times New Roman" panose="02020603050405020304" pitchFamily="18" charset="0"/>
                <a:cs typeface="Arial" panose="020B0604020202020204" pitchFamily="34" charset="0"/>
              </a:rPr>
              <a:t>Kristeva, Julia. 1980. </a:t>
            </a:r>
            <a:r>
              <a:rPr lang="hr-HR" sz="1600" dirty="0">
                <a:effectLst/>
                <a:latin typeface="Times New Roman" panose="02020603050405020304" pitchFamily="18" charset="0"/>
                <a:ea typeface="Times New Roman" panose="02020603050405020304" pitchFamily="18"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Word, Dialogue and Novel.” In </a:t>
            </a:r>
            <a:r>
              <a:rPr lang="en-GB" sz="1600" i="1" dirty="0">
                <a:effectLst/>
                <a:latin typeface="Times New Roman" panose="02020603050405020304" pitchFamily="18" charset="0"/>
                <a:ea typeface="Calibri" panose="020F0502020204030204" pitchFamily="34" charset="0"/>
                <a:cs typeface="Arial" panose="020B0604020202020204" pitchFamily="34" charset="0"/>
              </a:rPr>
              <a:t>Desire in Language: A Semiotic Approach to Literature and Art</a:t>
            </a:r>
            <a:r>
              <a:rPr lang="en-GB" sz="1600" dirty="0">
                <a:effectLst/>
                <a:latin typeface="Times New Roman" panose="02020603050405020304" pitchFamily="18" charset="0"/>
                <a:ea typeface="Calibri" panose="020F0502020204030204" pitchFamily="34" charset="0"/>
                <a:cs typeface="Arial" panose="020B0604020202020204" pitchFamily="34" charset="0"/>
              </a:rPr>
              <a:t>, ed. L. Roudiez. Columbia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University Press.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Lacan, Jacques. 1977a. </a:t>
            </a:r>
            <a:r>
              <a:rPr lang="en-GB" sz="1600" i="1" dirty="0">
                <a:effectLst/>
                <a:latin typeface="Times New Roman" panose="02020603050405020304" pitchFamily="18" charset="0"/>
                <a:ea typeface="Calibri" panose="020F0502020204030204" pitchFamily="34" charset="0"/>
                <a:cs typeface="Arial" panose="020B0604020202020204" pitchFamily="34" charset="0"/>
              </a:rPr>
              <a:t>Ecrits: A Selection</a:t>
            </a:r>
            <a:r>
              <a:rPr lang="en-GB" sz="1600" dirty="0">
                <a:effectLst/>
                <a:latin typeface="Times New Roman" panose="02020603050405020304" pitchFamily="18" charset="0"/>
                <a:ea typeface="Calibri" panose="020F0502020204030204" pitchFamily="34" charset="0"/>
                <a:cs typeface="Arial" panose="020B0604020202020204" pitchFamily="34" charset="0"/>
              </a:rPr>
              <a:t>, trans. Alan Sheridan. London: Tavistock.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hr-HR" sz="1600" dirty="0">
                <a:effectLst/>
                <a:latin typeface="Times New Roman" panose="02020603050405020304" pitchFamily="18" charset="0"/>
                <a:ea typeface="Calibri" panose="020F0502020204030204" pitchFamily="34" charset="0"/>
                <a:cs typeface="Arial" panose="020B0604020202020204" pitchFamily="34" charset="0"/>
              </a:rPr>
              <a:t>Lacan, Jacques. </a:t>
            </a:r>
            <a:r>
              <a:rPr lang="en-GB" sz="1600" dirty="0">
                <a:effectLst/>
                <a:latin typeface="Times New Roman" panose="02020603050405020304" pitchFamily="18" charset="0"/>
                <a:ea typeface="Calibri" panose="020F0502020204030204" pitchFamily="34" charset="0"/>
                <a:cs typeface="Arial" panose="020B0604020202020204" pitchFamily="34" charset="0"/>
              </a:rPr>
              <a:t>1977b.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Desire and the Interpretation of Desire in Hamlet”, trans. James Hulbert. </a:t>
            </a:r>
            <a:r>
              <a:rPr lang="en-GB" sz="1600" i="1" dirty="0">
                <a:effectLst/>
                <a:latin typeface="Times New Roman" panose="02020603050405020304" pitchFamily="18" charset="0"/>
                <a:ea typeface="Calibri" panose="020F0502020204030204" pitchFamily="34" charset="0"/>
                <a:cs typeface="Arial" panose="020B0604020202020204" pitchFamily="34" charset="0"/>
              </a:rPr>
              <a:t>Literature and Psychoanalysis.</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 The Question of </a:t>
            </a:r>
            <a:r>
              <a:rPr lang="hr-HR"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Reading: Otherwise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55/56: 11-52. </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Lacan, Jacques. </a:t>
            </a:r>
            <a:r>
              <a:rPr lang="en-GB" sz="1600" dirty="0">
                <a:effectLst/>
                <a:latin typeface="Times New Roman" panose="02020603050405020304" pitchFamily="18" charset="0"/>
                <a:ea typeface="Calibri" panose="020F0502020204030204" pitchFamily="34" charset="0"/>
                <a:cs typeface="Arial" panose="020B0604020202020204" pitchFamily="34" charset="0"/>
              </a:rPr>
              <a:t>1988.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 Seminar of Jacques Lacan, vol.1: Freud's Papers on Technique 1953-1954</a:t>
            </a:r>
            <a:r>
              <a:rPr lang="en-GB" sz="1600" dirty="0">
                <a:effectLst/>
                <a:latin typeface="Times New Roman" panose="02020603050405020304" pitchFamily="18" charset="0"/>
                <a:ea typeface="Calibri" panose="020F0502020204030204" pitchFamily="34" charset="0"/>
                <a:cs typeface="Arial" panose="020B0604020202020204" pitchFamily="34" charset="0"/>
              </a:rPr>
              <a:t>, trans. John Forrester. Cambridge: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Cambridge University Press.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Lansdale, Janet. 2010. </a:t>
            </a:r>
            <a:r>
              <a:rPr lang="hr-HR" sz="1600" dirty="0">
                <a:effectLst/>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A tapestry of intertexts: dance analysis for the twenty-first century.” In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 Routledge Dance Studies Reader</a:t>
            </a:r>
            <a:r>
              <a:rPr lang="en-GB" sz="1600" dirty="0">
                <a:effectLst/>
                <a:latin typeface="Times New Roman" panose="02020603050405020304" pitchFamily="18" charset="0"/>
                <a:ea typeface="Calibri" panose="020F0502020204030204" pitchFamily="34" charset="0"/>
                <a:cs typeface="Arial" panose="020B0604020202020204" pitchFamily="34" charset="0"/>
              </a:rPr>
              <a:t>, eds </a:t>
            </a:r>
            <a:r>
              <a:rPr lang="hr-HR"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cs typeface="Arial" panose="020B0604020202020204" pitchFamily="34" charset="0"/>
              </a:rPr>
              <a:t>Alexandra Carter &amp; Janet O'Shea. </a:t>
            </a:r>
            <a:r>
              <a:rPr lang="hr-HR" sz="1600" dirty="0">
                <a:effectLst/>
                <a:latin typeface="Times New Roman" panose="02020603050405020304" pitchFamily="18" charset="0"/>
                <a:ea typeface="Calibri" panose="020F0502020204030204" pitchFamily="34" charset="0"/>
                <a:cs typeface="Arial" panose="020B0604020202020204" pitchFamily="34" charset="0"/>
              </a:rPr>
              <a:t>London: </a:t>
            </a:r>
            <a:r>
              <a:rPr lang="en-GB" sz="1600" dirty="0">
                <a:effectLst/>
                <a:latin typeface="Times New Roman" panose="02020603050405020304" pitchFamily="18" charset="0"/>
                <a:ea typeface="Calibri" panose="020F0502020204030204" pitchFamily="34" charset="0"/>
                <a:cs typeface="Arial" panose="020B0604020202020204" pitchFamily="34" charset="0"/>
              </a:rPr>
              <a:t>Taylor and Francis.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hr-HR" sz="1600" kern="1800" dirty="0">
                <a:effectLst/>
                <a:latin typeface="Times New Roman" panose="02020603050405020304" pitchFamily="18" charset="0"/>
                <a:ea typeface="Times New Roman" panose="02020603050405020304" pitchFamily="18" charset="0"/>
                <a:cs typeface="Arial" panose="020B0604020202020204" pitchFamily="34" charset="0"/>
              </a:rPr>
              <a:t>Lehmann, Hans-Thies. 2006. </a:t>
            </a:r>
            <a:r>
              <a:rPr lang="en-GB" sz="1600" i="1" dirty="0">
                <a:effectLst/>
                <a:latin typeface="Times New Roman" panose="02020603050405020304" pitchFamily="18" charset="0"/>
                <a:ea typeface="Calibri" panose="020F0502020204030204" pitchFamily="34" charset="0"/>
                <a:cs typeface="Arial" panose="020B0604020202020204" pitchFamily="34" charset="0"/>
              </a:rPr>
              <a:t>Postdramatic Theatre. </a:t>
            </a:r>
            <a:r>
              <a:rPr lang="en-GB" sz="1600" dirty="0">
                <a:effectLst/>
                <a:latin typeface="Times New Roman" panose="02020603050405020304" pitchFamily="18" charset="0"/>
                <a:ea typeface="Calibri" panose="020F0502020204030204" pitchFamily="34" charset="0"/>
                <a:cs typeface="Arial" panose="020B0604020202020204" pitchFamily="34" charset="0"/>
              </a:rPr>
              <a:t>London and New York: Routledge.</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Littler, W. 1991. </a:t>
            </a:r>
            <a:r>
              <a:rPr lang="hr-HR" sz="1600" dirty="0">
                <a:effectLst/>
                <a:latin typeface="Times New Roman" panose="02020603050405020304" pitchFamily="18" charset="0"/>
                <a:ea typeface="Calibri" panose="020F0502020204030204" pitchFamily="34" charset="0"/>
                <a:cs typeface="Arial" panose="020B0604020202020204" pitchFamily="34" charset="0"/>
              </a:rPr>
              <a:t>„</a:t>
            </a:r>
            <a:r>
              <a:rPr lang="en-GB" sz="1600" dirty="0">
                <a:effectLst/>
                <a:latin typeface="Times New Roman" panose="02020603050405020304" pitchFamily="18" charset="0"/>
                <a:ea typeface="Calibri" panose="020F0502020204030204" pitchFamily="34" charset="0"/>
                <a:cs typeface="Arial" panose="020B0604020202020204" pitchFamily="34" charset="0"/>
              </a:rPr>
              <a:t>Thinking dancer's choreographer”,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 Toronto Star</a:t>
            </a:r>
            <a:r>
              <a:rPr lang="en-GB" sz="1600" dirty="0">
                <a:effectLst/>
                <a:latin typeface="Times New Roman" panose="02020603050405020304" pitchFamily="18" charset="0"/>
                <a:ea typeface="Calibri" panose="020F0502020204030204" pitchFamily="34" charset="0"/>
                <a:cs typeface="Arial" panose="020B0604020202020204" pitchFamily="34" charset="0"/>
              </a:rPr>
              <a:t>. February 17 1991:C.</a:t>
            </a:r>
            <a:endParaRPr lang="hr-HR" sz="1600"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Calibri" panose="020F0502020204030204" pitchFamily="34" charset="0"/>
                <a:cs typeface="Arial" panose="020B0604020202020204" pitchFamily="34" charset="0"/>
              </a:rPr>
              <a:t>Lyotard, Jean François. 1984. </a:t>
            </a:r>
            <a:r>
              <a:rPr lang="en-GB" sz="1600" i="1" dirty="0">
                <a:effectLst/>
                <a:latin typeface="Times New Roman" panose="02020603050405020304" pitchFamily="18" charset="0"/>
                <a:ea typeface="Calibri" panose="020F0502020204030204" pitchFamily="34" charset="0"/>
                <a:cs typeface="Arial" panose="020B0604020202020204" pitchFamily="34" charset="0"/>
              </a:rPr>
              <a:t>The Postmodern Condition: A Report on Knowledge.</a:t>
            </a:r>
            <a:r>
              <a:rPr lang="en-GB" sz="1600" dirty="0">
                <a:effectLst/>
                <a:latin typeface="Times New Roman" panose="02020603050405020304" pitchFamily="18" charset="0"/>
                <a:ea typeface="Calibri" panose="020F0502020204030204" pitchFamily="34" charset="0"/>
                <a:cs typeface="Arial" panose="020B0604020202020204" pitchFamily="34" charset="0"/>
              </a:rPr>
              <a:t> Manchester: University Press.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600" dirty="0">
                <a:effectLst/>
                <a:latin typeface="Times New Roman" panose="02020603050405020304" pitchFamily="18" charset="0"/>
                <a:ea typeface="Times New Roman" panose="02020603050405020304" pitchFamily="18" charset="0"/>
              </a:rPr>
              <a:t>Munz, Alexander. 2015.</a:t>
            </a:r>
            <a:r>
              <a:rPr lang="hr-HR" sz="1600" dirty="0">
                <a:effectLst/>
                <a:latin typeface="Times New Roman" panose="02020603050405020304" pitchFamily="18" charset="0"/>
                <a:ea typeface="Times New Roman" panose="02020603050405020304" pitchFamily="18" charset="0"/>
              </a:rPr>
              <a:t> „</a:t>
            </a:r>
            <a:r>
              <a:rPr lang="en-GB" sz="1600" dirty="0">
                <a:effectLst/>
                <a:latin typeface="Times New Roman" panose="02020603050405020304" pitchFamily="18" charset="0"/>
                <a:ea typeface="Times New Roman" panose="02020603050405020304" pitchFamily="18" charset="0"/>
              </a:rPr>
              <a:t>Defocus” in SAFE Project Newsletter. Retrieved from</a:t>
            </a:r>
            <a:r>
              <a:rPr lang="hr-HR" sz="1600" dirty="0">
                <a:effectLst/>
                <a:latin typeface="Times New Roman" panose="02020603050405020304" pitchFamily="18" charset="0"/>
                <a:ea typeface="Times New Roman" panose="02020603050405020304" pitchFamily="18" charset="0"/>
              </a:rPr>
              <a:t> </a:t>
            </a:r>
            <a:r>
              <a:rPr lang="en-GB" sz="1600" u="sng" dirty="0">
                <a:solidFill>
                  <a:srgbClr val="0000FF"/>
                </a:solidFill>
                <a:effectLst/>
                <a:latin typeface="Times New Roman" panose="02020603050405020304" pitchFamily="18" charset="0"/>
                <a:ea typeface="Times New Roman" panose="02020603050405020304" pitchFamily="18" charset="0"/>
                <a:hlinkClick r:id="rId2"/>
              </a:rPr>
              <a:t>http://www.thesafeproject.net/en_home.html</a:t>
            </a:r>
            <a:r>
              <a:rPr lang="en-GB" sz="1600" dirty="0">
                <a:effectLst/>
                <a:latin typeface="Times New Roman" panose="02020603050405020304" pitchFamily="18" charset="0"/>
                <a:ea typeface="Times New Roman" panose="02020603050405020304" pitchFamily="18" charset="0"/>
              </a:rPr>
              <a:t> </a:t>
            </a:r>
            <a:endParaRPr lang="hr-H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31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62C3-C2B4-78FF-FB0C-9A0B04E1AC17}"/>
              </a:ext>
            </a:extLst>
          </p:cNvPr>
          <p:cNvSpPr>
            <a:spLocks noGrp="1"/>
          </p:cNvSpPr>
          <p:nvPr>
            <p:ph type="title"/>
          </p:nvPr>
        </p:nvSpPr>
        <p:spPr/>
        <p:txBody>
          <a:bodyPr>
            <a:normAutofit fontScale="90000"/>
          </a:bodyPr>
          <a:lstStyle/>
          <a:p>
            <a:r>
              <a:rPr lang="hr-HR" dirty="0"/>
              <a:t>BIBLIOGRAPHY</a:t>
            </a:r>
            <a:endParaRPr lang="en-US" dirty="0"/>
          </a:p>
        </p:txBody>
      </p:sp>
      <p:sp>
        <p:nvSpPr>
          <p:cNvPr id="3" name="Content Placeholder 2">
            <a:extLst>
              <a:ext uri="{FF2B5EF4-FFF2-40B4-BE49-F238E27FC236}">
                <a16:creationId xmlns:a16="http://schemas.microsoft.com/office/drawing/2014/main" id="{CF5DA4D4-D6F3-17DD-CB78-0194B2FB203C}"/>
              </a:ext>
            </a:extLst>
          </p:cNvPr>
          <p:cNvSpPr>
            <a:spLocks noGrp="1"/>
          </p:cNvSpPr>
          <p:nvPr>
            <p:ph idx="1"/>
          </p:nvPr>
        </p:nvSpPr>
        <p:spPr>
          <a:xfrm>
            <a:off x="286327" y="1955799"/>
            <a:ext cx="11429423" cy="4712855"/>
          </a:xfrm>
        </p:spPr>
        <p:txBody>
          <a:bodyPr>
            <a:normAutofit/>
          </a:bodyPr>
          <a:lstStyle/>
          <a:p>
            <a:pPr marL="0" indent="0">
              <a:buNone/>
            </a:pPr>
            <a:r>
              <a:rPr lang="en-US" sz="1500" kern="1800" dirty="0">
                <a:effectLst/>
                <a:latin typeface="Times New Roman" panose="02020603050405020304" pitchFamily="18" charset="0"/>
                <a:ea typeface="Times New Roman" panose="02020603050405020304" pitchFamily="18" charset="0"/>
                <a:cs typeface="Arial" panose="020B0604020202020204" pitchFamily="34" charset="0"/>
              </a:rPr>
              <a:t>Pavis, Patrice. 1993. </a:t>
            </a:r>
            <a:r>
              <a:rPr lang="en-US" sz="1500" i="1" kern="1800" dirty="0">
                <a:effectLst/>
                <a:latin typeface="Times New Roman" panose="02020603050405020304" pitchFamily="18" charset="0"/>
                <a:ea typeface="Times New Roman" panose="02020603050405020304" pitchFamily="18" charset="0"/>
                <a:cs typeface="Arial" panose="020B0604020202020204" pitchFamily="34" charset="0"/>
              </a:rPr>
              <a:t>Languages of the Stage</a:t>
            </a:r>
            <a:r>
              <a:rPr lang="en-US" sz="1500" kern="1800" dirty="0">
                <a:effectLst/>
                <a:latin typeface="Times New Roman" panose="02020603050405020304" pitchFamily="18" charset="0"/>
                <a:ea typeface="Times New Roman" panose="02020603050405020304" pitchFamily="18" charset="0"/>
                <a:cs typeface="Arial" panose="020B0604020202020204" pitchFamily="34" charset="0"/>
              </a:rPr>
              <a:t>. New York: Performing Arts Journal Publications.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kern="1800" dirty="0">
                <a:latin typeface="Times New Roman" panose="02020603050405020304" pitchFamily="18" charset="0"/>
                <a:ea typeface="Times New Roman" panose="02020603050405020304" pitchFamily="18" charset="0"/>
                <a:cs typeface="Arial" panose="020B0604020202020204" pitchFamily="34" charset="0"/>
              </a:rPr>
              <a:t>Pavis, Patrice. </a:t>
            </a:r>
            <a:r>
              <a:rPr lang="en-US" sz="1500" kern="1800" dirty="0">
                <a:effectLst/>
                <a:latin typeface="Times New Roman" panose="02020603050405020304" pitchFamily="18" charset="0"/>
                <a:ea typeface="Times New Roman" panose="02020603050405020304" pitchFamily="18" charset="0"/>
                <a:cs typeface="Arial" panose="020B0604020202020204" pitchFamily="34" charset="0"/>
              </a:rPr>
              <a:t>2006. </a:t>
            </a:r>
            <a:r>
              <a:rPr lang="en-US" sz="1500" i="1" kern="1800" dirty="0">
                <a:effectLst/>
                <a:latin typeface="Times New Roman" panose="02020603050405020304" pitchFamily="18" charset="0"/>
                <a:ea typeface="Times New Roman" panose="02020603050405020304" pitchFamily="18" charset="0"/>
                <a:cs typeface="Arial" panose="020B0604020202020204" pitchFamily="34" charset="0"/>
              </a:rPr>
              <a:t>Analysing Performance. Theater, Dance and Film</a:t>
            </a:r>
            <a:r>
              <a:rPr lang="en-US" sz="1500" kern="1800" dirty="0">
                <a:effectLst/>
                <a:latin typeface="Times New Roman" panose="02020603050405020304" pitchFamily="18" charset="0"/>
                <a:ea typeface="Times New Roman" panose="02020603050405020304" pitchFamily="18" charset="0"/>
                <a:cs typeface="Arial" panose="020B0604020202020204" pitchFamily="34" charset="0"/>
              </a:rPr>
              <a:t>. Michigan: University of Michigan Press. </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Rorty, Richard. 1980. </a:t>
            </a:r>
            <a:r>
              <a:rPr lang="en-US" sz="1500" i="1" dirty="0">
                <a:effectLst/>
                <a:latin typeface="Times New Roman" panose="02020603050405020304" pitchFamily="18" charset="0"/>
                <a:ea typeface="Calibri" panose="020F0502020204030204" pitchFamily="34" charset="0"/>
                <a:cs typeface="Arial" panose="020B0604020202020204" pitchFamily="34" charset="0"/>
              </a:rPr>
              <a:t>Philosophy and the Mirror of Nature</a:t>
            </a:r>
            <a:r>
              <a:rPr lang="en-US" sz="1500" dirty="0">
                <a:effectLst/>
                <a:latin typeface="Times New Roman" panose="02020603050405020304" pitchFamily="18" charset="0"/>
                <a:ea typeface="Calibri" panose="020F0502020204030204" pitchFamily="34" charset="0"/>
                <a:cs typeface="Arial" panose="020B0604020202020204" pitchFamily="34" charset="0"/>
              </a:rPr>
              <a:t>. Oxford: Blackwell Publishers.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Saussure, Ferdinand. 1959. </a:t>
            </a:r>
            <a:r>
              <a:rPr lang="en-US" sz="1500" i="1" dirty="0">
                <a:effectLst/>
                <a:latin typeface="Times New Roman" panose="02020603050405020304" pitchFamily="18" charset="0"/>
                <a:ea typeface="Calibri" panose="020F0502020204030204" pitchFamily="34" charset="0"/>
                <a:cs typeface="Arial" panose="020B0604020202020204" pitchFamily="34" charset="0"/>
              </a:rPr>
              <a:t>Course in General Linguistics</a:t>
            </a:r>
            <a:r>
              <a:rPr lang="en-US" sz="1500" dirty="0">
                <a:effectLst/>
                <a:latin typeface="Times New Roman" panose="02020603050405020304" pitchFamily="18" charset="0"/>
                <a:ea typeface="Calibri" panose="020F0502020204030204" pitchFamily="34" charset="0"/>
                <a:cs typeface="Arial" panose="020B0604020202020204" pitchFamily="34" charset="0"/>
              </a:rPr>
              <a:t>, trans. Wade Baskins. The Philosophical Library, Inc.  </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Sečak, Svebor, 2020. „Intertextual Dance Analysis.” In </a:t>
            </a:r>
            <a:r>
              <a:rPr lang="en-US" sz="1500" i="1" dirty="0">
                <a:effectLst/>
                <a:latin typeface="Times New Roman" panose="02020603050405020304" pitchFamily="18" charset="0"/>
                <a:ea typeface="Calibri" panose="020F0502020204030204" pitchFamily="34" charset="0"/>
                <a:cs typeface="Arial" panose="020B0604020202020204" pitchFamily="34" charset="0"/>
              </a:rPr>
              <a:t>Proceedings Book on AMEU Dance Academy Events 2018/2019,</a:t>
            </a:r>
            <a:r>
              <a:rPr lang="en-US" sz="1500" dirty="0">
                <a:effectLst/>
                <a:latin typeface="Times New Roman" panose="02020603050405020304" pitchFamily="18" charset="0"/>
                <a:ea typeface="Calibri" panose="020F0502020204030204" pitchFamily="34" charset="0"/>
                <a:cs typeface="Arial" panose="020B0604020202020204" pitchFamily="34" charset="0"/>
              </a:rPr>
              <a:t> ed. </a:t>
            </a:r>
            <a:r>
              <a:rPr lang="en-US" sz="1500" dirty="0">
                <a:latin typeface="Times New Roman" panose="02020603050405020304" pitchFamily="18" charset="0"/>
                <a:ea typeface="Calibri" panose="020F0502020204030204" pitchFamily="34" charset="0"/>
                <a:cs typeface="Arial" panose="020B0604020202020204" pitchFamily="34" charset="0"/>
              </a:rPr>
              <a:t>	</a:t>
            </a:r>
            <a:r>
              <a:rPr lang="en-US" sz="1500" dirty="0">
                <a:effectLst/>
                <a:latin typeface="Times New Roman" panose="02020603050405020304" pitchFamily="18" charset="0"/>
                <a:ea typeface="Calibri" panose="020F0502020204030204" pitchFamily="34" charset="0"/>
                <a:cs typeface="Arial" panose="020B0604020202020204" pitchFamily="34" charset="0"/>
              </a:rPr>
              <a:t>Svebor Sečak, </a:t>
            </a:r>
            <a:r>
              <a:rPr lang="hr-HR" sz="1500" dirty="0">
                <a:effectLst/>
                <a:latin typeface="Times New Roman" panose="02020603050405020304" pitchFamily="18" charset="0"/>
                <a:ea typeface="Calibri" panose="020F0502020204030204" pitchFamily="34" charset="0"/>
                <a:cs typeface="Arial" panose="020B0604020202020204" pitchFamily="34" charset="0"/>
              </a:rPr>
              <a:t>	</a:t>
            </a:r>
            <a:r>
              <a:rPr lang="en-US" sz="1500" dirty="0">
                <a:effectLst/>
                <a:latin typeface="Times New Roman" panose="02020603050405020304" pitchFamily="18" charset="0"/>
                <a:ea typeface="Calibri" panose="020F0502020204030204" pitchFamily="34" charset="0"/>
                <a:cs typeface="Arial" panose="020B0604020202020204" pitchFamily="34" charset="0"/>
              </a:rPr>
              <a:t>147-155. Maribor: Alma Mater Press.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Sečak, Svebor, 2021.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Dancefilm.</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 In </a:t>
            </a:r>
            <a:r>
              <a:rPr lang="en-US" sz="1500" i="1" dirty="0">
                <a:effectLst/>
                <a:latin typeface="Times New Roman" panose="02020603050405020304" pitchFamily="18" charset="0"/>
                <a:ea typeface="Calibri" panose="020F0502020204030204" pitchFamily="34" charset="0"/>
                <a:cs typeface="Arial" panose="020B0604020202020204" pitchFamily="34" charset="0"/>
              </a:rPr>
              <a:t>Proceedings </a:t>
            </a:r>
            <a:r>
              <a:rPr lang="hr-HR" sz="1500" i="1" dirty="0">
                <a:effectLst/>
                <a:latin typeface="Times New Roman" panose="02020603050405020304" pitchFamily="18" charset="0"/>
                <a:ea typeface="Calibri" panose="020F0502020204030204" pitchFamily="34" charset="0"/>
                <a:cs typeface="Arial" panose="020B0604020202020204" pitchFamily="34" charset="0"/>
              </a:rPr>
              <a:t>B</a:t>
            </a:r>
            <a:r>
              <a:rPr lang="en-US" sz="1500" i="1" dirty="0">
                <a:effectLst/>
                <a:latin typeface="Times New Roman" panose="02020603050405020304" pitchFamily="18" charset="0"/>
                <a:ea typeface="Calibri" panose="020F0502020204030204" pitchFamily="34" charset="0"/>
                <a:cs typeface="Arial" panose="020B0604020202020204" pitchFamily="34" charset="0"/>
              </a:rPr>
              <a:t>ook with Peer Review on Professional  Contributions on Dance,</a:t>
            </a:r>
            <a:r>
              <a:rPr lang="en-US" sz="1500" dirty="0">
                <a:effectLst/>
                <a:latin typeface="Times New Roman" panose="02020603050405020304" pitchFamily="18" charset="0"/>
                <a:ea typeface="Calibri" panose="020F0502020204030204" pitchFamily="34" charset="0"/>
                <a:cs typeface="Arial" panose="020B0604020202020204" pitchFamily="34" charset="0"/>
              </a:rPr>
              <a:t> ed. Svebor Sečak, 8-13. </a:t>
            </a:r>
            <a:r>
              <a:rPr lang="hr-HR" sz="1500" dirty="0">
                <a:effectLst/>
                <a:latin typeface="Times New Roman" panose="02020603050405020304" pitchFamily="18" charset="0"/>
                <a:ea typeface="Calibri" panose="020F0502020204030204" pitchFamily="34" charset="0"/>
                <a:cs typeface="Arial" panose="020B0604020202020204" pitchFamily="34" charset="0"/>
              </a:rPr>
              <a:t>	</a:t>
            </a:r>
            <a:r>
              <a:rPr lang="en-US" sz="1500" dirty="0">
                <a:effectLst/>
                <a:latin typeface="Times New Roman" panose="02020603050405020304" pitchFamily="18" charset="0"/>
                <a:ea typeface="Calibri" panose="020F0502020204030204" pitchFamily="34" charset="0"/>
                <a:cs typeface="Arial" panose="020B0604020202020204" pitchFamily="34" charset="0"/>
              </a:rPr>
              <a:t>Maribor: Alma Mater Press.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latin typeface="Times New Roman" panose="02020603050405020304" pitchFamily="18" charset="0"/>
                <a:ea typeface="Calibri" panose="020F0502020204030204" pitchFamily="34" charset="0"/>
                <a:cs typeface="Arial" panose="020B0604020202020204" pitchFamily="34" charset="0"/>
              </a:rPr>
              <a:t>S</a:t>
            </a:r>
            <a:r>
              <a:rPr lang="en-US" sz="1500" dirty="0">
                <a:effectLst/>
                <a:latin typeface="Times New Roman" panose="02020603050405020304" pitchFamily="18" charset="0"/>
                <a:ea typeface="Calibri" panose="020F0502020204030204" pitchFamily="34" charset="0"/>
                <a:cs typeface="Arial" panose="020B0604020202020204" pitchFamily="34" charset="0"/>
              </a:rPr>
              <a:t>mith-Autard, Jacqueline. 2002. </a:t>
            </a:r>
            <a:r>
              <a:rPr lang="en-US" sz="1500" i="1" dirty="0">
                <a:effectLst/>
                <a:latin typeface="Times New Roman" panose="02020603050405020304" pitchFamily="18" charset="0"/>
                <a:ea typeface="Calibri" panose="020F0502020204030204" pitchFamily="34" charset="0"/>
                <a:cs typeface="Arial" panose="020B0604020202020204" pitchFamily="34" charset="0"/>
              </a:rPr>
              <a:t>The Art of Dance </a:t>
            </a:r>
            <a:r>
              <a:rPr lang="hr-HR" sz="1500" i="1" dirty="0">
                <a:effectLst/>
                <a:latin typeface="Times New Roman" panose="02020603050405020304" pitchFamily="18" charset="0"/>
                <a:ea typeface="Calibri" panose="020F0502020204030204" pitchFamily="34" charset="0"/>
                <a:cs typeface="Arial" panose="020B0604020202020204" pitchFamily="34" charset="0"/>
              </a:rPr>
              <a:t>in </a:t>
            </a:r>
            <a:r>
              <a:rPr lang="en-US" sz="1500" i="1" dirty="0">
                <a:effectLst/>
                <a:latin typeface="Times New Roman" panose="02020603050405020304" pitchFamily="18" charset="0"/>
                <a:ea typeface="Calibri" panose="020F0502020204030204" pitchFamily="34" charset="0"/>
                <a:cs typeface="Arial" panose="020B0604020202020204" pitchFamily="34" charset="0"/>
              </a:rPr>
              <a:t>Education</a:t>
            </a:r>
            <a:r>
              <a:rPr lang="en-US" sz="1500" dirty="0">
                <a:effectLst/>
                <a:latin typeface="Times New Roman" panose="02020603050405020304" pitchFamily="18" charset="0"/>
                <a:ea typeface="Calibri" panose="020F0502020204030204" pitchFamily="34" charset="0"/>
                <a:cs typeface="Arial" panose="020B0604020202020204" pitchFamily="34" charset="0"/>
              </a:rPr>
              <a:t>. London: A &amp; C Black.</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Vermeulen, Timotheus and Robert van den Akker. 2010.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Metamodernism.”</a:t>
            </a:r>
            <a:r>
              <a:rPr lang="en-US" sz="1500" i="1" dirty="0">
                <a:effectLst/>
                <a:latin typeface="Times New Roman" panose="02020603050405020304" pitchFamily="18" charset="0"/>
                <a:ea typeface="Calibri" panose="020F0502020204030204" pitchFamily="34" charset="0"/>
                <a:cs typeface="Arial" panose="020B0604020202020204" pitchFamily="34" charset="0"/>
              </a:rPr>
              <a:t> Journal of Aesthetics and Culture</a:t>
            </a:r>
            <a:r>
              <a:rPr lang="en-US" sz="1500" dirty="0">
                <a:effectLst/>
                <a:latin typeface="Times New Roman" panose="02020603050405020304" pitchFamily="18" charset="0"/>
                <a:ea typeface="Calibri" panose="020F0502020204030204" pitchFamily="34" charset="0"/>
                <a:cs typeface="Arial" panose="020B0604020202020204" pitchFamily="34" charset="0"/>
              </a:rPr>
              <a:t>, vol.2.</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Wharton, Robert. 2005.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There Are No-Mothers-In-Law in Ballet: 'Doing' Shakespeare in Dance.” </a:t>
            </a:r>
            <a:r>
              <a:rPr lang="en-US" sz="1500" i="1" dirty="0">
                <a:effectLst/>
                <a:latin typeface="Times New Roman" panose="02020603050405020304" pitchFamily="18" charset="0"/>
                <a:ea typeface="Calibri" panose="020F0502020204030204" pitchFamily="34" charset="0"/>
                <a:cs typeface="Arial" panose="020B0604020202020204" pitchFamily="34" charset="0"/>
              </a:rPr>
              <a:t>Shakespeare Bulletin</a:t>
            </a:r>
            <a:r>
              <a:rPr lang="en-US" sz="1500" dirty="0">
                <a:effectLst/>
                <a:latin typeface="Times New Roman" panose="02020603050405020304" pitchFamily="18" charset="0"/>
                <a:ea typeface="Calibri" panose="020F0502020204030204" pitchFamily="34" charset="0"/>
                <a:cs typeface="Arial" panose="020B0604020202020204" pitchFamily="34" charset="0"/>
              </a:rPr>
              <a:t>, 23: 7-22. </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Whorten, W.B. 1998.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Drama, Performativity, and Performance.” PMLA 113.5, pp. 1093-107. </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Worton, Michael. 1999.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Foreword.” In </a:t>
            </a:r>
            <a:r>
              <a:rPr lang="en-US" sz="1500" i="1" dirty="0">
                <a:effectLst/>
                <a:latin typeface="Times New Roman" panose="02020603050405020304" pitchFamily="18" charset="0"/>
                <a:ea typeface="Calibri" panose="020F0502020204030204" pitchFamily="34" charset="0"/>
                <a:cs typeface="Arial" panose="020B0604020202020204" pitchFamily="34" charset="0"/>
              </a:rPr>
              <a:t>Dancing Texts: Intertextuality in Interpretation</a:t>
            </a:r>
            <a:r>
              <a:rPr lang="en-US" sz="1500" dirty="0">
                <a:effectLst/>
                <a:latin typeface="Times New Roman" panose="02020603050405020304" pitchFamily="18" charset="0"/>
                <a:ea typeface="Calibri" panose="020F0502020204030204" pitchFamily="34" charset="0"/>
                <a:cs typeface="Arial" panose="020B0604020202020204" pitchFamily="34" charset="0"/>
              </a:rPr>
              <a:t>, ed. Janet Adshead-Lansdale. London: Dance Books Ltd.</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500" dirty="0">
                <a:effectLst/>
                <a:latin typeface="Times New Roman" panose="02020603050405020304" pitchFamily="18" charset="0"/>
                <a:ea typeface="Calibri" panose="020F0502020204030204" pitchFamily="34" charset="0"/>
                <a:cs typeface="Arial" panose="020B0604020202020204" pitchFamily="34" charset="0"/>
              </a:rPr>
              <a:t>Woitas, Monika. n.d. </a:t>
            </a:r>
            <a:r>
              <a:rPr lang="hr-HR" sz="1500" dirty="0">
                <a:effectLst/>
                <a:latin typeface="Times New Roman" panose="02020603050405020304" pitchFamily="18" charset="0"/>
                <a:ea typeface="Calibri" panose="020F0502020204030204" pitchFamily="34" charset="0"/>
                <a:cs typeface="Arial" panose="020B0604020202020204" pitchFamily="34" charset="0"/>
              </a:rPr>
              <a:t>„</a:t>
            </a:r>
            <a:r>
              <a:rPr lang="en-US" sz="1500" dirty="0">
                <a:effectLst/>
                <a:latin typeface="Times New Roman" panose="02020603050405020304" pitchFamily="18" charset="0"/>
                <a:ea typeface="Calibri" panose="020F0502020204030204" pitchFamily="34" charset="0"/>
                <a:cs typeface="Arial" panose="020B0604020202020204" pitchFamily="34" charset="0"/>
              </a:rPr>
              <a:t>Léonide Massine - The Impact of Leonide Massine on 20th Century </a:t>
            </a:r>
            <a:r>
              <a:rPr lang="en-US" sz="1500" dirty="0">
                <a:effectLst/>
                <a:latin typeface="Times New Roman" panose="02020603050405020304" pitchFamily="18" charset="0"/>
                <a:ea typeface="Times New Roman" panose="02020603050405020304" pitchFamily="18" charset="0"/>
              </a:rPr>
              <a:t>Ballet.” Retrieved from </a:t>
            </a:r>
            <a:r>
              <a:rPr lang="en-US" sz="1500" u="sng" dirty="0">
                <a:solidFill>
                  <a:srgbClr val="0000FF"/>
                </a:solidFill>
                <a:effectLst/>
                <a:latin typeface="Times New Roman" panose="02020603050405020304" pitchFamily="18" charset="0"/>
                <a:ea typeface="Times New Roman" panose="02020603050405020304" pitchFamily="18" charset="0"/>
                <a:hlinkClick r:id="rId2"/>
              </a:rPr>
              <a:t>http://massine-ballet.com/html/synopsis.php</a:t>
            </a:r>
            <a:r>
              <a:rPr lang="hr-HR" sz="1500" u="sng" dirty="0">
                <a:solidFill>
                  <a:srgbClr val="0000FF"/>
                </a:solidFill>
                <a:effectLst/>
                <a:latin typeface="Times New Roman" panose="02020603050405020304" pitchFamily="18" charset="0"/>
                <a:ea typeface="Times New Roman" panose="02020603050405020304" pitchFamily="18" charset="0"/>
              </a:rPr>
              <a:t>.</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14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CF6F-E328-9E75-B4C1-1FE81AFFDEE4}"/>
              </a:ext>
            </a:extLst>
          </p:cNvPr>
          <p:cNvSpPr>
            <a:spLocks noGrp="1"/>
          </p:cNvSpPr>
          <p:nvPr>
            <p:ph type="title"/>
          </p:nvPr>
        </p:nvSpPr>
        <p:spPr/>
        <p:txBody>
          <a:bodyPr>
            <a:normAutofit fontScale="90000"/>
          </a:bodyPr>
          <a:lstStyle/>
          <a:p>
            <a:r>
              <a:rPr lang="en-US" dirty="0">
                <a:latin typeface="Georgia" panose="02040502050405020303" pitchFamily="18" charset="0"/>
              </a:rPr>
              <a:t>Introduction</a:t>
            </a:r>
          </a:p>
        </p:txBody>
      </p:sp>
      <p:sp>
        <p:nvSpPr>
          <p:cNvPr id="3" name="Content Placeholder 2">
            <a:extLst>
              <a:ext uri="{FF2B5EF4-FFF2-40B4-BE49-F238E27FC236}">
                <a16:creationId xmlns:a16="http://schemas.microsoft.com/office/drawing/2014/main" id="{36F3E5F9-B92A-DB4A-52E3-B98D85D68794}"/>
              </a:ext>
            </a:extLst>
          </p:cNvPr>
          <p:cNvSpPr>
            <a:spLocks noGrp="1"/>
          </p:cNvSpPr>
          <p:nvPr>
            <p:ph idx="1"/>
          </p:nvPr>
        </p:nvSpPr>
        <p:spPr>
          <a:xfrm>
            <a:off x="1651000" y="2262909"/>
            <a:ext cx="8695267" cy="2977958"/>
          </a:xfrm>
        </p:spPr>
        <p:txBody>
          <a:bodyPr>
            <a:normAutofit/>
          </a:bodyPr>
          <a:lstStyle/>
          <a:p>
            <a:pPr marL="0" indent="0">
              <a:buNone/>
            </a:pPr>
            <a:r>
              <a:rPr lang="en-GB" sz="2400" dirty="0">
                <a:effectLst/>
                <a:latin typeface="Times New Roman" panose="02020603050405020304" pitchFamily="18" charset="0"/>
                <a:ea typeface="Times New Roman" panose="02020603050405020304" pitchFamily="18" charset="0"/>
              </a:rPr>
              <a:t> </a:t>
            </a:r>
            <a:endParaRPr lang="hr-HR" sz="2400" dirty="0">
              <a:effectLst/>
              <a:latin typeface="Times New Roman" panose="02020603050405020304" pitchFamily="18" charset="0"/>
              <a:ea typeface="Times New Roman" panose="02020603050405020304" pitchFamily="18" charset="0"/>
            </a:endParaRPr>
          </a:p>
          <a:p>
            <a:pPr marL="0" indent="0">
              <a:buNone/>
            </a:pPr>
            <a:r>
              <a:rPr lang="en-US" sz="2400" dirty="0">
                <a:effectLst/>
                <a:latin typeface="Times New Roman" panose="02020603050405020304" pitchFamily="18" charset="0"/>
                <a:ea typeface="Times New Roman" panose="02020603050405020304" pitchFamily="18" charset="0"/>
              </a:rPr>
              <a:t>As a life-long ballet soloist and choreographer my area of interest is ballet and dance, especially canonical literature works used as subject matter for narrative ballets. It is generated by my rich experience</a:t>
            </a:r>
            <a:r>
              <a:rPr lang="en-US" sz="2400" b="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in choreographing and dancing leading ballet roles that originate in language-based plays (f</a:t>
            </a:r>
            <a:r>
              <a:rPr lang="en-US" sz="2400" dirty="0">
                <a:solidFill>
                  <a:srgbClr val="000000"/>
                </a:solidFill>
                <a:effectLst/>
                <a:latin typeface="Times New Roman" panose="02020603050405020304" pitchFamily="18" charset="0"/>
                <a:ea typeface="Times New Roman" panose="02020603050405020304" pitchFamily="18" charset="0"/>
              </a:rPr>
              <a:t>or example </a:t>
            </a:r>
            <a:r>
              <a:rPr lang="en-US" sz="2400" i="1" dirty="0">
                <a:solidFill>
                  <a:srgbClr val="000000"/>
                </a:solidFill>
                <a:effectLst/>
                <a:latin typeface="Times New Roman" panose="02020603050405020304" pitchFamily="18" charset="0"/>
                <a:ea typeface="Times New Roman" panose="02020603050405020304" pitchFamily="18" charset="0"/>
              </a:rPr>
              <a:t>Peer Gynt, Don Quixote, Romeo and Juliet, Hamlet</a:t>
            </a:r>
            <a:r>
              <a:rPr lang="en-US" sz="2400" dirty="0">
                <a:solidFill>
                  <a:srgbClr val="000000"/>
                </a:solidFill>
                <a:effectLst/>
                <a:latin typeface="Times New Roman" panose="02020603050405020304" pitchFamily="18" charset="0"/>
                <a:ea typeface="Times New Roman" panose="02020603050405020304" pitchFamily="18" charset="0"/>
              </a:rPr>
              <a:t>, etc.). </a:t>
            </a:r>
            <a:endParaRPr lang="en-US" sz="2400" dirty="0"/>
          </a:p>
        </p:txBody>
      </p:sp>
    </p:spTree>
    <p:extLst>
      <p:ext uri="{BB962C8B-B14F-4D97-AF65-F5344CB8AC3E}">
        <p14:creationId xmlns:p14="http://schemas.microsoft.com/office/powerpoint/2010/main" val="137028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9008005A-61BE-CDC3-85D7-AD5F9382ECC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r="7586"/>
          <a:stretch/>
        </p:blipFill>
        <p:spPr>
          <a:xfrm>
            <a:off x="20" y="10"/>
            <a:ext cx="8450297" cy="6857990"/>
          </a:xfrm>
          <a:prstGeom prst="rect">
            <a:avLst/>
          </a:prstGeom>
        </p:spPr>
      </p:pic>
      <p:sp>
        <p:nvSpPr>
          <p:cNvPr id="2" name="Title 1">
            <a:extLst>
              <a:ext uri="{FF2B5EF4-FFF2-40B4-BE49-F238E27FC236}">
                <a16:creationId xmlns:a16="http://schemas.microsoft.com/office/drawing/2014/main" id="{407E19FC-5FA4-065E-5051-390C2DA0E545}"/>
              </a:ext>
            </a:extLst>
          </p:cNvPr>
          <p:cNvSpPr>
            <a:spLocks noGrp="1"/>
          </p:cNvSpPr>
          <p:nvPr>
            <p:ph type="title"/>
          </p:nvPr>
        </p:nvSpPr>
        <p:spPr>
          <a:xfrm>
            <a:off x="73891" y="295564"/>
            <a:ext cx="5962785" cy="434110"/>
          </a:xfrm>
        </p:spPr>
        <p:txBody>
          <a:bodyPr vert="horz" lIns="91440" tIns="45720" rIns="91440" bIns="45720" rtlCol="0" anchor="ctr">
            <a:normAutofit fontScale="90000"/>
          </a:bodyPr>
          <a:lstStyle/>
          <a:p>
            <a:br>
              <a:rPr lang="hr-HR" sz="3600" dirty="0">
                <a:solidFill>
                  <a:srgbClr val="FFFFFF"/>
                </a:solidFill>
                <a:latin typeface="Georgia" panose="02040502050405020303" pitchFamily="18" charset="0"/>
                <a:ea typeface="+mn-ea"/>
                <a:cs typeface="+mn-cs"/>
              </a:rPr>
            </a:br>
            <a:r>
              <a:rPr lang="en-US" sz="3600" dirty="0">
                <a:solidFill>
                  <a:srgbClr val="FFFFFF"/>
                </a:solidFill>
                <a:latin typeface="Georgia" panose="02040502050405020303" pitchFamily="18" charset="0"/>
                <a:ea typeface="+mn-ea"/>
                <a:cs typeface="+mn-cs"/>
              </a:rPr>
              <a:t>Count Albrecht, </a:t>
            </a:r>
            <a:r>
              <a:rPr lang="en-US" sz="3600" i="1" dirty="0">
                <a:solidFill>
                  <a:srgbClr val="FFFFFF"/>
                </a:solidFill>
                <a:latin typeface="Georgia" panose="02040502050405020303" pitchFamily="18" charset="0"/>
                <a:ea typeface="+mn-ea"/>
                <a:cs typeface="+mn-cs"/>
              </a:rPr>
              <a:t>Giselle</a:t>
            </a:r>
            <a:r>
              <a:rPr lang="en-US" sz="3600" dirty="0">
                <a:solidFill>
                  <a:srgbClr val="FFFFFF"/>
                </a:solidFill>
                <a:latin typeface="Georgia" panose="02040502050405020303" pitchFamily="18" charset="0"/>
                <a:ea typeface="+mn-ea"/>
                <a:cs typeface="+mn-cs"/>
              </a:rPr>
              <a:t> </a:t>
            </a:r>
            <a:br>
              <a:rPr lang="hr-HR" sz="3600" dirty="0">
                <a:solidFill>
                  <a:srgbClr val="FFFFFF"/>
                </a:solidFill>
                <a:latin typeface="Georgia" panose="02040502050405020303" pitchFamily="18" charset="0"/>
                <a:ea typeface="+mn-ea"/>
                <a:cs typeface="+mn-cs"/>
              </a:rPr>
            </a:br>
            <a:r>
              <a:rPr lang="en-US" sz="3600" dirty="0">
                <a:solidFill>
                  <a:srgbClr val="FFFFFF"/>
                </a:solidFill>
                <a:latin typeface="Georgia" panose="02040502050405020303" pitchFamily="18" charset="0"/>
                <a:ea typeface="+mn-ea"/>
                <a:cs typeface="+mn-cs"/>
              </a:rPr>
              <a:t>(A</a:t>
            </a:r>
            <a:r>
              <a:rPr lang="hr-HR" sz="3600" dirty="0">
                <a:solidFill>
                  <a:srgbClr val="FFFFFF"/>
                </a:solidFill>
                <a:latin typeface="Georgia" panose="02040502050405020303" pitchFamily="18" charset="0"/>
                <a:ea typeface="+mn-ea"/>
                <a:cs typeface="+mn-cs"/>
              </a:rPr>
              <a:t>. </a:t>
            </a:r>
            <a:r>
              <a:rPr lang="en-US" sz="3600" dirty="0">
                <a:solidFill>
                  <a:srgbClr val="FFFFFF"/>
                </a:solidFill>
                <a:latin typeface="Georgia" panose="02040502050405020303" pitchFamily="18" charset="0"/>
                <a:ea typeface="+mn-ea"/>
                <a:cs typeface="+mn-cs"/>
              </a:rPr>
              <a:t>Adam) </a:t>
            </a:r>
            <a:br>
              <a:rPr lang="en-US" sz="4400" dirty="0">
                <a:solidFill>
                  <a:srgbClr val="FFFFFF"/>
                </a:solidFill>
                <a:latin typeface="+mn-lt"/>
                <a:ea typeface="+mn-ea"/>
                <a:cs typeface="+mn-cs"/>
              </a:rPr>
            </a:br>
            <a:endParaRPr lang="en-US" sz="4400" kern="1200" dirty="0">
              <a:solidFill>
                <a:srgbClr val="FFFFFF"/>
              </a:solidFill>
              <a:latin typeface="+mj-lt"/>
              <a:ea typeface="+mj-ea"/>
              <a:cs typeface="+mj-cs"/>
            </a:endParaRPr>
          </a:p>
        </p:txBody>
      </p:sp>
      <p:pic>
        <p:nvPicPr>
          <p:cNvPr id="7" name="Picture 6" descr="A picture containing text, person, outdoor&#10;&#10;Description automatically generated">
            <a:extLst>
              <a:ext uri="{FF2B5EF4-FFF2-40B4-BE49-F238E27FC236}">
                <a16:creationId xmlns:a16="http://schemas.microsoft.com/office/drawing/2014/main" id="{1057990A-385B-1CC3-A866-887A68FECA31}"/>
              </a:ext>
            </a:extLst>
          </p:cNvPr>
          <p:cNvPicPr>
            <a:picLocks noChangeAspect="1"/>
          </p:cNvPicPr>
          <p:nvPr/>
        </p:nvPicPr>
        <p:blipFill rotWithShape="1">
          <a:blip r:embed="rId3">
            <a:extLst>
              <a:ext uri="{28A0092B-C50C-407E-A947-70E740481C1C}">
                <a14:useLocalDpi xmlns:a14="http://schemas.microsoft.com/office/drawing/2010/main" val="0"/>
              </a:ext>
            </a:extLst>
          </a:blip>
          <a:srcRect r="-1" b="2064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906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people dancing&#10;&#10;Description automatically generated with low confidence">
            <a:extLst>
              <a:ext uri="{FF2B5EF4-FFF2-40B4-BE49-F238E27FC236}">
                <a16:creationId xmlns:a16="http://schemas.microsoft.com/office/drawing/2014/main" id="{4A5AE8B0-0716-859D-070A-A725927FB32C}"/>
              </a:ext>
            </a:extLst>
          </p:cNvPr>
          <p:cNvPicPr>
            <a:picLocks noChangeAspect="1"/>
          </p:cNvPicPr>
          <p:nvPr/>
        </p:nvPicPr>
        <p:blipFill rotWithShape="1">
          <a:blip r:embed="rId2">
            <a:extLst>
              <a:ext uri="{28A0092B-C50C-407E-A947-70E740481C1C}">
                <a14:useLocalDpi xmlns:a14="http://schemas.microsoft.com/office/drawing/2010/main" val="0"/>
              </a:ext>
            </a:extLst>
          </a:blip>
          <a:srcRect t="7619" r="2" b="28"/>
          <a:stretch/>
        </p:blipFill>
        <p:spPr>
          <a:xfrm>
            <a:off x="0" y="1"/>
            <a:ext cx="4109138" cy="5364000"/>
          </a:xfrm>
          <a:prstGeom prst="rect">
            <a:avLst/>
          </a:prstGeom>
        </p:spPr>
      </p:pic>
      <p:pic>
        <p:nvPicPr>
          <p:cNvPr id="9" name="Picture 8" descr="A group of women dancing&#10;&#10;Description automatically generated with medium confidence">
            <a:extLst>
              <a:ext uri="{FF2B5EF4-FFF2-40B4-BE49-F238E27FC236}">
                <a16:creationId xmlns:a16="http://schemas.microsoft.com/office/drawing/2014/main" id="{62F08C76-B93D-0478-9DFC-415532C4080A}"/>
              </a:ext>
            </a:extLst>
          </p:cNvPr>
          <p:cNvPicPr>
            <a:picLocks noChangeAspect="1"/>
          </p:cNvPicPr>
          <p:nvPr/>
        </p:nvPicPr>
        <p:blipFill rotWithShape="1">
          <a:blip r:embed="rId3">
            <a:extLst>
              <a:ext uri="{28A0092B-C50C-407E-A947-70E740481C1C}">
                <a14:useLocalDpi xmlns:a14="http://schemas.microsoft.com/office/drawing/2010/main" val="0"/>
              </a:ext>
            </a:extLst>
          </a:blip>
          <a:srcRect l="12734" r="9939" b="1"/>
          <a:stretch/>
        </p:blipFill>
        <p:spPr>
          <a:xfrm>
            <a:off x="4133351" y="8782"/>
            <a:ext cx="4120062" cy="5328000"/>
          </a:xfrm>
          <a:prstGeom prst="rect">
            <a:avLst/>
          </a:prstGeom>
        </p:spPr>
      </p:pic>
      <p:pic>
        <p:nvPicPr>
          <p:cNvPr id="6" name="Picture 5" descr="A person and person dancing&#10;&#10;Description automatically generated with medium confidence">
            <a:extLst>
              <a:ext uri="{FF2B5EF4-FFF2-40B4-BE49-F238E27FC236}">
                <a16:creationId xmlns:a16="http://schemas.microsoft.com/office/drawing/2014/main" id="{8F55F246-4DE8-2B99-E1BD-3B076165F567}"/>
              </a:ext>
            </a:extLst>
          </p:cNvPr>
          <p:cNvPicPr>
            <a:picLocks noChangeAspect="1"/>
          </p:cNvPicPr>
          <p:nvPr/>
        </p:nvPicPr>
        <p:blipFill rotWithShape="1">
          <a:blip r:embed="rId4">
            <a:extLst>
              <a:ext uri="{28A0092B-C50C-407E-A947-70E740481C1C}">
                <a14:useLocalDpi xmlns:a14="http://schemas.microsoft.com/office/drawing/2010/main" val="0"/>
              </a:ext>
            </a:extLst>
          </a:blip>
          <a:srcRect b="425"/>
          <a:stretch/>
        </p:blipFill>
        <p:spPr>
          <a:xfrm>
            <a:off x="8115292" y="1"/>
            <a:ext cx="4120062" cy="5328000"/>
          </a:xfrm>
          <a:prstGeom prst="rect">
            <a:avLst/>
          </a:prstGeom>
        </p:spPr>
      </p:pic>
      <p:sp>
        <p:nvSpPr>
          <p:cNvPr id="72" name="Rectangle 71">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699713" y="5894962"/>
            <a:ext cx="11397531" cy="613628"/>
          </a:xfrm>
        </p:spPr>
        <p:txBody>
          <a:bodyPr vert="horz" lIns="91440" tIns="45720" rIns="91440" bIns="45720" rtlCol="0" anchor="ctr">
            <a:normAutofit/>
          </a:bodyPr>
          <a:lstStyle/>
          <a:p>
            <a:r>
              <a:rPr lang="en-US" sz="2800" kern="1200" dirty="0">
                <a:solidFill>
                  <a:srgbClr val="FFFFFF"/>
                </a:solidFill>
                <a:latin typeface="Georgia" panose="02040502050405020303" pitchFamily="18" charset="0"/>
                <a:ea typeface="+mj-ea"/>
                <a:cs typeface="+mj-cs"/>
              </a:rPr>
              <a:t>Prince Siegfried, </a:t>
            </a:r>
            <a:r>
              <a:rPr lang="en-US" sz="2800" i="1" kern="1200" dirty="0">
                <a:solidFill>
                  <a:srgbClr val="FFFFFF"/>
                </a:solidFill>
                <a:latin typeface="Georgia" panose="02040502050405020303" pitchFamily="18" charset="0"/>
                <a:ea typeface="+mj-ea"/>
                <a:cs typeface="+mj-cs"/>
              </a:rPr>
              <a:t> Swan Lake </a:t>
            </a:r>
            <a:r>
              <a:rPr lang="en-US" sz="2800" kern="1200" dirty="0">
                <a:solidFill>
                  <a:srgbClr val="FFFFFF"/>
                </a:solidFill>
                <a:latin typeface="Georgia" panose="02040502050405020303" pitchFamily="18" charset="0"/>
                <a:ea typeface="+mj-ea"/>
                <a:cs typeface="+mj-cs"/>
              </a:rPr>
              <a:t>(P. I. Tchaikovsky) </a:t>
            </a:r>
          </a:p>
        </p:txBody>
      </p:sp>
    </p:spTree>
    <p:extLst>
      <p:ext uri="{BB962C8B-B14F-4D97-AF65-F5344CB8AC3E}">
        <p14:creationId xmlns:p14="http://schemas.microsoft.com/office/powerpoint/2010/main" val="1794190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4"/>
            <a:ext cx="12188949" cy="6858000"/>
            <a:chOff x="-2848" y="0"/>
            <a:chExt cx="12188949" cy="6858000"/>
          </a:xfrm>
        </p:grpSpPr>
        <p:sp>
          <p:nvSpPr>
            <p:cNvPr id="45"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9"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Content Placeholder 6" descr="A person and person dancing on a stage&#10;&#10;Description automatically generated with medium confidence">
            <a:extLst>
              <a:ext uri="{FF2B5EF4-FFF2-40B4-BE49-F238E27FC236}">
                <a16:creationId xmlns:a16="http://schemas.microsoft.com/office/drawing/2014/main" id="{64ADD026-9C4E-60B2-9749-67D959CCC9FF}"/>
              </a:ext>
            </a:extLst>
          </p:cNvPr>
          <p:cNvPicPr>
            <a:picLocks noChangeAspect="1"/>
          </p:cNvPicPr>
          <p:nvPr/>
        </p:nvPicPr>
        <p:blipFill rotWithShape="1">
          <a:blip r:embed="rId2">
            <a:extLst>
              <a:ext uri="{28A0092B-C50C-407E-A947-70E740481C1C}">
                <a14:useLocalDpi xmlns:a14="http://schemas.microsoft.com/office/drawing/2010/main" val="0"/>
              </a:ext>
            </a:extLst>
          </a:blip>
          <a:srcRect l="2180" r="-4" b="-4"/>
          <a:stretch/>
        </p:blipFill>
        <p:spPr>
          <a:xfrm>
            <a:off x="659457" y="1932396"/>
            <a:ext cx="6144537" cy="3816000"/>
          </a:xfrm>
          <a:prstGeom prst="rect">
            <a:avLst/>
          </a:prstGeom>
        </p:spPr>
      </p:pic>
      <p:grpSp>
        <p:nvGrpSpPr>
          <p:cNvPr id="52" name="Group 5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3" name="Freeform: Shape 5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4" name="Freeform: Shape 5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5" name="Freeform: Shape 5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6" name="Freeform: Shape 5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7" name="Freeform: Shape 5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8" name="Freeform: Shape 5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9" name="Freeform: Shape 58">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60" name="Freeform: Shape 5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1014984" y="819016"/>
            <a:ext cx="10525737" cy="524752"/>
          </a:xfrm>
        </p:spPr>
        <p:txBody>
          <a:bodyPr vert="horz" lIns="91440" tIns="45720" rIns="91440" bIns="45720" rtlCol="0" anchor="b">
            <a:normAutofit/>
          </a:bodyPr>
          <a:lstStyle/>
          <a:p>
            <a:r>
              <a:rPr lang="en-US" sz="2800" kern="1200" dirty="0">
                <a:latin typeface="Georgia" panose="02040502050405020303" pitchFamily="18" charset="0"/>
                <a:ea typeface="+mj-ea"/>
                <a:cs typeface="+mj-cs"/>
              </a:rPr>
              <a:t>Prince Desiré, </a:t>
            </a:r>
            <a:r>
              <a:rPr lang="en-US" sz="2800" i="1" kern="1200" dirty="0">
                <a:latin typeface="Georgia" panose="02040502050405020303" pitchFamily="18" charset="0"/>
                <a:ea typeface="+mj-ea"/>
                <a:cs typeface="+mj-cs"/>
              </a:rPr>
              <a:t>The Sleeping Beauty </a:t>
            </a:r>
            <a:r>
              <a:rPr lang="en-US" sz="2800" kern="1200" dirty="0">
                <a:latin typeface="Georgia" panose="02040502050405020303" pitchFamily="18" charset="0"/>
                <a:ea typeface="+mj-ea"/>
                <a:cs typeface="+mj-cs"/>
              </a:rPr>
              <a:t>(P. I. Tchaikovsky) </a:t>
            </a:r>
          </a:p>
        </p:txBody>
      </p:sp>
      <p:pic>
        <p:nvPicPr>
          <p:cNvPr id="11" name="Picture 10" descr="A person and person dancing&#10;&#10;Description automatically generated with medium confidence">
            <a:extLst>
              <a:ext uri="{FF2B5EF4-FFF2-40B4-BE49-F238E27FC236}">
                <a16:creationId xmlns:a16="http://schemas.microsoft.com/office/drawing/2014/main" id="{26E6D5D7-728C-4EED-860A-12E2C6014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258" y="1527226"/>
            <a:ext cx="4608000" cy="4608000"/>
          </a:xfrm>
          <a:prstGeom prst="rect">
            <a:avLst/>
          </a:prstGeom>
        </p:spPr>
      </p:pic>
    </p:spTree>
    <p:extLst>
      <p:ext uri="{BB962C8B-B14F-4D97-AF65-F5344CB8AC3E}">
        <p14:creationId xmlns:p14="http://schemas.microsoft.com/office/powerpoint/2010/main" val="94162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714756" y="4766732"/>
            <a:ext cx="10762488" cy="939123"/>
          </a:xfrm>
        </p:spPr>
        <p:txBody>
          <a:bodyPr vert="horz" lIns="91440" tIns="45720" rIns="91440" bIns="45720" rtlCol="0" anchor="b">
            <a:normAutofit fontScale="90000"/>
          </a:bodyPr>
          <a:lstStyle/>
          <a:p>
            <a:pPr algn="ctr"/>
            <a:r>
              <a:rPr lang="en-US" sz="3200" kern="1200" dirty="0">
                <a:solidFill>
                  <a:schemeClr val="tx1"/>
                </a:solidFill>
                <a:latin typeface="Georgia" panose="02040502050405020303" pitchFamily="18" charset="0"/>
                <a:ea typeface="+mj-ea"/>
                <a:cs typeface="+mj-cs"/>
              </a:rPr>
              <a:t>Paris and T</a:t>
            </a:r>
            <a:r>
              <a:rPr lang="hr-HR" sz="3200" kern="1200" dirty="0">
                <a:solidFill>
                  <a:schemeClr val="tx1"/>
                </a:solidFill>
                <a:latin typeface="Georgia" panose="02040502050405020303" pitchFamily="18" charset="0"/>
                <a:ea typeface="+mj-ea"/>
                <a:cs typeface="+mj-cs"/>
              </a:rPr>
              <a:t>y</a:t>
            </a:r>
            <a:r>
              <a:rPr lang="en-US" sz="3200" kern="1200" dirty="0">
                <a:solidFill>
                  <a:schemeClr val="tx1"/>
                </a:solidFill>
                <a:latin typeface="Georgia" panose="02040502050405020303" pitchFamily="18" charset="0"/>
                <a:ea typeface="+mj-ea"/>
                <a:cs typeface="+mj-cs"/>
              </a:rPr>
              <a:t>bal</a:t>
            </a:r>
            <a:r>
              <a:rPr lang="hr-HR" sz="3200" kern="1200" dirty="0">
                <a:solidFill>
                  <a:schemeClr val="tx1"/>
                </a:solidFill>
                <a:latin typeface="Georgia" panose="02040502050405020303" pitchFamily="18" charset="0"/>
                <a:ea typeface="+mj-ea"/>
                <a:cs typeface="+mj-cs"/>
              </a:rPr>
              <a:t>t</a:t>
            </a:r>
            <a:r>
              <a:rPr lang="en-US" sz="3200" kern="1200" dirty="0">
                <a:solidFill>
                  <a:schemeClr val="tx1"/>
                </a:solidFill>
                <a:latin typeface="Georgia" panose="02040502050405020303" pitchFamily="18" charset="0"/>
                <a:ea typeface="+mj-ea"/>
                <a:cs typeface="+mj-cs"/>
              </a:rPr>
              <a:t>, </a:t>
            </a:r>
            <a:r>
              <a:rPr lang="en-US" sz="3200" i="1" kern="1200" dirty="0">
                <a:solidFill>
                  <a:schemeClr val="tx1"/>
                </a:solidFill>
                <a:latin typeface="Georgia" panose="02040502050405020303" pitchFamily="18" charset="0"/>
                <a:ea typeface="+mj-ea"/>
                <a:cs typeface="+mj-cs"/>
              </a:rPr>
              <a:t>Romeo and Juliet  </a:t>
            </a:r>
            <a:r>
              <a:rPr lang="en-US" sz="3200" kern="1200" dirty="0">
                <a:solidFill>
                  <a:schemeClr val="tx1"/>
                </a:solidFill>
                <a:latin typeface="Georgia" panose="02040502050405020303" pitchFamily="18" charset="0"/>
                <a:ea typeface="+mj-ea"/>
                <a:cs typeface="+mj-cs"/>
              </a:rPr>
              <a:t>(S. S. Prokofiev) </a:t>
            </a:r>
          </a:p>
        </p:txBody>
      </p:sp>
      <p:pic>
        <p:nvPicPr>
          <p:cNvPr id="4" name="Picture 3" descr="A person and person dancing&#10;&#10;Description automatically generated">
            <a:extLst>
              <a:ext uri="{FF2B5EF4-FFF2-40B4-BE49-F238E27FC236}">
                <a16:creationId xmlns:a16="http://schemas.microsoft.com/office/drawing/2014/main" id="{D42FE3C0-250B-B3A4-5C82-16BFC76EECE0}"/>
              </a:ext>
            </a:extLst>
          </p:cNvPr>
          <p:cNvPicPr>
            <a:picLocks noChangeAspect="1"/>
          </p:cNvPicPr>
          <p:nvPr/>
        </p:nvPicPr>
        <p:blipFill rotWithShape="1">
          <a:blip r:embed="rId2">
            <a:extLst>
              <a:ext uri="{28A0092B-C50C-407E-A947-70E740481C1C}">
                <a14:useLocalDpi xmlns:a14="http://schemas.microsoft.com/office/drawing/2010/main" val="0"/>
              </a:ext>
            </a:extLst>
          </a:blip>
          <a:srcRect l="8449" r="8445" b="2"/>
          <a:stretch/>
        </p:blipFill>
        <p:spPr>
          <a:xfrm>
            <a:off x="364253" y="532415"/>
            <a:ext cx="5789181" cy="4284000"/>
          </a:xfrm>
          <a:prstGeom prst="rect">
            <a:avLst/>
          </a:prstGeom>
        </p:spPr>
      </p:pic>
      <p:cxnSp>
        <p:nvCxnSpPr>
          <p:cNvPr id="95" name="Straight Connector 86">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1845"/>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dancing&#10;&#10;Description automatically generated with medium confidence">
            <a:extLst>
              <a:ext uri="{FF2B5EF4-FFF2-40B4-BE49-F238E27FC236}">
                <a16:creationId xmlns:a16="http://schemas.microsoft.com/office/drawing/2014/main" id="{6FD53D9C-F800-5B73-E660-BABC8E0A98F4}"/>
              </a:ext>
            </a:extLst>
          </p:cNvPr>
          <p:cNvPicPr>
            <a:picLocks noChangeAspect="1"/>
          </p:cNvPicPr>
          <p:nvPr/>
        </p:nvPicPr>
        <p:blipFill rotWithShape="1">
          <a:blip r:embed="rId3">
            <a:extLst>
              <a:ext uri="{28A0092B-C50C-407E-A947-70E740481C1C}">
                <a14:useLocalDpi xmlns:a14="http://schemas.microsoft.com/office/drawing/2010/main" val="0"/>
              </a:ext>
            </a:extLst>
          </a:blip>
          <a:srcRect l="6434" r="-2" b="-2"/>
          <a:stretch/>
        </p:blipFill>
        <p:spPr>
          <a:xfrm>
            <a:off x="6233161" y="532415"/>
            <a:ext cx="5788249" cy="4284000"/>
          </a:xfrm>
          <a:prstGeom prst="rect">
            <a:avLst/>
          </a:prstGeom>
        </p:spPr>
      </p:pic>
    </p:spTree>
    <p:extLst>
      <p:ext uri="{BB962C8B-B14F-4D97-AF65-F5344CB8AC3E}">
        <p14:creationId xmlns:p14="http://schemas.microsoft.com/office/powerpoint/2010/main" val="271574358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5C7BF-30EC-8D9C-0D76-04FA1E66A776}"/>
              </a:ext>
            </a:extLst>
          </p:cNvPr>
          <p:cNvSpPr>
            <a:spLocks noGrp="1"/>
          </p:cNvSpPr>
          <p:nvPr>
            <p:ph type="title"/>
          </p:nvPr>
        </p:nvSpPr>
        <p:spPr>
          <a:xfrm>
            <a:off x="5021821" y="4260714"/>
            <a:ext cx="6465287" cy="1068253"/>
          </a:xfrm>
        </p:spPr>
        <p:txBody>
          <a:bodyPr vert="horz" lIns="91440" tIns="45720" rIns="91440" bIns="45720" rtlCol="0" anchor="b">
            <a:normAutofit/>
          </a:bodyPr>
          <a:lstStyle/>
          <a:p>
            <a:r>
              <a:rPr lang="en-US" sz="3200" kern="1200" dirty="0">
                <a:solidFill>
                  <a:srgbClr val="FFFFFF"/>
                </a:solidFill>
                <a:latin typeface="Georgia" panose="02040502050405020303" pitchFamily="18" charset="0"/>
                <a:ea typeface="+mj-ea"/>
                <a:cs typeface="+mj-cs"/>
              </a:rPr>
              <a:t>Crassus, </a:t>
            </a:r>
            <a:r>
              <a:rPr lang="en-US" sz="3200" i="1" kern="1200" dirty="0">
                <a:solidFill>
                  <a:srgbClr val="FFFFFF"/>
                </a:solidFill>
                <a:latin typeface="Georgia" panose="02040502050405020303" pitchFamily="18" charset="0"/>
                <a:ea typeface="+mj-ea"/>
                <a:cs typeface="+mj-cs"/>
              </a:rPr>
              <a:t>Spartacus </a:t>
            </a:r>
            <a:r>
              <a:rPr lang="en-US" sz="3200" kern="1200" dirty="0">
                <a:solidFill>
                  <a:srgbClr val="FFFFFF"/>
                </a:solidFill>
                <a:latin typeface="Georgia" panose="02040502050405020303" pitchFamily="18" charset="0"/>
                <a:ea typeface="+mj-ea"/>
                <a:cs typeface="+mj-cs"/>
              </a:rPr>
              <a:t>(A. Khachaturian) </a:t>
            </a:r>
          </a:p>
        </p:txBody>
      </p:sp>
      <p:cxnSp>
        <p:nvCxnSpPr>
          <p:cNvPr id="90" name="Straight Connector 89">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building, outdoor, street, colonnade&#10;&#10;Description automatically generated">
            <a:extLst>
              <a:ext uri="{FF2B5EF4-FFF2-40B4-BE49-F238E27FC236}">
                <a16:creationId xmlns:a16="http://schemas.microsoft.com/office/drawing/2014/main" id="{663DF63F-8EAE-9AEF-E39E-37618C4EFD05}"/>
              </a:ext>
            </a:extLst>
          </p:cNvPr>
          <p:cNvPicPr>
            <a:picLocks noChangeAspect="1"/>
          </p:cNvPicPr>
          <p:nvPr/>
        </p:nvPicPr>
        <p:blipFill rotWithShape="1">
          <a:blip r:embed="rId2">
            <a:extLst>
              <a:ext uri="{28A0092B-C50C-407E-A947-70E740481C1C}">
                <a14:useLocalDpi xmlns:a14="http://schemas.microsoft.com/office/drawing/2010/main" val="0"/>
              </a:ext>
            </a:extLst>
          </a:blip>
          <a:srcRect t="9721" r="-1" b="-1"/>
          <a:stretch/>
        </p:blipFill>
        <p:spPr>
          <a:xfrm>
            <a:off x="317635" y="321733"/>
            <a:ext cx="4160452" cy="6214534"/>
          </a:xfrm>
          <a:prstGeom prst="rect">
            <a:avLst/>
          </a:prstGeom>
        </p:spPr>
      </p:pic>
      <p:pic>
        <p:nvPicPr>
          <p:cNvPr id="17" name="Picture 16" descr="A person holding a person on a stage&#10;&#10;Description automatically generated with medium confidence">
            <a:extLst>
              <a:ext uri="{FF2B5EF4-FFF2-40B4-BE49-F238E27FC236}">
                <a16:creationId xmlns:a16="http://schemas.microsoft.com/office/drawing/2014/main" id="{65D9600C-64E9-20C3-F65B-AD70E5B81A90}"/>
              </a:ext>
            </a:extLst>
          </p:cNvPr>
          <p:cNvPicPr>
            <a:picLocks noChangeAspect="1"/>
          </p:cNvPicPr>
          <p:nvPr/>
        </p:nvPicPr>
        <p:blipFill rotWithShape="1">
          <a:blip r:embed="rId3">
            <a:extLst>
              <a:ext uri="{28A0092B-C50C-407E-A947-70E740481C1C}">
                <a14:useLocalDpi xmlns:a14="http://schemas.microsoft.com/office/drawing/2010/main" val="0"/>
              </a:ext>
            </a:extLst>
          </a:blip>
          <a:srcRect t="14279" r="1" b="1376"/>
          <a:stretch/>
        </p:blipFill>
        <p:spPr>
          <a:xfrm>
            <a:off x="4478087" y="321733"/>
            <a:ext cx="4097416" cy="3456000"/>
          </a:xfrm>
          <a:prstGeom prst="rect">
            <a:avLst/>
          </a:prstGeom>
        </p:spPr>
      </p:pic>
      <p:pic>
        <p:nvPicPr>
          <p:cNvPr id="22" name="Picture 21" descr="A picture containing person, jumping, dancer, air&#10;&#10;Description automatically generated">
            <a:extLst>
              <a:ext uri="{FF2B5EF4-FFF2-40B4-BE49-F238E27FC236}">
                <a16:creationId xmlns:a16="http://schemas.microsoft.com/office/drawing/2014/main" id="{103981E7-D43B-7F2F-192D-E09439B8D568}"/>
              </a:ext>
            </a:extLst>
          </p:cNvPr>
          <p:cNvPicPr>
            <a:picLocks noChangeAspect="1"/>
          </p:cNvPicPr>
          <p:nvPr/>
        </p:nvPicPr>
        <p:blipFill rotWithShape="1">
          <a:blip r:embed="rId4">
            <a:extLst>
              <a:ext uri="{28A0092B-C50C-407E-A947-70E740481C1C}">
                <a14:useLocalDpi xmlns:a14="http://schemas.microsoft.com/office/drawing/2010/main" val="0"/>
              </a:ext>
            </a:extLst>
          </a:blip>
          <a:srcRect l="4795" r="16165" b="1"/>
          <a:stretch/>
        </p:blipFill>
        <p:spPr>
          <a:xfrm>
            <a:off x="8424153" y="321734"/>
            <a:ext cx="3767847" cy="3384000"/>
          </a:xfrm>
          <a:prstGeom prst="rect">
            <a:avLst/>
          </a:prstGeom>
        </p:spPr>
      </p:pic>
    </p:spTree>
    <p:extLst>
      <p:ext uri="{BB962C8B-B14F-4D97-AF65-F5344CB8AC3E}">
        <p14:creationId xmlns:p14="http://schemas.microsoft.com/office/powerpoint/2010/main" val="1958442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P_2021_temp" id="{DFD7FDE7-E667-4241-B075-2363BB696DFD}" vid="{3F87B48A-B50B-244B-8FCA-9E2F5FFA4D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AMEU_C-22_PPT_01</Template>
  <TotalTime>8734</TotalTime>
  <Words>3459</Words>
  <Application>Microsoft Office PowerPoint</Application>
  <PresentationFormat>Widescreen</PresentationFormat>
  <Paragraphs>135</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Georgia</vt:lpstr>
      <vt:lpstr>Open Sans</vt:lpstr>
      <vt:lpstr>Times New Roman</vt:lpstr>
      <vt:lpstr>Wingdings</vt:lpstr>
      <vt:lpstr>Office Theme</vt:lpstr>
      <vt:lpstr>REVISITING BALLET HAMLET IN THE AGE OF DIGIMODERNISM   TRANSFORMATION OF AN ARCHIVAL RECORDING OF A NEOCLASSICAL BALLET HAMLET INTO A NEW ARTISTIC DANCE VIDEO HAMLET REVISITED  </vt:lpstr>
      <vt:lpstr>Presentation</vt:lpstr>
      <vt:lpstr>Introduction</vt:lpstr>
      <vt:lpstr>Introduction</vt:lpstr>
      <vt:lpstr> Count Albrecht, Giselle  (A. Adam)  </vt:lpstr>
      <vt:lpstr>Prince Siegfried,  Swan Lake (P. I. Tchaikovsky) </vt:lpstr>
      <vt:lpstr>Prince Desiré, The Sleeping Beauty (P. I. Tchaikovsky) </vt:lpstr>
      <vt:lpstr>Paris and Tybalt, Romeo and Juliet  (S. S. Prokofiev) </vt:lpstr>
      <vt:lpstr>Crassus, Spartacus (A. Khachaturian) </vt:lpstr>
      <vt:lpstr>Peer Gynt, Peer Gynt (E. Grieg) </vt:lpstr>
      <vt:lpstr>Don Quixote, Don Quixote  (L. Minkus) </vt:lpstr>
      <vt:lpstr>Caligula, Caligula  (A. Khachaturian) </vt:lpstr>
      <vt:lpstr>Hamlet, Hamlet (P. I. Tchaikovsky) </vt:lpstr>
      <vt:lpstr>PURPOSE AND GOALS</vt:lpstr>
      <vt:lpstr>PowerPoint Presentation</vt:lpstr>
      <vt:lpstr>METHODS</vt:lpstr>
      <vt:lpstr>    RESULTS          </vt:lpstr>
      <vt:lpstr>PowerPoint Presentation</vt:lpstr>
      <vt:lpstr>        </vt:lpstr>
      <vt:lpstr>    </vt:lpstr>
      <vt:lpstr>PowerPoint Presentation</vt:lpstr>
      <vt:lpstr>        </vt:lpstr>
      <vt:lpstr>PowerPoint Presentation</vt:lpstr>
      <vt:lpstr>PowerPoint Presentation</vt:lpstr>
      <vt:lpstr>CONCLUSION</vt:lpstr>
      <vt:lpstr>PowerPoint Presentation</vt:lpstr>
      <vt:lpstr>Thank you</vt:lpstr>
      <vt:lpstr>BIBLIOGRAPHY</vt:lpstr>
      <vt:lpstr>BIBLIOGRAPHY</vt:lpstr>
      <vt:lpstr>BIBLIOGRAPHY</vt:lpstr>
      <vt:lpstr>BIBLIOGRAPHY</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Marko Bencak</dc:creator>
  <cp:lastModifiedBy>user</cp:lastModifiedBy>
  <cp:revision>41</cp:revision>
  <dcterms:created xsi:type="dcterms:W3CDTF">2022-02-28T16:02:56Z</dcterms:created>
  <dcterms:modified xsi:type="dcterms:W3CDTF">2023-07-02T18:53:02Z</dcterms:modified>
</cp:coreProperties>
</file>