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75" r:id="rId3"/>
    <p:sldId id="280" r:id="rId4"/>
    <p:sldId id="265" r:id="rId5"/>
    <p:sldId id="276" r:id="rId6"/>
    <p:sldId id="269" r:id="rId7"/>
    <p:sldId id="271" r:id="rId8"/>
    <p:sldId id="267" r:id="rId9"/>
    <p:sldId id="278" r:id="rId10"/>
    <p:sldId id="277" r:id="rId11"/>
    <p:sldId id="279" r:id="rId12"/>
    <p:sldId id="288" r:id="rId13"/>
    <p:sldId id="285" r:id="rId14"/>
    <p:sldId id="286" r:id="rId15"/>
    <p:sldId id="287" r:id="rId16"/>
    <p:sldId id="292" r:id="rId17"/>
    <p:sldId id="266" r:id="rId18"/>
    <p:sldId id="272" r:id="rId19"/>
    <p:sldId id="268" r:id="rId2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B1CDCF-F11F-4878-B825-6A5371DE9147}" v="80" dt="2023-07-02T19:44:24.6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p:scale>
          <a:sx n="75" d="100"/>
          <a:sy n="75" d="100"/>
        </p:scale>
        <p:origin x="237" y="4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an Sebastián Gómez García" userId="2f44ce7a0b16794f" providerId="LiveId" clId="{06B1CDCF-F11F-4878-B825-6A5371DE9147}"/>
    <pc:docChg chg="undo custSel modSld">
      <pc:chgData name="Juan Sebastián Gómez García" userId="2f44ce7a0b16794f" providerId="LiveId" clId="{06B1CDCF-F11F-4878-B825-6A5371DE9147}" dt="2023-07-02T19:44:24.604" v="119" actId="1076"/>
      <pc:docMkLst>
        <pc:docMk/>
      </pc:docMkLst>
      <pc:sldChg chg="addSp modSp mod">
        <pc:chgData name="Juan Sebastián Gómez García" userId="2f44ce7a0b16794f" providerId="LiveId" clId="{06B1CDCF-F11F-4878-B825-6A5371DE9147}" dt="2023-07-02T19:43:53.262" v="106" actId="1076"/>
        <pc:sldMkLst>
          <pc:docMk/>
          <pc:sldMk cId="0" sldId="257"/>
        </pc:sldMkLst>
        <pc:spChg chg="mod">
          <ac:chgData name="Juan Sebastián Gómez García" userId="2f44ce7a0b16794f" providerId="LiveId" clId="{06B1CDCF-F11F-4878-B825-6A5371DE9147}" dt="2023-07-02T19:37:36.516" v="54" actId="14100"/>
          <ac:spMkLst>
            <pc:docMk/>
            <pc:sldMk cId="0" sldId="257"/>
            <ac:spMk id="4" creationId="{AD2128CD-89DC-9459-F6FA-0697C672ACDC}"/>
          </ac:spMkLst>
        </pc:spChg>
        <pc:picChg chg="mod">
          <ac:chgData name="Juan Sebastián Gómez García" userId="2f44ce7a0b16794f" providerId="LiveId" clId="{06B1CDCF-F11F-4878-B825-6A5371DE9147}" dt="2023-07-02T19:37:48.335" v="57" actId="1076"/>
          <ac:picMkLst>
            <pc:docMk/>
            <pc:sldMk cId="0" sldId="257"/>
            <ac:picMk id="3" creationId="{917B8410-2138-280F-CC7D-D2F8A91895DC}"/>
          </ac:picMkLst>
        </pc:picChg>
        <pc:picChg chg="add mod">
          <ac:chgData name="Juan Sebastián Gómez García" userId="2f44ce7a0b16794f" providerId="LiveId" clId="{06B1CDCF-F11F-4878-B825-6A5371DE9147}" dt="2023-07-02T19:43:53.262" v="106" actId="1076"/>
          <ac:picMkLst>
            <pc:docMk/>
            <pc:sldMk cId="0" sldId="257"/>
            <ac:picMk id="6" creationId="{F4204253-0112-E3BD-DCA6-5A8645EDEFB4}"/>
          </ac:picMkLst>
        </pc:picChg>
        <pc:picChg chg="add mod">
          <ac:chgData name="Juan Sebastián Gómez García" userId="2f44ce7a0b16794f" providerId="LiveId" clId="{06B1CDCF-F11F-4878-B825-6A5371DE9147}" dt="2023-07-02T19:37:54.895" v="60" actId="1076"/>
          <ac:picMkLst>
            <pc:docMk/>
            <pc:sldMk cId="0" sldId="257"/>
            <ac:picMk id="1026" creationId="{6487EAC4-9BA1-5A9B-0368-D2AAC9862AA0}"/>
          </ac:picMkLst>
        </pc:picChg>
      </pc:sldChg>
      <pc:sldChg chg="addSp modSp mod">
        <pc:chgData name="Juan Sebastián Gómez García" userId="2f44ce7a0b16794f" providerId="LiveId" clId="{06B1CDCF-F11F-4878-B825-6A5371DE9147}" dt="2023-07-02T19:44:24.604" v="119" actId="1076"/>
        <pc:sldMkLst>
          <pc:docMk/>
          <pc:sldMk cId="2019613184" sldId="292"/>
        </pc:sldMkLst>
        <pc:spChg chg="add mod ord">
          <ac:chgData name="Juan Sebastián Gómez García" userId="2f44ce7a0b16794f" providerId="LiveId" clId="{06B1CDCF-F11F-4878-B825-6A5371DE9147}" dt="2023-07-02T19:41:57.825" v="101" actId="14100"/>
          <ac:spMkLst>
            <pc:docMk/>
            <pc:sldMk cId="2019613184" sldId="292"/>
            <ac:spMk id="3" creationId="{AB674A9F-618A-C728-0AE0-2BEC12102BED}"/>
          </ac:spMkLst>
        </pc:spChg>
        <pc:picChg chg="add mod modCrop">
          <ac:chgData name="Juan Sebastián Gómez García" userId="2f44ce7a0b16794f" providerId="LiveId" clId="{06B1CDCF-F11F-4878-B825-6A5371DE9147}" dt="2023-07-02T19:44:20.776" v="117" actId="1076"/>
          <ac:picMkLst>
            <pc:docMk/>
            <pc:sldMk cId="2019613184" sldId="292"/>
            <ac:picMk id="2" creationId="{320711C0-AA10-EFDB-2697-30D5A11E78F7}"/>
          </ac:picMkLst>
        </pc:picChg>
        <pc:picChg chg="add mod ord modCrop">
          <ac:chgData name="Juan Sebastián Gómez García" userId="2f44ce7a0b16794f" providerId="LiveId" clId="{06B1CDCF-F11F-4878-B825-6A5371DE9147}" dt="2023-07-02T19:44:18.280" v="116" actId="14100"/>
          <ac:picMkLst>
            <pc:docMk/>
            <pc:sldMk cId="2019613184" sldId="292"/>
            <ac:picMk id="4" creationId="{CC421BE7-6642-3BDF-2A1E-0B9D8AF4F005}"/>
          </ac:picMkLst>
        </pc:picChg>
        <pc:picChg chg="add mod">
          <ac:chgData name="Juan Sebastián Gómez García" userId="2f44ce7a0b16794f" providerId="LiveId" clId="{06B1CDCF-F11F-4878-B825-6A5371DE9147}" dt="2023-07-02T19:44:24.604" v="119" actId="1076"/>
          <ac:picMkLst>
            <pc:docMk/>
            <pc:sldMk cId="2019613184" sldId="292"/>
            <ac:picMk id="5" creationId="{611BC3FD-8C23-FAE0-F482-D247032AEB6C}"/>
          </ac:picMkLst>
        </pc:picChg>
        <pc:picChg chg="add mod">
          <ac:chgData name="Juan Sebastián Gómez García" userId="2f44ce7a0b16794f" providerId="LiveId" clId="{06B1CDCF-F11F-4878-B825-6A5371DE9147}" dt="2023-07-02T19:44:08.635" v="112" actId="1076"/>
          <ac:picMkLst>
            <pc:docMk/>
            <pc:sldMk cId="2019613184" sldId="292"/>
            <ac:picMk id="2050" creationId="{55142FEE-24C0-B0EC-CE5D-99AB3490F84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2BF19DB-924B-F11F-2AAD-6DE1D78E2871}"/>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3" name="Date Placeholder 2">
            <a:extLst>
              <a:ext uri="{FF2B5EF4-FFF2-40B4-BE49-F238E27FC236}">
                <a16:creationId xmlns:a16="http://schemas.microsoft.com/office/drawing/2014/main" id="{AFF87CD7-5748-8AFA-C78C-75F81FA61D02}"/>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F821B4C5-95BD-47E1-9210-25389F92B954}" type="datetime1">
              <a:rPr lang="en-GB"/>
              <a:pPr lvl="0"/>
              <a:t>02/07/2023</a:t>
            </a:fld>
            <a:endParaRPr lang="en-GB"/>
          </a:p>
        </p:txBody>
      </p:sp>
      <p:sp>
        <p:nvSpPr>
          <p:cNvPr id="4" name="Slide Image Placeholder 3">
            <a:extLst>
              <a:ext uri="{FF2B5EF4-FFF2-40B4-BE49-F238E27FC236}">
                <a16:creationId xmlns:a16="http://schemas.microsoft.com/office/drawing/2014/main" id="{5BA393DB-EECC-B5F2-C933-18ABEE051F37}"/>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C3FBD560-40C0-931D-EA1B-0A46622C4007}"/>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a:extLst>
              <a:ext uri="{FF2B5EF4-FFF2-40B4-BE49-F238E27FC236}">
                <a16:creationId xmlns:a16="http://schemas.microsoft.com/office/drawing/2014/main" id="{E10C6ADC-7B81-F7F9-47C9-500710189D6D}"/>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7" name="Slide Number Placeholder 6">
            <a:extLst>
              <a:ext uri="{FF2B5EF4-FFF2-40B4-BE49-F238E27FC236}">
                <a16:creationId xmlns:a16="http://schemas.microsoft.com/office/drawing/2014/main" id="{FBB4AA32-9733-8711-70CE-A7166F06AC54}"/>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C93F1376-F497-415C-B4CC-10331515A2F8}" type="slidenum">
              <a:t>‹#›</a:t>
            </a:fld>
            <a:endParaRPr lang="en-GB"/>
          </a:p>
        </p:txBody>
      </p:sp>
    </p:spTree>
    <p:extLst>
      <p:ext uri="{BB962C8B-B14F-4D97-AF65-F5344CB8AC3E}">
        <p14:creationId xmlns:p14="http://schemas.microsoft.com/office/powerpoint/2010/main" val="2489244431"/>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DE5B22-68BD-FEB3-0131-B0A4F2A753A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EE6D79D2-5AD1-1F08-5B6F-EF2714ADAF8E}"/>
              </a:ext>
            </a:extLst>
          </p:cNvPr>
          <p:cNvSpPr txBox="1">
            <a:spLocks noGrp="1"/>
          </p:cNvSpPr>
          <p:nvPr>
            <p:ph type="body" sz="quarter" idx="1"/>
          </p:nvPr>
        </p:nvSpPr>
        <p:spPr/>
        <p:txBody>
          <a:bodyPr/>
          <a:lstStyle/>
          <a:p>
            <a:pPr lvl="0"/>
            <a:r>
              <a:rPr lang="en-GB">
                <a:latin typeface="Century Gothic" pitchFamily="34"/>
              </a:rPr>
              <a:t>Queer nightlife narrated as the “sociospatial coordinates of a travelled phenomena” (Adeyemi et. Al)</a:t>
            </a:r>
          </a:p>
          <a:p>
            <a:pPr lvl="0"/>
            <a:r>
              <a:rPr lang="en-GB">
                <a:latin typeface="Century Gothic" pitchFamily="34"/>
              </a:rPr>
              <a:t>Time wraps like a rope (Ingold), past and present experiences informed each other.</a:t>
            </a:r>
          </a:p>
          <a:p>
            <a:pPr lvl="0"/>
            <a:endParaRPr lang="en-GB"/>
          </a:p>
        </p:txBody>
      </p:sp>
      <p:sp>
        <p:nvSpPr>
          <p:cNvPr id="4" name="Slide Number Placeholder 3">
            <a:extLst>
              <a:ext uri="{FF2B5EF4-FFF2-40B4-BE49-F238E27FC236}">
                <a16:creationId xmlns:a16="http://schemas.microsoft.com/office/drawing/2014/main" id="{08BD83F5-5B1E-3DF7-32D4-F4C0D9ED4EE6}"/>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AE06991-3595-4F02-9A6A-ECE0DB71A626}" type="slidenum">
              <a:t>3</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864782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14E7ED-8C17-63D0-2014-AECB9ABD002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00CC1B6-EE22-2926-1B2D-2CB03487F539}"/>
              </a:ext>
            </a:extLst>
          </p:cNvPr>
          <p:cNvSpPr txBox="1">
            <a:spLocks noGrp="1"/>
          </p:cNvSpPr>
          <p:nvPr>
            <p:ph type="body" sz="quarter" idx="1"/>
          </p:nvPr>
        </p:nvSpPr>
        <p:spPr/>
        <p:txBody>
          <a:bodyPr/>
          <a:lstStyle/>
          <a:p>
            <a:pPr lvl="0"/>
            <a:r>
              <a:rPr lang="en-GB"/>
              <a:t>Identity is taken is how it feels and not how it is. Relates to own agency on feelings of belonging and differentiation but also comprises the affiliation to already agreed social categorisations.</a:t>
            </a:r>
          </a:p>
          <a:p>
            <a:pPr lvl="0"/>
            <a:r>
              <a:rPr lang="en-GB"/>
              <a:t>Space is socially constructed (Goffman) and sustain imagined communities (Anderson)</a:t>
            </a:r>
          </a:p>
        </p:txBody>
      </p:sp>
      <p:sp>
        <p:nvSpPr>
          <p:cNvPr id="4" name="Slide Number Placeholder 3">
            <a:extLst>
              <a:ext uri="{FF2B5EF4-FFF2-40B4-BE49-F238E27FC236}">
                <a16:creationId xmlns:a16="http://schemas.microsoft.com/office/drawing/2014/main" id="{20C7FDA5-E984-E421-B5BC-9D7293D22F7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7EB75F6-C1AE-430B-BF3C-91AE9D728FDB}" type="slidenum">
              <a:t>7</a:t>
            </a:fld>
            <a:endParaRPr lang="en-GB" sz="1200" b="0" i="0" u="none" strike="noStrike" kern="1200" cap="none" spc="0" baseline="0">
              <a:solidFill>
                <a:srgbClr val="000000"/>
              </a:solidFill>
              <a:uFillTx/>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E77436-B217-FE72-84C0-1CA7B7DBD16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3584275-5492-5AEE-187F-88BE0CCC3A86}"/>
              </a:ext>
            </a:extLst>
          </p:cNvPr>
          <p:cNvSpPr txBox="1">
            <a:spLocks noGrp="1"/>
          </p:cNvSpPr>
          <p:nvPr>
            <p:ph type="body" sz="quarter" idx="1"/>
          </p:nvPr>
        </p:nvSpPr>
        <p:spPr/>
        <p:txBody>
          <a:bodyPr/>
          <a:lstStyle/>
          <a:p>
            <a:pPr lvl="0"/>
            <a:r>
              <a:rPr lang="en-GB"/>
              <a:t>Identity is taken is how it feels and not how it is. Relates to own agency on feelings of belonging and differentiation but also comprises the affiliation to already agreed social categorisations.</a:t>
            </a:r>
          </a:p>
          <a:p>
            <a:pPr lvl="0"/>
            <a:r>
              <a:rPr lang="en-GB"/>
              <a:t>Space is socially constructed (Goffman) and sustain imagined communities (Anderson)</a:t>
            </a:r>
          </a:p>
        </p:txBody>
      </p:sp>
      <p:sp>
        <p:nvSpPr>
          <p:cNvPr id="4" name="Slide Number Placeholder 3">
            <a:extLst>
              <a:ext uri="{FF2B5EF4-FFF2-40B4-BE49-F238E27FC236}">
                <a16:creationId xmlns:a16="http://schemas.microsoft.com/office/drawing/2014/main" id="{6AE9E753-3184-F5BB-5C31-41395E6E3890}"/>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EDE4886-E069-4E67-A51F-1ABD3A0166B9}" type="slidenum">
              <a:t>10</a:t>
            </a:fld>
            <a:endParaRPr lang="en-GB" sz="1200" b="0" i="0" u="none" strike="noStrike" kern="1200" cap="none" spc="0" baseline="0">
              <a:solidFill>
                <a:srgbClr val="000000"/>
              </a:solidFill>
              <a:uFillTx/>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FCEB2-8418-5A22-9F12-560F116FA7B5}"/>
              </a:ext>
            </a:extLst>
          </p:cNvPr>
          <p:cNvSpPr txBox="1">
            <a:spLocks noGrp="1"/>
          </p:cNvSpPr>
          <p:nvPr>
            <p:ph type="ctrTitle"/>
          </p:nvPr>
        </p:nvSpPr>
        <p:spPr>
          <a:xfrm>
            <a:off x="1485900" y="1122361"/>
            <a:ext cx="8609322" cy="3744211"/>
          </a:xfrm>
        </p:spPr>
        <p:txBody>
          <a:bodyPr/>
          <a:lstStyle>
            <a:lvl1pPr>
              <a:defRPr sz="5400"/>
            </a:lvl1pPr>
          </a:lstStyle>
          <a:p>
            <a:pPr lvl="0"/>
            <a:r>
              <a:rPr lang="en-US"/>
              <a:t>Click to edit Master title style</a:t>
            </a:r>
          </a:p>
        </p:txBody>
      </p:sp>
      <p:sp>
        <p:nvSpPr>
          <p:cNvPr id="3" name="Subtitle 2">
            <a:extLst>
              <a:ext uri="{FF2B5EF4-FFF2-40B4-BE49-F238E27FC236}">
                <a16:creationId xmlns:a16="http://schemas.microsoft.com/office/drawing/2014/main" id="{1DDBF1BC-A7FA-02A9-447F-710A2FC89E67}"/>
              </a:ext>
            </a:extLst>
          </p:cNvPr>
          <p:cNvSpPr txBox="1">
            <a:spLocks noGrp="1"/>
          </p:cNvSpPr>
          <p:nvPr>
            <p:ph type="subTitle" idx="1"/>
          </p:nvPr>
        </p:nvSpPr>
        <p:spPr>
          <a:xfrm>
            <a:off x="1485900" y="5230130"/>
            <a:ext cx="4610103" cy="942060"/>
          </a:xfrm>
        </p:spPr>
        <p:txBody>
          <a:bodyPr/>
          <a:lstStyle>
            <a:lvl1pPr marL="0" indent="0">
              <a:buNone/>
              <a:defRPr/>
            </a:lvl1pPr>
          </a:lstStyle>
          <a:p>
            <a:pPr lvl="0"/>
            <a:r>
              <a:rPr lang="en-US"/>
              <a:t>Click to edit Master subtitle style</a:t>
            </a:r>
          </a:p>
        </p:txBody>
      </p:sp>
      <p:sp>
        <p:nvSpPr>
          <p:cNvPr id="4" name="Date Placeholder 3">
            <a:extLst>
              <a:ext uri="{FF2B5EF4-FFF2-40B4-BE49-F238E27FC236}">
                <a16:creationId xmlns:a16="http://schemas.microsoft.com/office/drawing/2014/main" id="{694458A5-4F1C-484C-8EDE-FC310BEA30AA}"/>
              </a:ext>
            </a:extLst>
          </p:cNvPr>
          <p:cNvSpPr txBox="1">
            <a:spLocks noGrp="1"/>
          </p:cNvSpPr>
          <p:nvPr>
            <p:ph type="dt" sz="half" idx="7"/>
          </p:nvPr>
        </p:nvSpPr>
        <p:spPr/>
        <p:txBody>
          <a:bodyPr/>
          <a:lstStyle>
            <a:lvl1pPr>
              <a:defRPr/>
            </a:lvl1pPr>
          </a:lstStyle>
          <a:p>
            <a:pPr lvl="0"/>
            <a:fld id="{2690B1DC-2131-4334-A3F7-0B84939ED425}" type="datetime1">
              <a:rPr lang="en-US"/>
              <a:pPr lvl="0"/>
              <a:t>7/2/2023</a:t>
            </a:fld>
            <a:endParaRPr lang="en-US"/>
          </a:p>
        </p:txBody>
      </p:sp>
      <p:sp>
        <p:nvSpPr>
          <p:cNvPr id="5" name="Footer Placeholder 4">
            <a:extLst>
              <a:ext uri="{FF2B5EF4-FFF2-40B4-BE49-F238E27FC236}">
                <a16:creationId xmlns:a16="http://schemas.microsoft.com/office/drawing/2014/main" id="{B2E35790-CB79-57D2-97D7-339C98D80808}"/>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FF899806-784B-ED2B-A5ED-1B1944509D2F}"/>
              </a:ext>
            </a:extLst>
          </p:cNvPr>
          <p:cNvSpPr txBox="1">
            <a:spLocks noGrp="1"/>
          </p:cNvSpPr>
          <p:nvPr>
            <p:ph type="sldNum" sz="quarter" idx="8"/>
          </p:nvPr>
        </p:nvSpPr>
        <p:spPr/>
        <p:txBody>
          <a:bodyPr/>
          <a:lstStyle>
            <a:lvl1pPr>
              <a:defRPr/>
            </a:lvl1pPr>
          </a:lstStyle>
          <a:p>
            <a:pPr lvl="0"/>
            <a:fld id="{B8EF50E7-3A98-45AC-8C3F-E8DFD857D6FF}" type="slidenum">
              <a:t>‹#›</a:t>
            </a:fld>
            <a:endParaRPr lang="en-US"/>
          </a:p>
        </p:txBody>
      </p:sp>
    </p:spTree>
    <p:extLst>
      <p:ext uri="{BB962C8B-B14F-4D97-AF65-F5344CB8AC3E}">
        <p14:creationId xmlns:p14="http://schemas.microsoft.com/office/powerpoint/2010/main" val="2285973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BFF8D-183D-000E-0E50-60A5A6C37BEF}"/>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91FEF3F2-23B3-9ACC-9307-73EDC8277B71}"/>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1CC6E2-F1F5-8304-C604-3957EB410FFB}"/>
              </a:ext>
            </a:extLst>
          </p:cNvPr>
          <p:cNvSpPr txBox="1">
            <a:spLocks noGrp="1"/>
          </p:cNvSpPr>
          <p:nvPr>
            <p:ph type="dt" sz="half" idx="7"/>
          </p:nvPr>
        </p:nvSpPr>
        <p:spPr/>
        <p:txBody>
          <a:bodyPr/>
          <a:lstStyle>
            <a:lvl1pPr>
              <a:defRPr/>
            </a:lvl1pPr>
          </a:lstStyle>
          <a:p>
            <a:pPr lvl="0"/>
            <a:fld id="{AE4C81D6-DCAC-49B9-B7E8-6132CBA89A2D}" type="datetime1">
              <a:rPr lang="en-US"/>
              <a:pPr lvl="0"/>
              <a:t>7/2/2023</a:t>
            </a:fld>
            <a:endParaRPr lang="en-US"/>
          </a:p>
        </p:txBody>
      </p:sp>
      <p:sp>
        <p:nvSpPr>
          <p:cNvPr id="5" name="Footer Placeholder 4">
            <a:extLst>
              <a:ext uri="{FF2B5EF4-FFF2-40B4-BE49-F238E27FC236}">
                <a16:creationId xmlns:a16="http://schemas.microsoft.com/office/drawing/2014/main" id="{2C62270F-DE38-FE1F-6D9A-1015FFF9C87A}"/>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2D6300FF-54E1-7A1E-2039-57EC56327972}"/>
              </a:ext>
            </a:extLst>
          </p:cNvPr>
          <p:cNvSpPr txBox="1">
            <a:spLocks noGrp="1"/>
          </p:cNvSpPr>
          <p:nvPr>
            <p:ph type="sldNum" sz="quarter" idx="8"/>
          </p:nvPr>
        </p:nvSpPr>
        <p:spPr/>
        <p:txBody>
          <a:bodyPr/>
          <a:lstStyle>
            <a:lvl1pPr>
              <a:defRPr/>
            </a:lvl1pPr>
          </a:lstStyle>
          <a:p>
            <a:pPr lvl="0"/>
            <a:fld id="{3FCE7CB6-CD7E-4355-A4C4-E35F17B6C342}" type="slidenum">
              <a:t>‹#›</a:t>
            </a:fld>
            <a:endParaRPr lang="en-US"/>
          </a:p>
        </p:txBody>
      </p:sp>
    </p:spTree>
    <p:extLst>
      <p:ext uri="{BB962C8B-B14F-4D97-AF65-F5344CB8AC3E}">
        <p14:creationId xmlns:p14="http://schemas.microsoft.com/office/powerpoint/2010/main" val="2350520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3EFD22-76E6-27A0-5596-6DD667FE56C6}"/>
              </a:ext>
            </a:extLst>
          </p:cNvPr>
          <p:cNvSpPr txBox="1">
            <a:spLocks noGrp="1"/>
          </p:cNvSpPr>
          <p:nvPr>
            <p:ph type="title" orient="vert"/>
          </p:nvPr>
        </p:nvSpPr>
        <p:spPr>
          <a:xfrm>
            <a:off x="8831896" y="897977"/>
            <a:ext cx="2674299" cy="5278986"/>
          </a:xfrm>
        </p:spPr>
        <p:txBody>
          <a:bodyPr vert="eaVert"/>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C9ADC58E-EED7-2DE7-63B1-23071955A327}"/>
              </a:ext>
            </a:extLst>
          </p:cNvPr>
          <p:cNvSpPr txBox="1">
            <a:spLocks noGrp="1"/>
          </p:cNvSpPr>
          <p:nvPr>
            <p:ph type="body" orient="vert" idx="1"/>
          </p:nvPr>
        </p:nvSpPr>
        <p:spPr>
          <a:xfrm>
            <a:off x="838203" y="854168"/>
            <a:ext cx="7734296" cy="5322795"/>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DAB1CF-9927-2E38-414A-808BC409105B}"/>
              </a:ext>
            </a:extLst>
          </p:cNvPr>
          <p:cNvSpPr txBox="1">
            <a:spLocks noGrp="1"/>
          </p:cNvSpPr>
          <p:nvPr>
            <p:ph type="dt" sz="half" idx="7"/>
          </p:nvPr>
        </p:nvSpPr>
        <p:spPr/>
        <p:txBody>
          <a:bodyPr/>
          <a:lstStyle>
            <a:lvl1pPr>
              <a:defRPr/>
            </a:lvl1pPr>
          </a:lstStyle>
          <a:p>
            <a:pPr lvl="0"/>
            <a:fld id="{EA52C167-4DFB-44BA-85E6-C3C083DB6BAC}" type="datetime1">
              <a:rPr lang="en-US"/>
              <a:pPr lvl="0"/>
              <a:t>7/2/2023</a:t>
            </a:fld>
            <a:endParaRPr lang="en-US"/>
          </a:p>
        </p:txBody>
      </p:sp>
      <p:sp>
        <p:nvSpPr>
          <p:cNvPr id="5" name="Footer Placeholder 4">
            <a:extLst>
              <a:ext uri="{FF2B5EF4-FFF2-40B4-BE49-F238E27FC236}">
                <a16:creationId xmlns:a16="http://schemas.microsoft.com/office/drawing/2014/main" id="{3193001D-6B05-E47D-70F7-B74EE61EDFEB}"/>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CE838DF3-984E-741C-D839-AA94D3613286}"/>
              </a:ext>
            </a:extLst>
          </p:cNvPr>
          <p:cNvSpPr txBox="1">
            <a:spLocks noGrp="1"/>
          </p:cNvSpPr>
          <p:nvPr>
            <p:ph type="sldNum" sz="quarter" idx="8"/>
          </p:nvPr>
        </p:nvSpPr>
        <p:spPr/>
        <p:txBody>
          <a:bodyPr/>
          <a:lstStyle>
            <a:lvl1pPr>
              <a:defRPr/>
            </a:lvl1pPr>
          </a:lstStyle>
          <a:p>
            <a:pPr lvl="0"/>
            <a:fld id="{AABD8818-278A-41F2-993C-AD4F217F58F0}" type="slidenum">
              <a:t>‹#›</a:t>
            </a:fld>
            <a:endParaRPr lang="en-US"/>
          </a:p>
        </p:txBody>
      </p:sp>
    </p:spTree>
    <p:extLst>
      <p:ext uri="{BB962C8B-B14F-4D97-AF65-F5344CB8AC3E}">
        <p14:creationId xmlns:p14="http://schemas.microsoft.com/office/powerpoint/2010/main" val="2511758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FCADE-0661-66D4-B627-8BBE2EF4BA7E}"/>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58B90DCC-75E8-D970-0A07-4AF1BF6733D1}"/>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4DD71-DD0E-F8B0-8FD1-0DBA34F6F41C}"/>
              </a:ext>
            </a:extLst>
          </p:cNvPr>
          <p:cNvSpPr txBox="1">
            <a:spLocks noGrp="1"/>
          </p:cNvSpPr>
          <p:nvPr>
            <p:ph type="dt" sz="half" idx="7"/>
          </p:nvPr>
        </p:nvSpPr>
        <p:spPr/>
        <p:txBody>
          <a:bodyPr/>
          <a:lstStyle>
            <a:lvl1pPr>
              <a:defRPr/>
            </a:lvl1pPr>
          </a:lstStyle>
          <a:p>
            <a:pPr lvl="0"/>
            <a:fld id="{E4A4044D-9028-4731-BFB1-8CB5200AEAF3}" type="datetime1">
              <a:rPr lang="en-US"/>
              <a:pPr lvl="0"/>
              <a:t>7/2/2023</a:t>
            </a:fld>
            <a:endParaRPr lang="en-US"/>
          </a:p>
        </p:txBody>
      </p:sp>
      <p:sp>
        <p:nvSpPr>
          <p:cNvPr id="5" name="Footer Placeholder 4">
            <a:extLst>
              <a:ext uri="{FF2B5EF4-FFF2-40B4-BE49-F238E27FC236}">
                <a16:creationId xmlns:a16="http://schemas.microsoft.com/office/drawing/2014/main" id="{88C20E62-0912-0FCD-FB8C-72B268284969}"/>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76E8D43F-8A62-6AD2-04EE-B639B5E53658}"/>
              </a:ext>
            </a:extLst>
          </p:cNvPr>
          <p:cNvSpPr txBox="1">
            <a:spLocks noGrp="1"/>
          </p:cNvSpPr>
          <p:nvPr>
            <p:ph type="sldNum" sz="quarter" idx="8"/>
          </p:nvPr>
        </p:nvSpPr>
        <p:spPr/>
        <p:txBody>
          <a:bodyPr/>
          <a:lstStyle>
            <a:lvl1pPr>
              <a:defRPr/>
            </a:lvl1pPr>
          </a:lstStyle>
          <a:p>
            <a:pPr lvl="0"/>
            <a:fld id="{087E397B-B6A5-4EA1-AB11-5CCA9886E5C1}" type="slidenum">
              <a:t>‹#›</a:t>
            </a:fld>
            <a:endParaRPr lang="en-US"/>
          </a:p>
        </p:txBody>
      </p:sp>
    </p:spTree>
    <p:extLst>
      <p:ext uri="{BB962C8B-B14F-4D97-AF65-F5344CB8AC3E}">
        <p14:creationId xmlns:p14="http://schemas.microsoft.com/office/powerpoint/2010/main" val="141454291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FF7A7-4973-1F25-4715-F8F645EF8278}"/>
              </a:ext>
            </a:extLst>
          </p:cNvPr>
          <p:cNvSpPr txBox="1">
            <a:spLocks noGrp="1"/>
          </p:cNvSpPr>
          <p:nvPr>
            <p:ph type="title"/>
          </p:nvPr>
        </p:nvSpPr>
        <p:spPr>
          <a:xfrm>
            <a:off x="1219196" y="1368865"/>
            <a:ext cx="9486900" cy="3679655"/>
          </a:xfrm>
        </p:spPr>
        <p:txBody>
          <a:bodyPr/>
          <a:lstStyle>
            <a:lvl1pPr>
              <a:defRPr sz="6000"/>
            </a:lvl1pPr>
          </a:lstStyle>
          <a:p>
            <a:pPr lvl="0"/>
            <a:r>
              <a:rPr lang="en-US"/>
              <a:t>Click to edit Master title style</a:t>
            </a:r>
          </a:p>
        </p:txBody>
      </p:sp>
      <p:sp>
        <p:nvSpPr>
          <p:cNvPr id="3" name="Text Placeholder 2">
            <a:extLst>
              <a:ext uri="{FF2B5EF4-FFF2-40B4-BE49-F238E27FC236}">
                <a16:creationId xmlns:a16="http://schemas.microsoft.com/office/drawing/2014/main" id="{CDFD4D92-7859-E8B2-706B-BC8221218E15}"/>
              </a:ext>
            </a:extLst>
          </p:cNvPr>
          <p:cNvSpPr txBox="1">
            <a:spLocks noGrp="1"/>
          </p:cNvSpPr>
          <p:nvPr>
            <p:ph type="body" idx="1"/>
          </p:nvPr>
        </p:nvSpPr>
        <p:spPr>
          <a:xfrm>
            <a:off x="1219196" y="5318973"/>
            <a:ext cx="9486900" cy="853226"/>
          </a:xfrm>
        </p:spPr>
        <p:txBody>
          <a:bodyPr/>
          <a:lstStyle>
            <a:lvl1pPr marL="0" indent="0">
              <a:buNone/>
              <a:defRPr sz="20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8FA19D7E-A39E-CF17-E9DD-A41EA86207C6}"/>
              </a:ext>
            </a:extLst>
          </p:cNvPr>
          <p:cNvSpPr txBox="1">
            <a:spLocks noGrp="1"/>
          </p:cNvSpPr>
          <p:nvPr>
            <p:ph type="dt" sz="half" idx="7"/>
          </p:nvPr>
        </p:nvSpPr>
        <p:spPr/>
        <p:txBody>
          <a:bodyPr/>
          <a:lstStyle>
            <a:lvl1pPr>
              <a:defRPr/>
            </a:lvl1pPr>
          </a:lstStyle>
          <a:p>
            <a:pPr lvl="0"/>
            <a:fld id="{3321D0B3-55B5-4ED4-836F-18895631E6AC}" type="datetime1">
              <a:rPr lang="en-US"/>
              <a:pPr lvl="0"/>
              <a:t>7/2/2023</a:t>
            </a:fld>
            <a:endParaRPr lang="en-US"/>
          </a:p>
        </p:txBody>
      </p:sp>
      <p:sp>
        <p:nvSpPr>
          <p:cNvPr id="5" name="Footer Placeholder 4">
            <a:extLst>
              <a:ext uri="{FF2B5EF4-FFF2-40B4-BE49-F238E27FC236}">
                <a16:creationId xmlns:a16="http://schemas.microsoft.com/office/drawing/2014/main" id="{223DE12F-DEF4-9809-A9B9-5D43D76BE300}"/>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668F3C27-544F-4E43-EB46-D2CDE2D23920}"/>
              </a:ext>
            </a:extLst>
          </p:cNvPr>
          <p:cNvSpPr txBox="1">
            <a:spLocks noGrp="1"/>
          </p:cNvSpPr>
          <p:nvPr>
            <p:ph type="sldNum" sz="quarter" idx="8"/>
          </p:nvPr>
        </p:nvSpPr>
        <p:spPr/>
        <p:txBody>
          <a:bodyPr/>
          <a:lstStyle>
            <a:lvl1pPr>
              <a:defRPr/>
            </a:lvl1pPr>
          </a:lstStyle>
          <a:p>
            <a:pPr lvl="0"/>
            <a:fld id="{C4146508-F621-422B-AD9D-230945395495}" type="slidenum">
              <a:t>‹#›</a:t>
            </a:fld>
            <a:endParaRPr lang="en-US"/>
          </a:p>
        </p:txBody>
      </p:sp>
    </p:spTree>
    <p:extLst>
      <p:ext uri="{BB962C8B-B14F-4D97-AF65-F5344CB8AC3E}">
        <p14:creationId xmlns:p14="http://schemas.microsoft.com/office/powerpoint/2010/main" val="2955251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377D7-F701-51AB-72F7-5171F7F0C0E9}"/>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6FEE47AF-FE2F-E67F-98B3-452A0C68B191}"/>
              </a:ext>
            </a:extLst>
          </p:cNvPr>
          <p:cNvSpPr txBox="1">
            <a:spLocks noGrp="1"/>
          </p:cNvSpPr>
          <p:nvPr>
            <p:ph idx="1"/>
          </p:nvPr>
        </p:nvSpPr>
        <p:spPr>
          <a:xfrm>
            <a:off x="1219196" y="2168280"/>
            <a:ext cx="4702923" cy="40086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CE2510-CD6D-5334-3855-B31BBC5E0C57}"/>
              </a:ext>
            </a:extLst>
          </p:cNvPr>
          <p:cNvSpPr txBox="1">
            <a:spLocks noGrp="1"/>
          </p:cNvSpPr>
          <p:nvPr>
            <p:ph idx="2"/>
          </p:nvPr>
        </p:nvSpPr>
        <p:spPr>
          <a:xfrm>
            <a:off x="6269876" y="2168280"/>
            <a:ext cx="4782696" cy="40086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404768-8B2E-E1DA-7870-C9A6A2CEB3BF}"/>
              </a:ext>
            </a:extLst>
          </p:cNvPr>
          <p:cNvSpPr txBox="1">
            <a:spLocks noGrp="1"/>
          </p:cNvSpPr>
          <p:nvPr>
            <p:ph type="dt" sz="half" idx="7"/>
          </p:nvPr>
        </p:nvSpPr>
        <p:spPr/>
        <p:txBody>
          <a:bodyPr/>
          <a:lstStyle>
            <a:lvl1pPr>
              <a:defRPr/>
            </a:lvl1pPr>
          </a:lstStyle>
          <a:p>
            <a:pPr lvl="0"/>
            <a:fld id="{68942FA2-E284-4DBA-B0EF-3972EF52754B}" type="datetime1">
              <a:rPr lang="en-US"/>
              <a:pPr lvl="0"/>
              <a:t>7/2/2023</a:t>
            </a:fld>
            <a:endParaRPr lang="en-US"/>
          </a:p>
        </p:txBody>
      </p:sp>
      <p:sp>
        <p:nvSpPr>
          <p:cNvPr id="6" name="Footer Placeholder 5">
            <a:extLst>
              <a:ext uri="{FF2B5EF4-FFF2-40B4-BE49-F238E27FC236}">
                <a16:creationId xmlns:a16="http://schemas.microsoft.com/office/drawing/2014/main" id="{38527BBA-4EB4-8DA6-3C1E-CC60DD9A93DC}"/>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CF14AED6-146E-8A3F-C401-E2373F4A191D}"/>
              </a:ext>
            </a:extLst>
          </p:cNvPr>
          <p:cNvSpPr txBox="1">
            <a:spLocks noGrp="1"/>
          </p:cNvSpPr>
          <p:nvPr>
            <p:ph type="sldNum" sz="quarter" idx="8"/>
          </p:nvPr>
        </p:nvSpPr>
        <p:spPr/>
        <p:txBody>
          <a:bodyPr/>
          <a:lstStyle>
            <a:lvl1pPr>
              <a:defRPr/>
            </a:lvl1pPr>
          </a:lstStyle>
          <a:p>
            <a:pPr lvl="0"/>
            <a:fld id="{53520487-187B-4823-895C-7D1AA0903FDB}" type="slidenum">
              <a:t>‹#›</a:t>
            </a:fld>
            <a:endParaRPr lang="en-US"/>
          </a:p>
        </p:txBody>
      </p:sp>
    </p:spTree>
    <p:extLst>
      <p:ext uri="{BB962C8B-B14F-4D97-AF65-F5344CB8AC3E}">
        <p14:creationId xmlns:p14="http://schemas.microsoft.com/office/powerpoint/2010/main" val="1332456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790B8-1BEB-89C9-4BB3-812DF1BA67DD}"/>
              </a:ext>
            </a:extLst>
          </p:cNvPr>
          <p:cNvSpPr txBox="1">
            <a:spLocks noGrp="1"/>
          </p:cNvSpPr>
          <p:nvPr>
            <p:ph type="title"/>
          </p:nvPr>
        </p:nvSpPr>
        <p:spPr>
          <a:xfrm>
            <a:off x="1219196" y="365129"/>
            <a:ext cx="9753603" cy="1577970"/>
          </a:xfrm>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A09D2DD8-4DD0-9CDE-B833-4A48365B0E9F}"/>
              </a:ext>
            </a:extLst>
          </p:cNvPr>
          <p:cNvSpPr txBox="1">
            <a:spLocks noGrp="1"/>
          </p:cNvSpPr>
          <p:nvPr>
            <p:ph type="body" idx="1"/>
          </p:nvPr>
        </p:nvSpPr>
        <p:spPr>
          <a:xfrm>
            <a:off x="1219196" y="2109785"/>
            <a:ext cx="4507927" cy="837261"/>
          </a:xfrm>
        </p:spPr>
        <p:txBody>
          <a:bodyPr anchor="b"/>
          <a:lstStyle>
            <a:lvl1pPr marL="0" indent="0">
              <a:buNone/>
              <a:defRPr sz="2000" b="1" cap="all" spc="300"/>
            </a:lvl1pPr>
          </a:lstStyle>
          <a:p>
            <a:pPr lvl="0"/>
            <a:r>
              <a:rPr lang="en-US"/>
              <a:t>Click to edit Master text styles</a:t>
            </a:r>
          </a:p>
        </p:txBody>
      </p:sp>
      <p:sp>
        <p:nvSpPr>
          <p:cNvPr id="4" name="Content Placeholder 3">
            <a:extLst>
              <a:ext uri="{FF2B5EF4-FFF2-40B4-BE49-F238E27FC236}">
                <a16:creationId xmlns:a16="http://schemas.microsoft.com/office/drawing/2014/main" id="{E0C52069-8D53-01D4-1061-8DD373E78690}"/>
              </a:ext>
            </a:extLst>
          </p:cNvPr>
          <p:cNvSpPr txBox="1">
            <a:spLocks noGrp="1"/>
          </p:cNvSpPr>
          <p:nvPr>
            <p:ph idx="2"/>
          </p:nvPr>
        </p:nvSpPr>
        <p:spPr>
          <a:xfrm>
            <a:off x="1219196" y="3063532"/>
            <a:ext cx="4507927" cy="3126132"/>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3F6179-8D17-0D4B-D6A8-4E689D298863}"/>
              </a:ext>
            </a:extLst>
          </p:cNvPr>
          <p:cNvSpPr txBox="1">
            <a:spLocks noGrp="1"/>
          </p:cNvSpPr>
          <p:nvPr>
            <p:ph type="body" idx="3"/>
          </p:nvPr>
        </p:nvSpPr>
        <p:spPr>
          <a:xfrm>
            <a:off x="6464862" y="2109785"/>
            <a:ext cx="4507927" cy="837261"/>
          </a:xfrm>
        </p:spPr>
        <p:txBody>
          <a:bodyPr anchor="b"/>
          <a:lstStyle>
            <a:lvl1pPr marL="0" indent="0">
              <a:buNone/>
              <a:defRPr sz="2000" b="1" cap="all" spc="300"/>
            </a:lvl1pPr>
          </a:lstStyle>
          <a:p>
            <a:pPr lvl="0"/>
            <a:r>
              <a:rPr lang="en-US"/>
              <a:t>Click to edit Master text styles</a:t>
            </a:r>
          </a:p>
        </p:txBody>
      </p:sp>
      <p:sp>
        <p:nvSpPr>
          <p:cNvPr id="6" name="Content Placeholder 5">
            <a:extLst>
              <a:ext uri="{FF2B5EF4-FFF2-40B4-BE49-F238E27FC236}">
                <a16:creationId xmlns:a16="http://schemas.microsoft.com/office/drawing/2014/main" id="{6751B5D6-375C-26EA-CD6F-65CBD007C1E7}"/>
              </a:ext>
            </a:extLst>
          </p:cNvPr>
          <p:cNvSpPr txBox="1">
            <a:spLocks noGrp="1"/>
          </p:cNvSpPr>
          <p:nvPr>
            <p:ph idx="4"/>
          </p:nvPr>
        </p:nvSpPr>
        <p:spPr>
          <a:xfrm>
            <a:off x="6464862" y="3063532"/>
            <a:ext cx="4507927" cy="3126132"/>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CC8784-18C5-32A2-227C-E5A439AF4257}"/>
              </a:ext>
            </a:extLst>
          </p:cNvPr>
          <p:cNvSpPr txBox="1">
            <a:spLocks noGrp="1"/>
          </p:cNvSpPr>
          <p:nvPr>
            <p:ph type="dt" sz="half" idx="7"/>
          </p:nvPr>
        </p:nvSpPr>
        <p:spPr/>
        <p:txBody>
          <a:bodyPr/>
          <a:lstStyle>
            <a:lvl1pPr>
              <a:defRPr/>
            </a:lvl1pPr>
          </a:lstStyle>
          <a:p>
            <a:pPr lvl="0"/>
            <a:fld id="{7027999F-E784-42BA-AF6F-BDA547695D3A}" type="datetime1">
              <a:rPr lang="en-US"/>
              <a:pPr lvl="0"/>
              <a:t>7/2/2023</a:t>
            </a:fld>
            <a:endParaRPr lang="en-US"/>
          </a:p>
        </p:txBody>
      </p:sp>
      <p:sp>
        <p:nvSpPr>
          <p:cNvPr id="8" name="Footer Placeholder 7">
            <a:extLst>
              <a:ext uri="{FF2B5EF4-FFF2-40B4-BE49-F238E27FC236}">
                <a16:creationId xmlns:a16="http://schemas.microsoft.com/office/drawing/2014/main" id="{DC56A5D3-A320-7B89-A629-B1B18710EF69}"/>
              </a:ext>
            </a:extLst>
          </p:cNvPr>
          <p:cNvSpPr txBox="1">
            <a:spLocks noGrp="1"/>
          </p:cNvSpPr>
          <p:nvPr>
            <p:ph type="ftr" sz="quarter" idx="9"/>
          </p:nvPr>
        </p:nvSpPr>
        <p:spPr/>
        <p:txBody>
          <a:bodyPr/>
          <a:lstStyle>
            <a:lvl1pPr>
              <a:defRPr/>
            </a:lvl1pPr>
          </a:lstStyle>
          <a:p>
            <a:pPr lvl="0"/>
            <a:endParaRPr lang="en-US"/>
          </a:p>
        </p:txBody>
      </p:sp>
      <p:sp>
        <p:nvSpPr>
          <p:cNvPr id="9" name="Slide Number Placeholder 8">
            <a:extLst>
              <a:ext uri="{FF2B5EF4-FFF2-40B4-BE49-F238E27FC236}">
                <a16:creationId xmlns:a16="http://schemas.microsoft.com/office/drawing/2014/main" id="{4600D39D-FD4E-A1E2-9A12-6725BA08EAD9}"/>
              </a:ext>
            </a:extLst>
          </p:cNvPr>
          <p:cNvSpPr txBox="1">
            <a:spLocks noGrp="1"/>
          </p:cNvSpPr>
          <p:nvPr>
            <p:ph type="sldNum" sz="quarter" idx="8"/>
          </p:nvPr>
        </p:nvSpPr>
        <p:spPr/>
        <p:txBody>
          <a:bodyPr/>
          <a:lstStyle>
            <a:lvl1pPr>
              <a:defRPr/>
            </a:lvl1pPr>
          </a:lstStyle>
          <a:p>
            <a:pPr lvl="0"/>
            <a:fld id="{293EEBBC-2F66-40E8-AAA8-22ACB2290DB5}" type="slidenum">
              <a:t>‹#›</a:t>
            </a:fld>
            <a:endParaRPr lang="en-US"/>
          </a:p>
        </p:txBody>
      </p:sp>
    </p:spTree>
    <p:extLst>
      <p:ext uri="{BB962C8B-B14F-4D97-AF65-F5344CB8AC3E}">
        <p14:creationId xmlns:p14="http://schemas.microsoft.com/office/powerpoint/2010/main" val="3082787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510F-D377-689C-E068-A0BE489B5A75}"/>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2">
            <a:extLst>
              <a:ext uri="{FF2B5EF4-FFF2-40B4-BE49-F238E27FC236}">
                <a16:creationId xmlns:a16="http://schemas.microsoft.com/office/drawing/2014/main" id="{69234942-897E-BBCC-8C5A-1C4CD8FADFF2}"/>
              </a:ext>
            </a:extLst>
          </p:cNvPr>
          <p:cNvSpPr txBox="1">
            <a:spLocks noGrp="1"/>
          </p:cNvSpPr>
          <p:nvPr>
            <p:ph type="dt" sz="half" idx="7"/>
          </p:nvPr>
        </p:nvSpPr>
        <p:spPr/>
        <p:txBody>
          <a:bodyPr/>
          <a:lstStyle>
            <a:lvl1pPr>
              <a:defRPr/>
            </a:lvl1pPr>
          </a:lstStyle>
          <a:p>
            <a:pPr lvl="0"/>
            <a:fld id="{A085FB38-6C32-4FCF-8113-E19EBB99D1D4}" type="datetime1">
              <a:rPr lang="en-US"/>
              <a:pPr lvl="0"/>
              <a:t>7/2/2023</a:t>
            </a:fld>
            <a:endParaRPr lang="en-US"/>
          </a:p>
        </p:txBody>
      </p:sp>
      <p:sp>
        <p:nvSpPr>
          <p:cNvPr id="4" name="Footer Placeholder 3">
            <a:extLst>
              <a:ext uri="{FF2B5EF4-FFF2-40B4-BE49-F238E27FC236}">
                <a16:creationId xmlns:a16="http://schemas.microsoft.com/office/drawing/2014/main" id="{AFDF700C-9D19-1503-C5AC-BCF994B75376}"/>
              </a:ext>
            </a:extLst>
          </p:cNvPr>
          <p:cNvSpPr txBox="1">
            <a:spLocks noGrp="1"/>
          </p:cNvSpPr>
          <p:nvPr>
            <p:ph type="ftr" sz="quarter" idx="9"/>
          </p:nvPr>
        </p:nvSpPr>
        <p:spPr/>
        <p:txBody>
          <a:bodyPr/>
          <a:lstStyle>
            <a:lvl1pPr>
              <a:defRPr/>
            </a:lvl1pPr>
          </a:lstStyle>
          <a:p>
            <a:pPr lvl="0"/>
            <a:endParaRPr lang="en-US"/>
          </a:p>
        </p:txBody>
      </p:sp>
      <p:sp>
        <p:nvSpPr>
          <p:cNvPr id="5" name="Slide Number Placeholder 4">
            <a:extLst>
              <a:ext uri="{FF2B5EF4-FFF2-40B4-BE49-F238E27FC236}">
                <a16:creationId xmlns:a16="http://schemas.microsoft.com/office/drawing/2014/main" id="{A617565A-2CD4-283B-DA6A-837CB41C28E8}"/>
              </a:ext>
            </a:extLst>
          </p:cNvPr>
          <p:cNvSpPr txBox="1">
            <a:spLocks noGrp="1"/>
          </p:cNvSpPr>
          <p:nvPr>
            <p:ph type="sldNum" sz="quarter" idx="8"/>
          </p:nvPr>
        </p:nvSpPr>
        <p:spPr/>
        <p:txBody>
          <a:bodyPr/>
          <a:lstStyle>
            <a:lvl1pPr>
              <a:defRPr/>
            </a:lvl1pPr>
          </a:lstStyle>
          <a:p>
            <a:pPr lvl="0"/>
            <a:fld id="{E3F9E56B-B262-46C4-87CC-E60E38DB7056}" type="slidenum">
              <a:t>‹#›</a:t>
            </a:fld>
            <a:endParaRPr lang="en-US"/>
          </a:p>
        </p:txBody>
      </p:sp>
    </p:spTree>
    <p:extLst>
      <p:ext uri="{BB962C8B-B14F-4D97-AF65-F5344CB8AC3E}">
        <p14:creationId xmlns:p14="http://schemas.microsoft.com/office/powerpoint/2010/main" val="1039461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DFD24D-C63E-BFD8-29D7-35B746C7EB62}"/>
              </a:ext>
            </a:extLst>
          </p:cNvPr>
          <p:cNvSpPr txBox="1">
            <a:spLocks noGrp="1"/>
          </p:cNvSpPr>
          <p:nvPr>
            <p:ph type="dt" sz="half" idx="7"/>
          </p:nvPr>
        </p:nvSpPr>
        <p:spPr/>
        <p:txBody>
          <a:bodyPr/>
          <a:lstStyle>
            <a:lvl1pPr>
              <a:defRPr/>
            </a:lvl1pPr>
          </a:lstStyle>
          <a:p>
            <a:pPr lvl="0"/>
            <a:fld id="{C3F12A8D-0F96-46C5-974B-B76121041071}" type="datetime1">
              <a:rPr lang="en-US"/>
              <a:pPr lvl="0"/>
              <a:t>7/2/2023</a:t>
            </a:fld>
            <a:endParaRPr lang="en-US"/>
          </a:p>
        </p:txBody>
      </p:sp>
      <p:sp>
        <p:nvSpPr>
          <p:cNvPr id="3" name="Footer Placeholder 2">
            <a:extLst>
              <a:ext uri="{FF2B5EF4-FFF2-40B4-BE49-F238E27FC236}">
                <a16:creationId xmlns:a16="http://schemas.microsoft.com/office/drawing/2014/main" id="{E5ECECC1-733F-3684-4E4F-CA0268393C57}"/>
              </a:ext>
            </a:extLst>
          </p:cNvPr>
          <p:cNvSpPr txBox="1">
            <a:spLocks noGrp="1"/>
          </p:cNvSpPr>
          <p:nvPr>
            <p:ph type="ftr" sz="quarter" idx="9"/>
          </p:nvPr>
        </p:nvSpPr>
        <p:spPr/>
        <p:txBody>
          <a:bodyPr/>
          <a:lstStyle>
            <a:lvl1pPr>
              <a:defRPr/>
            </a:lvl1pPr>
          </a:lstStyle>
          <a:p>
            <a:pPr lvl="0"/>
            <a:endParaRPr lang="en-US"/>
          </a:p>
        </p:txBody>
      </p:sp>
      <p:sp>
        <p:nvSpPr>
          <p:cNvPr id="4" name="Slide Number Placeholder 3">
            <a:extLst>
              <a:ext uri="{FF2B5EF4-FFF2-40B4-BE49-F238E27FC236}">
                <a16:creationId xmlns:a16="http://schemas.microsoft.com/office/drawing/2014/main" id="{D7265DF8-29A7-B5A3-EE66-9E86E683B9BA}"/>
              </a:ext>
            </a:extLst>
          </p:cNvPr>
          <p:cNvSpPr txBox="1">
            <a:spLocks noGrp="1"/>
          </p:cNvSpPr>
          <p:nvPr>
            <p:ph type="sldNum" sz="quarter" idx="8"/>
          </p:nvPr>
        </p:nvSpPr>
        <p:spPr/>
        <p:txBody>
          <a:bodyPr/>
          <a:lstStyle>
            <a:lvl1pPr>
              <a:defRPr/>
            </a:lvl1pPr>
          </a:lstStyle>
          <a:p>
            <a:pPr lvl="0"/>
            <a:fld id="{D82AF0E4-CCE1-4C6F-8451-205F60BDB6EA}" type="slidenum">
              <a:t>‹#›</a:t>
            </a:fld>
            <a:endParaRPr lang="en-US"/>
          </a:p>
        </p:txBody>
      </p:sp>
    </p:spTree>
    <p:extLst>
      <p:ext uri="{BB962C8B-B14F-4D97-AF65-F5344CB8AC3E}">
        <p14:creationId xmlns:p14="http://schemas.microsoft.com/office/powerpoint/2010/main" val="1278229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BC647-36DD-2F95-E3D9-5A0EE7C62A32}"/>
              </a:ext>
            </a:extLst>
          </p:cNvPr>
          <p:cNvSpPr txBox="1">
            <a:spLocks noGrp="1"/>
          </p:cNvSpPr>
          <p:nvPr>
            <p:ph type="title"/>
          </p:nvPr>
        </p:nvSpPr>
        <p:spPr>
          <a:xfrm>
            <a:off x="1219196" y="457200"/>
            <a:ext cx="3776472" cy="2852928"/>
          </a:xfrm>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0213EEC7-BE4A-7A06-9E73-5FF22B48D73A}"/>
              </a:ext>
            </a:extLst>
          </p:cNvPr>
          <p:cNvSpPr txBox="1">
            <a:spLocks noGrp="1"/>
          </p:cNvSpPr>
          <p:nvPr>
            <p:ph idx="1"/>
          </p:nvPr>
        </p:nvSpPr>
        <p:spPr>
          <a:xfrm>
            <a:off x="5557586" y="987423"/>
            <a:ext cx="5948620" cy="487362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1A0B8D-A252-B826-1165-044B65996F81}"/>
              </a:ext>
            </a:extLst>
          </p:cNvPr>
          <p:cNvSpPr txBox="1">
            <a:spLocks noGrp="1"/>
          </p:cNvSpPr>
          <p:nvPr>
            <p:ph type="body" idx="2"/>
          </p:nvPr>
        </p:nvSpPr>
        <p:spPr>
          <a:xfrm>
            <a:off x="1219196" y="3484211"/>
            <a:ext cx="3768937" cy="2384773"/>
          </a:xfrm>
        </p:spPr>
        <p:txBody>
          <a:bodyPr/>
          <a:lstStyle>
            <a:lvl1pPr marL="0" indent="0">
              <a:buNone/>
              <a:defRPr/>
            </a:lvl1pPr>
          </a:lstStyle>
          <a:p>
            <a:pPr lvl="0"/>
            <a:r>
              <a:rPr lang="en-US"/>
              <a:t>Click to edit Master text styles</a:t>
            </a:r>
          </a:p>
        </p:txBody>
      </p:sp>
      <p:sp>
        <p:nvSpPr>
          <p:cNvPr id="5" name="Date Placeholder 4">
            <a:extLst>
              <a:ext uri="{FF2B5EF4-FFF2-40B4-BE49-F238E27FC236}">
                <a16:creationId xmlns:a16="http://schemas.microsoft.com/office/drawing/2014/main" id="{4F6D77FF-BE19-6E41-7497-623512419E33}"/>
              </a:ext>
            </a:extLst>
          </p:cNvPr>
          <p:cNvSpPr txBox="1">
            <a:spLocks noGrp="1"/>
          </p:cNvSpPr>
          <p:nvPr>
            <p:ph type="dt" sz="half" idx="7"/>
          </p:nvPr>
        </p:nvSpPr>
        <p:spPr/>
        <p:txBody>
          <a:bodyPr/>
          <a:lstStyle>
            <a:lvl1pPr>
              <a:defRPr/>
            </a:lvl1pPr>
          </a:lstStyle>
          <a:p>
            <a:pPr lvl="0"/>
            <a:fld id="{6F862008-1F2F-4BBE-9C02-86D6CBACEC46}" type="datetime1">
              <a:rPr lang="en-US"/>
              <a:pPr lvl="0"/>
              <a:t>7/2/2023</a:t>
            </a:fld>
            <a:endParaRPr lang="en-US"/>
          </a:p>
        </p:txBody>
      </p:sp>
      <p:sp>
        <p:nvSpPr>
          <p:cNvPr id="6" name="Footer Placeholder 5">
            <a:extLst>
              <a:ext uri="{FF2B5EF4-FFF2-40B4-BE49-F238E27FC236}">
                <a16:creationId xmlns:a16="http://schemas.microsoft.com/office/drawing/2014/main" id="{B5C65366-A93B-B361-85E0-F9424E6B6D1B}"/>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ED9284C6-C8EF-A5EC-9981-90C56DE282A0}"/>
              </a:ext>
            </a:extLst>
          </p:cNvPr>
          <p:cNvSpPr txBox="1">
            <a:spLocks noGrp="1"/>
          </p:cNvSpPr>
          <p:nvPr>
            <p:ph type="sldNum" sz="quarter" idx="8"/>
          </p:nvPr>
        </p:nvSpPr>
        <p:spPr/>
        <p:txBody>
          <a:bodyPr/>
          <a:lstStyle>
            <a:lvl1pPr>
              <a:defRPr/>
            </a:lvl1pPr>
          </a:lstStyle>
          <a:p>
            <a:pPr lvl="0"/>
            <a:fld id="{CFE2684C-7960-435B-8A99-C560ADCA070F}" type="slidenum">
              <a:t>‹#›</a:t>
            </a:fld>
            <a:endParaRPr lang="en-US"/>
          </a:p>
        </p:txBody>
      </p:sp>
    </p:spTree>
    <p:extLst>
      <p:ext uri="{BB962C8B-B14F-4D97-AF65-F5344CB8AC3E}">
        <p14:creationId xmlns:p14="http://schemas.microsoft.com/office/powerpoint/2010/main" val="3319397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66C3-048C-5A32-9ABB-77F71EA4CCE4}"/>
              </a:ext>
            </a:extLst>
          </p:cNvPr>
          <p:cNvSpPr txBox="1">
            <a:spLocks noGrp="1"/>
          </p:cNvSpPr>
          <p:nvPr>
            <p:ph type="title"/>
          </p:nvPr>
        </p:nvSpPr>
        <p:spPr>
          <a:xfrm>
            <a:off x="1219196" y="457200"/>
            <a:ext cx="3932349" cy="2852671"/>
          </a:xfrm>
        </p:spPr>
        <p:txBody>
          <a:bodyPr>
            <a:noAutofit/>
          </a:bodyPr>
          <a:lstStyle>
            <a:lvl1pPr>
              <a:defRPr/>
            </a:lvl1pPr>
          </a:lstStyle>
          <a:p>
            <a:pPr lvl="0"/>
            <a:r>
              <a:rPr lang="en-US"/>
              <a:t>Click to edit Master title style</a:t>
            </a:r>
          </a:p>
        </p:txBody>
      </p:sp>
      <p:sp>
        <p:nvSpPr>
          <p:cNvPr id="3" name="Picture Placeholder 2">
            <a:extLst>
              <a:ext uri="{FF2B5EF4-FFF2-40B4-BE49-F238E27FC236}">
                <a16:creationId xmlns:a16="http://schemas.microsoft.com/office/drawing/2014/main" id="{83A27C8C-CA16-575B-4697-DA53FE332739}"/>
              </a:ext>
            </a:extLst>
          </p:cNvPr>
          <p:cNvSpPr txBox="1">
            <a:spLocks noGrp="1"/>
          </p:cNvSpPr>
          <p:nvPr>
            <p:ph type="pic" idx="1"/>
          </p:nvPr>
        </p:nvSpPr>
        <p:spPr>
          <a:xfrm>
            <a:off x="5674812" y="657051"/>
            <a:ext cx="5831384" cy="5515148"/>
          </a:xfrm>
        </p:spPr>
        <p:txBody>
          <a:bodyPr/>
          <a:lstStyle>
            <a:lvl1pPr marL="0" indent="0">
              <a:buNone/>
              <a:defRPr sz="3200"/>
            </a:lvl1pPr>
          </a:lstStyle>
          <a:p>
            <a:pPr lvl="0"/>
            <a:r>
              <a:rPr lang="en-US"/>
              <a:t>Click icon to add picture</a:t>
            </a:r>
          </a:p>
        </p:txBody>
      </p:sp>
      <p:sp>
        <p:nvSpPr>
          <p:cNvPr id="4" name="Text Placeholder 3">
            <a:extLst>
              <a:ext uri="{FF2B5EF4-FFF2-40B4-BE49-F238E27FC236}">
                <a16:creationId xmlns:a16="http://schemas.microsoft.com/office/drawing/2014/main" id="{A5631D2F-6626-CB81-154A-CD38356AA3D6}"/>
              </a:ext>
            </a:extLst>
          </p:cNvPr>
          <p:cNvSpPr txBox="1">
            <a:spLocks noGrp="1"/>
          </p:cNvSpPr>
          <p:nvPr>
            <p:ph type="body" idx="2"/>
          </p:nvPr>
        </p:nvSpPr>
        <p:spPr>
          <a:xfrm>
            <a:off x="1219196" y="3484211"/>
            <a:ext cx="3768937" cy="2376836"/>
          </a:xfrm>
        </p:spPr>
        <p:txBody>
          <a:bodyPr/>
          <a:lstStyle>
            <a:lvl1pPr marL="0" indent="0">
              <a:buNone/>
              <a:defRPr/>
            </a:lvl1pPr>
          </a:lstStyle>
          <a:p>
            <a:pPr lvl="0"/>
            <a:r>
              <a:rPr lang="en-US"/>
              <a:t>Click to edit Master text styles</a:t>
            </a:r>
          </a:p>
        </p:txBody>
      </p:sp>
      <p:sp>
        <p:nvSpPr>
          <p:cNvPr id="5" name="Date Placeholder 4">
            <a:extLst>
              <a:ext uri="{FF2B5EF4-FFF2-40B4-BE49-F238E27FC236}">
                <a16:creationId xmlns:a16="http://schemas.microsoft.com/office/drawing/2014/main" id="{9B4D26DA-41A9-DA4E-2EF0-03AC9D6878C9}"/>
              </a:ext>
            </a:extLst>
          </p:cNvPr>
          <p:cNvSpPr txBox="1">
            <a:spLocks noGrp="1"/>
          </p:cNvSpPr>
          <p:nvPr>
            <p:ph type="dt" sz="half" idx="7"/>
          </p:nvPr>
        </p:nvSpPr>
        <p:spPr/>
        <p:txBody>
          <a:bodyPr/>
          <a:lstStyle>
            <a:lvl1pPr>
              <a:defRPr/>
            </a:lvl1pPr>
          </a:lstStyle>
          <a:p>
            <a:pPr lvl="0"/>
            <a:fld id="{304B816D-9113-41D8-8D03-FD500B506841}" type="datetime1">
              <a:rPr lang="en-US"/>
              <a:pPr lvl="0"/>
              <a:t>7/2/2023</a:t>
            </a:fld>
            <a:endParaRPr lang="en-US"/>
          </a:p>
        </p:txBody>
      </p:sp>
      <p:sp>
        <p:nvSpPr>
          <p:cNvPr id="6" name="Footer Placeholder 5">
            <a:extLst>
              <a:ext uri="{FF2B5EF4-FFF2-40B4-BE49-F238E27FC236}">
                <a16:creationId xmlns:a16="http://schemas.microsoft.com/office/drawing/2014/main" id="{A5353CA3-6979-1C54-3B0A-311438770268}"/>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C8B6DB2A-35F9-083D-7285-2A30848B4D4C}"/>
              </a:ext>
            </a:extLst>
          </p:cNvPr>
          <p:cNvSpPr txBox="1">
            <a:spLocks noGrp="1"/>
          </p:cNvSpPr>
          <p:nvPr>
            <p:ph type="sldNum" sz="quarter" idx="8"/>
          </p:nvPr>
        </p:nvSpPr>
        <p:spPr/>
        <p:txBody>
          <a:bodyPr/>
          <a:lstStyle>
            <a:lvl1pPr>
              <a:defRPr/>
            </a:lvl1pPr>
          </a:lstStyle>
          <a:p>
            <a:pPr lvl="0"/>
            <a:fld id="{31F51125-1458-4577-BC3A-A2CA2B35E477}" type="slidenum">
              <a:t>‹#›</a:t>
            </a:fld>
            <a:endParaRPr lang="en-US"/>
          </a:p>
        </p:txBody>
      </p:sp>
    </p:spTree>
    <p:extLst>
      <p:ext uri="{BB962C8B-B14F-4D97-AF65-F5344CB8AC3E}">
        <p14:creationId xmlns:p14="http://schemas.microsoft.com/office/powerpoint/2010/main" val="4242699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45E504-5414-9F47-0881-DFE2A66A6FD1}"/>
              </a:ext>
            </a:extLst>
          </p:cNvPr>
          <p:cNvSpPr txBox="1">
            <a:spLocks noGrp="1"/>
          </p:cNvSpPr>
          <p:nvPr>
            <p:ph type="title"/>
          </p:nvPr>
        </p:nvSpPr>
        <p:spPr>
          <a:xfrm>
            <a:off x="1219196" y="365129"/>
            <a:ext cx="9493245" cy="1577970"/>
          </a:xfrm>
          <a:prstGeom prst="rect">
            <a:avLst/>
          </a:prstGeom>
          <a:noFill/>
          <a:ln>
            <a:noFill/>
          </a:ln>
        </p:spPr>
        <p:txBody>
          <a:bodyPr vert="horz" wrap="square" lIns="91440" tIns="45720" rIns="91440" bIns="45720" anchor="b"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862F4BA3-8E03-8303-CFED-F95AC6BAFC23}"/>
              </a:ext>
            </a:extLst>
          </p:cNvPr>
          <p:cNvSpPr txBox="1">
            <a:spLocks noGrp="1"/>
          </p:cNvSpPr>
          <p:nvPr>
            <p:ph type="body" idx="1"/>
          </p:nvPr>
        </p:nvSpPr>
        <p:spPr>
          <a:xfrm>
            <a:off x="1219196" y="2318031"/>
            <a:ext cx="9493245" cy="3854168"/>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DA0307-4E64-866C-EFE8-0C19D74A4137}"/>
              </a:ext>
            </a:extLst>
          </p:cNvPr>
          <p:cNvSpPr txBox="1">
            <a:spLocks noGrp="1"/>
          </p:cNvSpPr>
          <p:nvPr>
            <p:ph type="dt" sz="half" idx="2"/>
          </p:nvPr>
        </p:nvSpPr>
        <p:spPr>
          <a:xfrm rot="16200004">
            <a:off x="-1029184" y="4680786"/>
            <a:ext cx="2758333"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100" b="0" i="0" u="none" strike="noStrike" kern="1200" cap="none" spc="0" baseline="0">
                <a:solidFill>
                  <a:srgbClr val="000000"/>
                </a:solidFill>
                <a:uFillTx/>
                <a:latin typeface="Consolas"/>
              </a:defRPr>
            </a:lvl1pPr>
          </a:lstStyle>
          <a:p>
            <a:pPr lvl="0"/>
            <a:fld id="{3D88AC6C-5D07-476A-B0BD-391E8997939A}" type="datetime1">
              <a:rPr lang="en-US"/>
              <a:pPr lvl="0"/>
              <a:t>7/2/2023</a:t>
            </a:fld>
            <a:endParaRPr lang="en-US"/>
          </a:p>
        </p:txBody>
      </p:sp>
      <p:sp>
        <p:nvSpPr>
          <p:cNvPr id="5" name="Footer Placeholder 4">
            <a:extLst>
              <a:ext uri="{FF2B5EF4-FFF2-40B4-BE49-F238E27FC236}">
                <a16:creationId xmlns:a16="http://schemas.microsoft.com/office/drawing/2014/main" id="{4758243E-8F5E-6337-CBA0-74D1DB44955E}"/>
              </a:ext>
            </a:extLst>
          </p:cNvPr>
          <p:cNvSpPr txBox="1">
            <a:spLocks noGrp="1"/>
          </p:cNvSpPr>
          <p:nvPr>
            <p:ph type="ftr" sz="quarter" idx="3"/>
          </p:nvPr>
        </p:nvSpPr>
        <p:spPr>
          <a:xfrm>
            <a:off x="661111" y="6356351"/>
            <a:ext cx="550968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100" b="0" i="0" u="none" strike="noStrike" kern="1200" cap="none" spc="0" baseline="0">
                <a:solidFill>
                  <a:srgbClr val="000000"/>
                </a:solidFill>
                <a:uFillTx/>
                <a:latin typeface="Consolas"/>
              </a:defRPr>
            </a:lvl1pPr>
          </a:lstStyle>
          <a:p>
            <a:pPr lvl="0"/>
            <a:endParaRPr lang="en-US"/>
          </a:p>
        </p:txBody>
      </p:sp>
      <p:sp>
        <p:nvSpPr>
          <p:cNvPr id="6" name="Slide Number Placeholder 5">
            <a:extLst>
              <a:ext uri="{FF2B5EF4-FFF2-40B4-BE49-F238E27FC236}">
                <a16:creationId xmlns:a16="http://schemas.microsoft.com/office/drawing/2014/main" id="{711EBE07-A2CE-D870-0096-B3140FA01E78}"/>
              </a:ext>
            </a:extLst>
          </p:cNvPr>
          <p:cNvSpPr txBox="1">
            <a:spLocks noGrp="1"/>
          </p:cNvSpPr>
          <p:nvPr>
            <p:ph type="sldNum" sz="quarter" idx="4"/>
          </p:nvPr>
        </p:nvSpPr>
        <p:spPr>
          <a:xfrm>
            <a:off x="10905481" y="6356351"/>
            <a:ext cx="1112084"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100" b="0" i="0" u="none" strike="noStrike" kern="1200" cap="none" spc="0" baseline="0">
                <a:solidFill>
                  <a:srgbClr val="000000"/>
                </a:solidFill>
                <a:uFillTx/>
                <a:latin typeface="Consolas"/>
              </a:defRPr>
            </a:lvl1pPr>
          </a:lstStyle>
          <a:p>
            <a:pPr lvl="0"/>
            <a:fld id="{8F6D7712-9DF3-49D3-AF2F-2A46BC084278}" type="slidenum">
              <a:t>‹#›</a:t>
            </a:fld>
            <a:endParaRPr lang="en-US"/>
          </a:p>
        </p:txBody>
      </p:sp>
      <p:grpSp>
        <p:nvGrpSpPr>
          <p:cNvPr id="7" name="Group 6">
            <a:extLst>
              <a:ext uri="{FF2B5EF4-FFF2-40B4-BE49-F238E27FC236}">
                <a16:creationId xmlns:a16="http://schemas.microsoft.com/office/drawing/2014/main" id="{FD33DCA8-650F-E5D6-0D3F-31AF0700CCB8}"/>
              </a:ext>
            </a:extLst>
          </p:cNvPr>
          <p:cNvGrpSpPr/>
          <p:nvPr/>
        </p:nvGrpSpPr>
        <p:grpSpPr>
          <a:xfrm>
            <a:off x="174440" y="6356002"/>
            <a:ext cx="358079" cy="358079"/>
            <a:chOff x="174440" y="6356002"/>
            <a:chExt cx="358079" cy="358079"/>
          </a:xfrm>
        </p:grpSpPr>
        <p:grpSp>
          <p:nvGrpSpPr>
            <p:cNvPr id="8" name="Group 7">
              <a:extLst>
                <a:ext uri="{FF2B5EF4-FFF2-40B4-BE49-F238E27FC236}">
                  <a16:creationId xmlns:a16="http://schemas.microsoft.com/office/drawing/2014/main" id="{F51EE1D4-72E7-1821-2412-A009C5F7C1BB}"/>
                </a:ext>
              </a:extLst>
            </p:cNvPr>
            <p:cNvGrpSpPr/>
            <p:nvPr/>
          </p:nvGrpSpPr>
          <p:grpSpPr>
            <a:xfrm>
              <a:off x="174440" y="6356002"/>
              <a:ext cx="358079" cy="358079"/>
              <a:chOff x="174440" y="6356002"/>
              <a:chExt cx="358079" cy="358079"/>
            </a:xfrm>
          </p:grpSpPr>
          <p:cxnSp>
            <p:nvCxnSpPr>
              <p:cNvPr id="9" name="Straight Connector 9">
                <a:extLst>
                  <a:ext uri="{FF2B5EF4-FFF2-40B4-BE49-F238E27FC236}">
                    <a16:creationId xmlns:a16="http://schemas.microsoft.com/office/drawing/2014/main" id="{F6B0F93C-6C41-2E31-D2E9-F38FA8F984BF}"/>
                  </a:ext>
                </a:extLst>
              </p:cNvPr>
              <p:cNvCxnSpPr/>
              <p:nvPr/>
            </p:nvCxnSpPr>
            <p:spPr>
              <a:xfrm>
                <a:off x="174440" y="6535043"/>
                <a:ext cx="358079" cy="0"/>
              </a:xfrm>
              <a:prstGeom prst="straightConnector1">
                <a:avLst/>
              </a:prstGeom>
              <a:noFill/>
              <a:ln w="9528" cap="flat">
                <a:solidFill>
                  <a:srgbClr val="000000"/>
                </a:solidFill>
                <a:prstDash val="solid"/>
                <a:miter/>
              </a:ln>
            </p:spPr>
          </p:cxnSp>
          <p:cxnSp>
            <p:nvCxnSpPr>
              <p:cNvPr id="10" name="Straight Connector 10">
                <a:extLst>
                  <a:ext uri="{FF2B5EF4-FFF2-40B4-BE49-F238E27FC236}">
                    <a16:creationId xmlns:a16="http://schemas.microsoft.com/office/drawing/2014/main" id="{ACA5D67E-CB0F-790A-478E-651DA95AB146}"/>
                  </a:ext>
                </a:extLst>
              </p:cNvPr>
              <p:cNvCxnSpPr/>
              <p:nvPr/>
            </p:nvCxnSpPr>
            <p:spPr>
              <a:xfrm rot="16200004">
                <a:off x="174440" y="6535042"/>
                <a:ext cx="358079" cy="0"/>
              </a:xfrm>
              <a:prstGeom prst="straightConnector1">
                <a:avLst/>
              </a:prstGeom>
              <a:noFill/>
              <a:ln w="9528" cap="flat">
                <a:solidFill>
                  <a:srgbClr val="000000"/>
                </a:solidFill>
                <a:prstDash val="solid"/>
                <a:miter/>
              </a:ln>
            </p:spPr>
          </p:cxnSp>
        </p:grpSp>
        <p:sp>
          <p:nvSpPr>
            <p:cNvPr id="11" name="Oval 8">
              <a:extLst>
                <a:ext uri="{FF2B5EF4-FFF2-40B4-BE49-F238E27FC236}">
                  <a16:creationId xmlns:a16="http://schemas.microsoft.com/office/drawing/2014/main" id="{EAEE819B-6609-EBCE-67E5-7CEB18311DFF}"/>
                </a:ext>
              </a:extLst>
            </p:cNvPr>
            <p:cNvSpPr/>
            <p:nvPr/>
          </p:nvSpPr>
          <p:spPr>
            <a:xfrm>
              <a:off x="303032" y="6484595"/>
              <a:ext cx="100894" cy="10089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9528"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nsolas"/>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120000"/>
        </a:lnSpc>
        <a:spcBef>
          <a:spcPts val="0"/>
        </a:spcBef>
        <a:spcAft>
          <a:spcPts val="0"/>
        </a:spcAft>
        <a:buNone/>
        <a:tabLst/>
        <a:defRPr lang="en-US" sz="4000" b="0" i="1" u="none" strike="noStrike" kern="1200" cap="none" spc="0" baseline="0">
          <a:solidFill>
            <a:srgbClr val="000000"/>
          </a:solidFill>
          <a:highlight>
            <a:srgbClr val="FFFF00"/>
          </a:highlight>
          <a:uFillTx/>
          <a:latin typeface="Franklin Gothic Heavy"/>
        </a:defRPr>
      </a:lvl1pPr>
    </p:titleStyle>
    <p:bodyStyle>
      <a:lvl1pPr marL="228600" marR="0" lvl="0" indent="-228600" algn="l" defTabSz="914400" rtl="0" fontAlgn="auto" hangingPunct="1">
        <a:lnSpc>
          <a:spcPct val="120000"/>
        </a:lnSpc>
        <a:spcBef>
          <a:spcPts val="1000"/>
        </a:spcBef>
        <a:spcAft>
          <a:spcPts val="0"/>
        </a:spcAft>
        <a:buSzPct val="100000"/>
        <a:buFont typeface="Arial" pitchFamily="34"/>
        <a:buChar char="•"/>
        <a:tabLst/>
        <a:defRPr lang="en-US" sz="1600" b="0" i="0" u="none" strike="noStrike" kern="1200" cap="none" spc="0" baseline="0">
          <a:solidFill>
            <a:srgbClr val="000000"/>
          </a:solidFill>
          <a:uFillTx/>
          <a:latin typeface="Consolas"/>
        </a:defRPr>
      </a:lvl1pPr>
      <a:lvl2pPr marL="457200" marR="0" lvl="1" indent="-228600" algn="l" defTabSz="914400" rtl="0" fontAlgn="auto" hangingPunct="1">
        <a:lnSpc>
          <a:spcPct val="120000"/>
        </a:lnSpc>
        <a:spcBef>
          <a:spcPts val="500"/>
        </a:spcBef>
        <a:spcAft>
          <a:spcPts val="0"/>
        </a:spcAft>
        <a:buSzPct val="100000"/>
        <a:buFont typeface="Consolas" pitchFamily="49"/>
        <a:buChar char="+"/>
        <a:tabLst/>
        <a:defRPr lang="en-US" sz="1400" b="0" i="0" u="none" strike="noStrike" kern="1200" cap="none" spc="0" baseline="0">
          <a:solidFill>
            <a:srgbClr val="000000"/>
          </a:solidFill>
          <a:uFillTx/>
          <a:latin typeface="Consolas"/>
        </a:defRPr>
      </a:lvl2pPr>
      <a:lvl3pPr marL="640080" marR="0" lvl="2" indent="-228600" algn="l" defTabSz="914400" rtl="0" fontAlgn="auto" hangingPunct="1">
        <a:lnSpc>
          <a:spcPct val="120000"/>
        </a:lnSpc>
        <a:spcBef>
          <a:spcPts val="500"/>
        </a:spcBef>
        <a:spcAft>
          <a:spcPts val="0"/>
        </a:spcAft>
        <a:buSzPct val="100000"/>
        <a:buFont typeface="Arial" pitchFamily="34"/>
        <a:buChar char="•"/>
        <a:tabLst/>
        <a:defRPr lang="en-US" sz="1400" b="0" i="0" u="none" strike="noStrike" kern="1200" cap="none" spc="0" baseline="0">
          <a:solidFill>
            <a:srgbClr val="000000"/>
          </a:solidFill>
          <a:uFillTx/>
          <a:latin typeface="Consolas"/>
        </a:defRPr>
      </a:lvl3pPr>
      <a:lvl4pPr marL="822960" marR="0" lvl="3" indent="-228600" algn="l" defTabSz="914400" rtl="0" fontAlgn="auto" hangingPunct="1">
        <a:lnSpc>
          <a:spcPct val="120000"/>
        </a:lnSpc>
        <a:spcBef>
          <a:spcPts val="500"/>
        </a:spcBef>
        <a:spcAft>
          <a:spcPts val="0"/>
        </a:spcAft>
        <a:buSzPct val="100000"/>
        <a:buFont typeface="Consolas" pitchFamily="49"/>
        <a:buChar char="+"/>
        <a:tabLst/>
        <a:defRPr lang="en-US" sz="1200" b="0" i="0" u="none" strike="noStrike" kern="1200" cap="none" spc="0" baseline="0">
          <a:solidFill>
            <a:srgbClr val="000000"/>
          </a:solidFill>
          <a:uFillTx/>
          <a:latin typeface="Consolas"/>
        </a:defRPr>
      </a:lvl4pPr>
      <a:lvl5pPr marL="1005840" marR="0" lvl="4" indent="-228600" algn="l" defTabSz="914400" rtl="0" fontAlgn="auto" hangingPunct="1">
        <a:lnSpc>
          <a:spcPct val="120000"/>
        </a:lnSpc>
        <a:spcBef>
          <a:spcPts val="500"/>
        </a:spcBef>
        <a:spcAft>
          <a:spcPts val="0"/>
        </a:spcAft>
        <a:buSzPct val="100000"/>
        <a:buFont typeface="Arial" pitchFamily="34"/>
        <a:buChar char="•"/>
        <a:tabLst/>
        <a:defRPr lang="en-US" sz="1200" b="0" i="0" u="none" strike="noStrike" kern="1200" cap="none" spc="0" baseline="0">
          <a:solidFill>
            <a:srgbClr val="000000"/>
          </a:solidFill>
          <a:uFillTx/>
          <a:latin typeface="Consola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muse.jhu.edu/book/70074" TargetMode="External"/><Relationship Id="rId2" Type="http://schemas.openxmlformats.org/officeDocument/2006/relationships/hyperlink" Target="https://doi.org/10.3998/mpub.11700274" TargetMode="External"/><Relationship Id="rId1" Type="http://schemas.openxmlformats.org/officeDocument/2006/relationships/slideLayout" Target="../slideLayouts/slideLayout2.xml"/><Relationship Id="rId5" Type="http://schemas.openxmlformats.org/officeDocument/2006/relationships/hyperlink" Target="https://doi.org/10.4324/9781003297499" TargetMode="External"/><Relationship Id="rId4" Type="http://schemas.openxmlformats.org/officeDocument/2006/relationships/hyperlink" Target="https://doi.org/10.1093/acprof:oso/9780199377329.001.0001" TargetMode="External"/></Relationships>
</file>

<file path=ppt/slides/_rels/slide15.xml.rels><?xml version="1.0" encoding="UTF-8" standalone="yes"?>
<Relationships xmlns="http://schemas.openxmlformats.org/package/2006/relationships"><Relationship Id="rId2" Type="http://schemas.openxmlformats.org/officeDocument/2006/relationships/hyperlink" Target="https://doi.org/10.12801/1947-5403.2013.05.01.01"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image" Target="../media/image42.svg"/><Relationship Id="rId7" Type="http://schemas.openxmlformats.org/officeDocument/2006/relationships/image" Target="../media/image46.svg"/><Relationship Id="rId12"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5" Type="http://schemas.openxmlformats.org/officeDocument/2006/relationships/image" Target="../media/image5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pic>
        <p:nvPicPr>
          <p:cNvPr id="2" name="Picture 4" descr="A screenshot of a computer screen">
            <a:extLst>
              <a:ext uri="{FF2B5EF4-FFF2-40B4-BE49-F238E27FC236}">
                <a16:creationId xmlns:a16="http://schemas.microsoft.com/office/drawing/2014/main" id="{ADAA2789-9682-F0F5-619A-51B1F0346743}"/>
              </a:ext>
            </a:extLst>
          </p:cNvPr>
          <p:cNvPicPr>
            <a:picLocks noChangeAspect="1"/>
          </p:cNvPicPr>
          <p:nvPr/>
        </p:nvPicPr>
        <p:blipFill>
          <a:blip r:embed="rId2"/>
          <a:srcRect l="8298" t="27778" r="43036" b="23722"/>
          <a:stretch>
            <a:fillRect/>
          </a:stretch>
        </p:blipFill>
        <p:spPr>
          <a:xfrm>
            <a:off x="-58510" y="-46401"/>
            <a:ext cx="12292897" cy="8100166"/>
          </a:xfrm>
          <a:prstGeom prst="rect">
            <a:avLst/>
          </a:prstGeom>
          <a:noFill/>
          <a:ln cap="flat">
            <a:noFill/>
          </a:ln>
        </p:spPr>
      </p:pic>
      <p:pic>
        <p:nvPicPr>
          <p:cNvPr id="3" name="Picture 7">
            <a:extLst>
              <a:ext uri="{FF2B5EF4-FFF2-40B4-BE49-F238E27FC236}">
                <a16:creationId xmlns:a16="http://schemas.microsoft.com/office/drawing/2014/main" id="{917B8410-2138-280F-CC7D-D2F8A91895DC}"/>
              </a:ext>
            </a:extLst>
          </p:cNvPr>
          <p:cNvPicPr>
            <a:picLocks noChangeAspect="1"/>
          </p:cNvPicPr>
          <p:nvPr/>
        </p:nvPicPr>
        <p:blipFill>
          <a:blip r:embed="rId3"/>
          <a:stretch>
            <a:fillRect/>
          </a:stretch>
        </p:blipFill>
        <p:spPr>
          <a:xfrm>
            <a:off x="7521707" y="4557912"/>
            <a:ext cx="4712680" cy="1994736"/>
          </a:xfrm>
          <a:prstGeom prst="rect">
            <a:avLst/>
          </a:prstGeom>
          <a:noFill/>
          <a:ln cap="flat">
            <a:noFill/>
          </a:ln>
        </p:spPr>
      </p:pic>
      <p:sp>
        <p:nvSpPr>
          <p:cNvPr id="4" name="TextBox 1">
            <a:extLst>
              <a:ext uri="{FF2B5EF4-FFF2-40B4-BE49-F238E27FC236}">
                <a16:creationId xmlns:a16="http://schemas.microsoft.com/office/drawing/2014/main" id="{AD2128CD-89DC-9459-F6FA-0697C672ACDC}"/>
              </a:ext>
            </a:extLst>
          </p:cNvPr>
          <p:cNvSpPr txBox="1"/>
          <p:nvPr/>
        </p:nvSpPr>
        <p:spPr>
          <a:xfrm>
            <a:off x="813431" y="751344"/>
            <a:ext cx="9555745" cy="732508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i="0" u="none" strike="noStrike" kern="1200" cap="none" spc="0" baseline="0" dirty="0">
                <a:highlight>
                  <a:srgbClr val="C0C0C0"/>
                </a:highlight>
                <a:uFillTx/>
                <a:latin typeface="Century Gothic" pitchFamily="34"/>
              </a:rPr>
              <a:t>A body changed</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3200" i="0" u="none" strike="noStrike" kern="0" cap="none" spc="0" baseline="0" dirty="0">
              <a:highlight>
                <a:srgbClr val="C0C0C0"/>
              </a:highlight>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i="0" u="none" strike="noStrike" kern="1200" cap="none" spc="0" baseline="0" dirty="0">
                <a:highlight>
                  <a:srgbClr val="C0C0C0"/>
                </a:highlight>
                <a:uFillTx/>
                <a:latin typeface="Century Gothic" pitchFamily="34"/>
              </a:rPr>
              <a:t>Body transformations, movement, and space on queer techno-dance floors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i="0" u="none" strike="noStrike" kern="0" cap="none" spc="0" baseline="0" dirty="0">
              <a:highlight>
                <a:srgbClr val="C0C0C0"/>
              </a:highlight>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i="0" u="none" strike="noStrike" kern="1200" cap="none" spc="0" baseline="0" dirty="0">
              <a:highlight>
                <a:srgbClr val="C0C0C0"/>
              </a:highlight>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i="0" u="none" strike="noStrike" kern="1200" cap="none" spc="0" baseline="0" dirty="0">
                <a:highlight>
                  <a:srgbClr val="C0C0C0"/>
                </a:highlight>
                <a:uFillTx/>
                <a:latin typeface="Century Gothic" pitchFamily="34"/>
              </a:rPr>
              <a:t>Juan Sebastián Gómez-García</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i="0" u="none" strike="noStrike" kern="1200" cap="none" spc="0" baseline="0" dirty="0">
              <a:highlight>
                <a:srgbClr val="C0C0C0"/>
              </a:highlight>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i="0" u="none" strike="noStrike" kern="0" cap="none" spc="0" baseline="0" dirty="0">
              <a:highlight>
                <a:srgbClr val="C0C0C0"/>
              </a:highlight>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dirty="0">
                <a:highlight>
                  <a:srgbClr val="C0C0C0"/>
                </a:highlight>
                <a:latin typeface="Century Gothic" pitchFamily="34"/>
              </a:rPr>
              <a:t>World Congress of Dance Research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i="0" u="none" strike="noStrike" kern="1200" cap="none" spc="0" baseline="0" dirty="0">
                <a:highlight>
                  <a:srgbClr val="C0C0C0"/>
                </a:highlight>
                <a:uFillTx/>
                <a:latin typeface="Century Gothic" pitchFamily="34"/>
              </a:rPr>
              <a:t>Athens,</a:t>
            </a:r>
            <a:r>
              <a:rPr lang="en-GB" sz="1800" i="0" u="none" strike="noStrike" kern="1200" cap="none" spc="0" dirty="0">
                <a:highlight>
                  <a:srgbClr val="C0C0C0"/>
                </a:highlight>
                <a:uFillTx/>
                <a:latin typeface="Century Gothic" pitchFamily="34"/>
              </a:rPr>
              <a:t> 2023</a:t>
            </a:r>
            <a:endParaRPr lang="en-GB" sz="1800" i="0" u="none" strike="noStrike" kern="1200" cap="none" spc="0" baseline="0" dirty="0">
              <a:highlight>
                <a:srgbClr val="C0C0C0"/>
              </a:highlight>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i="0" u="none" strike="noStrike" kern="0" cap="none" spc="0" baseline="0" dirty="0">
              <a:highlight>
                <a:srgbClr val="C0C0C0"/>
              </a:highlight>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i="0" u="none" strike="noStrike" kern="0" cap="none" spc="0" baseline="0" dirty="0">
                <a:highlight>
                  <a:srgbClr val="C0C0C0"/>
                </a:highlight>
                <a:uFillTx/>
                <a:latin typeface="Century Gothic" pitchFamily="34"/>
              </a:rPr>
              <a:t>Master’s thesis in Choreomundus, International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i="0" u="none" strike="noStrike" kern="0" cap="none" spc="0" baseline="0" dirty="0">
                <a:highlight>
                  <a:srgbClr val="C0C0C0"/>
                </a:highlight>
                <a:uFillTx/>
                <a:latin typeface="Century Gothic" pitchFamily="34"/>
              </a:rPr>
              <a:t>Master’s in Dance Knowledge, Practice and Heritage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i="0" u="none" strike="noStrike" kern="0" cap="none" spc="0" baseline="0" dirty="0">
              <a:highlight>
                <a:srgbClr val="C0C0C0"/>
              </a:highlight>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i="0" u="none" strike="noStrike" kern="1200" cap="none" spc="0" baseline="0" dirty="0">
                <a:highlight>
                  <a:srgbClr val="C0C0C0"/>
                </a:highlight>
                <a:uFillTx/>
                <a:latin typeface="Century Gothic" pitchFamily="34"/>
              </a:rPr>
              <a:t>Sup</a:t>
            </a:r>
            <a:r>
              <a:rPr lang="en-GB" sz="1800" i="0" u="none" strike="noStrike" kern="0" cap="none" spc="0" baseline="0" dirty="0">
                <a:highlight>
                  <a:srgbClr val="C0C0C0"/>
                </a:highlight>
                <a:uFillTx/>
                <a:latin typeface="Century Gothic" pitchFamily="34"/>
              </a:rPr>
              <a:t>ervisor: </a:t>
            </a:r>
            <a:r>
              <a:rPr lang="en-GB" sz="1800" i="0" u="none" strike="noStrike" kern="0" cap="none" spc="0" baseline="0" dirty="0" err="1">
                <a:highlight>
                  <a:srgbClr val="C0C0C0"/>
                </a:highlight>
                <a:uFillTx/>
                <a:latin typeface="Century Gothic" pitchFamily="34"/>
              </a:rPr>
              <a:t>Dr.</a:t>
            </a:r>
            <a:r>
              <a:rPr lang="en-GB" sz="1800" i="0" u="none" strike="noStrike" kern="0" cap="none" spc="0" baseline="0" dirty="0">
                <a:highlight>
                  <a:srgbClr val="C0C0C0"/>
                </a:highlight>
                <a:uFillTx/>
                <a:latin typeface="Century Gothic" pitchFamily="34"/>
              </a:rPr>
              <a:t> Chi-Fang Chao</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i="0" u="none" strike="noStrike" kern="1200" cap="none" spc="0" baseline="0" dirty="0">
                <a:highlight>
                  <a:srgbClr val="C0C0C0"/>
                </a:highlight>
                <a:uFillTx/>
                <a:latin typeface="Century Gothic" pitchFamily="34"/>
              </a:rPr>
              <a:t>Tutor: Prof. Georgiana Gore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i="0" u="none" strike="noStrike" kern="1200" cap="none" spc="0" baseline="0" dirty="0">
              <a:highlight>
                <a:srgbClr val="C0C0C0"/>
              </a:highlight>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i="0" u="none" strike="noStrike" kern="0" cap="none" spc="0" baseline="0" dirty="0">
                <a:highlight>
                  <a:srgbClr val="C0C0C0"/>
                </a:highlight>
                <a:uFillTx/>
                <a:latin typeface="Century Gothic" pitchFamily="34"/>
              </a:rPr>
              <a:t>July, 2023</a:t>
            </a:r>
            <a:endParaRPr lang="en-GB" sz="1800" i="0" u="none" strike="noStrike" kern="1200" cap="none" spc="0" baseline="0" dirty="0">
              <a:highlight>
                <a:srgbClr val="C0C0C0"/>
              </a:highlight>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i="0" u="none" strike="noStrike" kern="1200" cap="none" spc="0" baseline="0" dirty="0">
              <a:highlight>
                <a:srgbClr val="C0C0C0"/>
              </a:highlight>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i="0" u="none" strike="noStrike" kern="1200" cap="none" spc="0" baseline="0" dirty="0">
              <a:highlight>
                <a:srgbClr val="C0C0C0"/>
              </a:highlight>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i="0" u="none" strike="noStrike" kern="1200" cap="none" spc="0" baseline="0" dirty="0">
              <a:highlight>
                <a:srgbClr val="C0C0C0"/>
              </a:highlight>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i="0" u="none" strike="noStrike" kern="1200" cap="none" spc="0" baseline="0" dirty="0">
              <a:highlight>
                <a:srgbClr val="C0C0C0"/>
              </a:highlight>
              <a:uFillTx/>
              <a:latin typeface="Century Gothic" pitchFamily="34"/>
            </a:endParaRPr>
          </a:p>
        </p:txBody>
      </p:sp>
      <p:pic>
        <p:nvPicPr>
          <p:cNvPr id="1026" name="Picture 2">
            <a:extLst>
              <a:ext uri="{FF2B5EF4-FFF2-40B4-BE49-F238E27FC236}">
                <a16:creationId xmlns:a16="http://schemas.microsoft.com/office/drawing/2014/main" id="{6487EAC4-9BA1-5A9B-0368-D2AAC9862A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52196" y="2449286"/>
            <a:ext cx="2039507" cy="18222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3-2">
            <a:extLst>
              <a:ext uri="{FF2B5EF4-FFF2-40B4-BE49-F238E27FC236}">
                <a16:creationId xmlns:a16="http://schemas.microsoft.com/office/drawing/2014/main" id="{F4204253-0112-E3BD-DCA6-5A8645EDEF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52196" y="4392878"/>
            <a:ext cx="1616944" cy="13528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22">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E93DB43-1772-F8B3-D2B7-20559EB99B55}"/>
              </a:ext>
            </a:extLst>
          </p:cNvPr>
          <p:cNvCxnSpPr/>
          <p:nvPr/>
        </p:nvCxnSpPr>
        <p:spPr>
          <a:xfrm flipV="1">
            <a:off x="2234190" y="3440871"/>
            <a:ext cx="1903250" cy="1904659"/>
          </a:xfrm>
          <a:prstGeom prst="straightConnector1">
            <a:avLst/>
          </a:prstGeom>
          <a:noFill/>
          <a:ln w="6345" cap="flat">
            <a:solidFill>
              <a:srgbClr val="000000"/>
            </a:solidFill>
            <a:prstDash val="solid"/>
            <a:miter/>
          </a:ln>
        </p:spPr>
      </p:cxnSp>
      <p:cxnSp>
        <p:nvCxnSpPr>
          <p:cNvPr id="3" name="Straight Connector 2">
            <a:extLst>
              <a:ext uri="{FF2B5EF4-FFF2-40B4-BE49-F238E27FC236}">
                <a16:creationId xmlns:a16="http://schemas.microsoft.com/office/drawing/2014/main" id="{860C3CB5-E1D4-7867-9052-4D3EA742F2C1}"/>
              </a:ext>
            </a:extLst>
          </p:cNvPr>
          <p:cNvCxnSpPr/>
          <p:nvPr/>
        </p:nvCxnSpPr>
        <p:spPr>
          <a:xfrm>
            <a:off x="4137440" y="3440871"/>
            <a:ext cx="3749772" cy="0"/>
          </a:xfrm>
          <a:prstGeom prst="straightConnector1">
            <a:avLst/>
          </a:prstGeom>
          <a:noFill/>
          <a:ln w="6345" cap="flat">
            <a:solidFill>
              <a:srgbClr val="000000"/>
            </a:solidFill>
            <a:prstDash val="solid"/>
            <a:miter/>
          </a:ln>
        </p:spPr>
      </p:cxnSp>
      <p:cxnSp>
        <p:nvCxnSpPr>
          <p:cNvPr id="4" name="Straight Connector 3">
            <a:extLst>
              <a:ext uri="{FF2B5EF4-FFF2-40B4-BE49-F238E27FC236}">
                <a16:creationId xmlns:a16="http://schemas.microsoft.com/office/drawing/2014/main" id="{30D8A8F0-3DF4-758E-C870-15ACF0F4F125}"/>
              </a:ext>
            </a:extLst>
          </p:cNvPr>
          <p:cNvCxnSpPr/>
          <p:nvPr/>
        </p:nvCxnSpPr>
        <p:spPr>
          <a:xfrm>
            <a:off x="7887212" y="3440871"/>
            <a:ext cx="2070594" cy="1889059"/>
          </a:xfrm>
          <a:prstGeom prst="straightConnector1">
            <a:avLst/>
          </a:prstGeom>
          <a:noFill/>
          <a:ln w="6345" cap="flat">
            <a:solidFill>
              <a:srgbClr val="000000"/>
            </a:solidFill>
            <a:prstDash val="solid"/>
            <a:miter/>
          </a:ln>
        </p:spPr>
      </p:cxnSp>
      <p:cxnSp>
        <p:nvCxnSpPr>
          <p:cNvPr id="5" name="Straight Connector 4">
            <a:extLst>
              <a:ext uri="{FF2B5EF4-FFF2-40B4-BE49-F238E27FC236}">
                <a16:creationId xmlns:a16="http://schemas.microsoft.com/office/drawing/2014/main" id="{AA043284-6E81-C006-8E25-753D1479850C}"/>
              </a:ext>
            </a:extLst>
          </p:cNvPr>
          <p:cNvCxnSpPr/>
          <p:nvPr/>
        </p:nvCxnSpPr>
        <p:spPr>
          <a:xfrm flipV="1">
            <a:off x="2233614" y="5329930"/>
            <a:ext cx="7724192" cy="15590"/>
          </a:xfrm>
          <a:prstGeom prst="straightConnector1">
            <a:avLst/>
          </a:prstGeom>
          <a:noFill/>
          <a:ln w="6345" cap="flat">
            <a:solidFill>
              <a:srgbClr val="000000"/>
            </a:solidFill>
            <a:prstDash val="solid"/>
            <a:miter/>
          </a:ln>
        </p:spPr>
      </p:cxnSp>
      <p:grpSp>
        <p:nvGrpSpPr>
          <p:cNvPr id="6" name="Group 5">
            <a:extLst>
              <a:ext uri="{FF2B5EF4-FFF2-40B4-BE49-F238E27FC236}">
                <a16:creationId xmlns:a16="http://schemas.microsoft.com/office/drawing/2014/main" id="{39AEAA38-2C8D-14E5-6787-751FE2FD87CF}"/>
              </a:ext>
            </a:extLst>
          </p:cNvPr>
          <p:cNvGrpSpPr/>
          <p:nvPr/>
        </p:nvGrpSpPr>
        <p:grpSpPr>
          <a:xfrm>
            <a:off x="5926665" y="4053930"/>
            <a:ext cx="338666" cy="677681"/>
            <a:chOff x="5926665" y="3188521"/>
            <a:chExt cx="338666" cy="677681"/>
          </a:xfrm>
        </p:grpSpPr>
        <p:sp>
          <p:nvSpPr>
            <p:cNvPr id="7" name="Oval 7">
              <a:extLst>
                <a:ext uri="{FF2B5EF4-FFF2-40B4-BE49-F238E27FC236}">
                  <a16:creationId xmlns:a16="http://schemas.microsoft.com/office/drawing/2014/main" id="{DB1111F2-C2F3-E026-98E9-60827B13B32D}"/>
                </a:ext>
              </a:extLst>
            </p:cNvPr>
            <p:cNvSpPr/>
            <p:nvPr/>
          </p:nvSpPr>
          <p:spPr>
            <a:xfrm>
              <a:off x="6032781" y="3188521"/>
              <a:ext cx="145462" cy="14546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FFFFFF"/>
                </a:solidFill>
                <a:uFillTx/>
                <a:latin typeface="Century Gothic" pitchFamily="34"/>
              </a:endParaRPr>
            </a:p>
          </p:txBody>
        </p:sp>
        <p:cxnSp>
          <p:nvCxnSpPr>
            <p:cNvPr id="8" name="Straight Connector 8">
              <a:extLst>
                <a:ext uri="{FF2B5EF4-FFF2-40B4-BE49-F238E27FC236}">
                  <a16:creationId xmlns:a16="http://schemas.microsoft.com/office/drawing/2014/main" id="{D6CBD70F-2888-6606-698F-E30DE07CBF7A}"/>
                </a:ext>
              </a:extLst>
            </p:cNvPr>
            <p:cNvCxnSpPr>
              <a:stCxn id="7" idx="2"/>
            </p:cNvCxnSpPr>
            <p:nvPr/>
          </p:nvCxnSpPr>
          <p:spPr>
            <a:xfrm flipH="1">
              <a:off x="6096003" y="3333984"/>
              <a:ext cx="9509" cy="377346"/>
            </a:xfrm>
            <a:prstGeom prst="straightConnector1">
              <a:avLst/>
            </a:prstGeom>
            <a:noFill/>
            <a:ln w="12701" cap="flat">
              <a:solidFill>
                <a:srgbClr val="000000"/>
              </a:solidFill>
              <a:prstDash val="solid"/>
              <a:miter/>
            </a:ln>
          </p:spPr>
        </p:cxnSp>
        <p:cxnSp>
          <p:nvCxnSpPr>
            <p:cNvPr id="9" name="Straight Connector 9">
              <a:extLst>
                <a:ext uri="{FF2B5EF4-FFF2-40B4-BE49-F238E27FC236}">
                  <a16:creationId xmlns:a16="http://schemas.microsoft.com/office/drawing/2014/main" id="{9EA6F913-C1C9-C4C2-4BCF-3DC0E208A6B9}"/>
                </a:ext>
              </a:extLst>
            </p:cNvPr>
            <p:cNvCxnSpPr/>
            <p:nvPr/>
          </p:nvCxnSpPr>
          <p:spPr>
            <a:xfrm>
              <a:off x="5926665" y="3457053"/>
              <a:ext cx="338666" cy="0"/>
            </a:xfrm>
            <a:prstGeom prst="straightConnector1">
              <a:avLst/>
            </a:prstGeom>
            <a:noFill/>
            <a:ln w="12701" cap="flat">
              <a:solidFill>
                <a:srgbClr val="000000"/>
              </a:solidFill>
              <a:prstDash val="solid"/>
              <a:miter/>
            </a:ln>
          </p:spPr>
        </p:cxnSp>
        <p:cxnSp>
          <p:nvCxnSpPr>
            <p:cNvPr id="10" name="Straight Connector 10">
              <a:extLst>
                <a:ext uri="{FF2B5EF4-FFF2-40B4-BE49-F238E27FC236}">
                  <a16:creationId xmlns:a16="http://schemas.microsoft.com/office/drawing/2014/main" id="{3CE67352-5041-B794-6036-B8634D85A367}"/>
                </a:ext>
              </a:extLst>
            </p:cNvPr>
            <p:cNvCxnSpPr/>
            <p:nvPr/>
          </p:nvCxnSpPr>
          <p:spPr>
            <a:xfrm>
              <a:off x="6096003" y="3710113"/>
              <a:ext cx="155914" cy="156089"/>
            </a:xfrm>
            <a:prstGeom prst="straightConnector1">
              <a:avLst/>
            </a:prstGeom>
            <a:noFill/>
            <a:ln w="12701" cap="flat">
              <a:solidFill>
                <a:srgbClr val="000000"/>
              </a:solidFill>
              <a:prstDash val="solid"/>
              <a:miter/>
            </a:ln>
          </p:spPr>
        </p:cxnSp>
        <p:cxnSp>
          <p:nvCxnSpPr>
            <p:cNvPr id="11" name="Straight Connector 11">
              <a:extLst>
                <a:ext uri="{FF2B5EF4-FFF2-40B4-BE49-F238E27FC236}">
                  <a16:creationId xmlns:a16="http://schemas.microsoft.com/office/drawing/2014/main" id="{BAC6FB46-BCD4-E3BC-646D-8A982B657522}"/>
                </a:ext>
              </a:extLst>
            </p:cNvPr>
            <p:cNvCxnSpPr/>
            <p:nvPr/>
          </p:nvCxnSpPr>
          <p:spPr>
            <a:xfrm flipH="1">
              <a:off x="5971873" y="3712546"/>
              <a:ext cx="121514" cy="153656"/>
            </a:xfrm>
            <a:prstGeom prst="straightConnector1">
              <a:avLst/>
            </a:prstGeom>
            <a:noFill/>
            <a:ln w="12701" cap="flat">
              <a:solidFill>
                <a:srgbClr val="000000"/>
              </a:solidFill>
              <a:prstDash val="solid"/>
              <a:miter/>
            </a:ln>
          </p:spPr>
        </p:cxnSp>
      </p:grpSp>
      <p:sp>
        <p:nvSpPr>
          <p:cNvPr id="12" name="Rectangle 23">
            <a:extLst>
              <a:ext uri="{FF2B5EF4-FFF2-40B4-BE49-F238E27FC236}">
                <a16:creationId xmlns:a16="http://schemas.microsoft.com/office/drawing/2014/main" id="{C1872244-7C7E-1845-3DA2-9182AF31D7EC}"/>
              </a:ext>
            </a:extLst>
          </p:cNvPr>
          <p:cNvSpPr/>
          <p:nvPr/>
        </p:nvSpPr>
        <p:spPr>
          <a:xfrm>
            <a:off x="0" y="-2267"/>
            <a:ext cx="3924728" cy="401174"/>
          </a:xfrm>
          <a:prstGeom prst="rect">
            <a:avLst/>
          </a:pr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FFFFFF"/>
                </a:solidFill>
                <a:uFillTx/>
                <a:latin typeface="Century Gothic" pitchFamily="34"/>
              </a:rPr>
              <a:t>Body transformations</a:t>
            </a:r>
          </a:p>
        </p:txBody>
      </p:sp>
      <p:sp>
        <p:nvSpPr>
          <p:cNvPr id="13" name="TextBox 31">
            <a:extLst>
              <a:ext uri="{FF2B5EF4-FFF2-40B4-BE49-F238E27FC236}">
                <a16:creationId xmlns:a16="http://schemas.microsoft.com/office/drawing/2014/main" id="{2162EF08-B518-BFD1-C93A-D11CCBA60E41}"/>
              </a:ext>
            </a:extLst>
          </p:cNvPr>
          <p:cNvSpPr txBox="1"/>
          <p:nvPr/>
        </p:nvSpPr>
        <p:spPr>
          <a:xfrm>
            <a:off x="3283372" y="2774913"/>
            <a:ext cx="2844177" cy="307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dirty="0">
                <a:solidFill>
                  <a:srgbClr val="000000"/>
                </a:solidFill>
                <a:uFillTx/>
                <a:latin typeface="Century Gothic" pitchFamily="34"/>
              </a:rPr>
              <a:t>Space (Physical and Social)</a:t>
            </a:r>
            <a:endParaRPr lang="en-GB" sz="1400" b="0" i="0" u="none" strike="noStrike" kern="1200" cap="none" spc="0" baseline="0" dirty="0">
              <a:solidFill>
                <a:srgbClr val="000000"/>
              </a:solidFill>
              <a:uFillTx/>
              <a:latin typeface="Century Gothic" pitchFamily="34"/>
            </a:endParaRPr>
          </a:p>
        </p:txBody>
      </p:sp>
      <p:sp>
        <p:nvSpPr>
          <p:cNvPr id="14" name="TextBox 31">
            <a:extLst>
              <a:ext uri="{FF2B5EF4-FFF2-40B4-BE49-F238E27FC236}">
                <a16:creationId xmlns:a16="http://schemas.microsoft.com/office/drawing/2014/main" id="{F4B7D1F5-3C45-170D-8F8C-406803F481A1}"/>
              </a:ext>
            </a:extLst>
          </p:cNvPr>
          <p:cNvSpPr txBox="1"/>
          <p:nvPr/>
        </p:nvSpPr>
        <p:spPr>
          <a:xfrm>
            <a:off x="4097278" y="305280"/>
            <a:ext cx="3121526" cy="1600438"/>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dirty="0">
                <a:solidFill>
                  <a:srgbClr val="000000"/>
                </a:solidFill>
                <a:latin typeface="Century Gothic" pitchFamily="34"/>
              </a:rPr>
              <a:t>Intra/Inter/Trans-personal (vibe)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dirty="0">
              <a:solidFill>
                <a:srgbClr val="000000"/>
              </a:solidFill>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i="0" u="none" strike="noStrike" kern="1200" cap="none" spc="0" baseline="0" dirty="0">
                <a:solidFill>
                  <a:srgbClr val="000000"/>
                </a:solidFill>
                <a:uFillTx/>
                <a:latin typeface="Century Gothic" pitchFamily="34"/>
              </a:rPr>
              <a:t>Shared kinaesthesias (Bollen)</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dirty="0">
              <a:solidFill>
                <a:srgbClr val="000000"/>
              </a:solidFill>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i="0" u="none" strike="noStrike" kern="1200" cap="none" spc="0" baseline="0" dirty="0">
                <a:solidFill>
                  <a:srgbClr val="000000"/>
                </a:solidFill>
                <a:uFillTx/>
                <a:latin typeface="Century Gothic" pitchFamily="34"/>
              </a:rPr>
              <a:t>Political negotiations of space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i="0" u="none" strike="noStrike" kern="120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i="0" u="none" strike="noStrike" kern="1200" cap="none" spc="0" baseline="0" dirty="0">
                <a:solidFill>
                  <a:srgbClr val="000000"/>
                </a:solidFill>
                <a:uFillTx/>
                <a:latin typeface="Century Gothic" pitchFamily="34"/>
              </a:rPr>
              <a:t>Community-making</a:t>
            </a:r>
          </a:p>
        </p:txBody>
      </p:sp>
      <p:grpSp>
        <p:nvGrpSpPr>
          <p:cNvPr id="15" name="Group 30">
            <a:extLst>
              <a:ext uri="{FF2B5EF4-FFF2-40B4-BE49-F238E27FC236}">
                <a16:creationId xmlns:a16="http://schemas.microsoft.com/office/drawing/2014/main" id="{49E9E42D-F05E-5AB1-35D5-38AF578E393A}"/>
              </a:ext>
            </a:extLst>
          </p:cNvPr>
          <p:cNvGrpSpPr/>
          <p:nvPr/>
        </p:nvGrpSpPr>
        <p:grpSpPr>
          <a:xfrm>
            <a:off x="6260933" y="2865210"/>
            <a:ext cx="811301" cy="140178"/>
            <a:chOff x="6260933" y="1999801"/>
            <a:chExt cx="811301" cy="140178"/>
          </a:xfrm>
        </p:grpSpPr>
        <p:cxnSp>
          <p:nvCxnSpPr>
            <p:cNvPr id="16" name="Straight Arrow Connector 1024">
              <a:extLst>
                <a:ext uri="{FF2B5EF4-FFF2-40B4-BE49-F238E27FC236}">
                  <a16:creationId xmlns:a16="http://schemas.microsoft.com/office/drawing/2014/main" id="{E4919620-0E8A-9191-AC6E-5E99E4DFCB72}"/>
                </a:ext>
              </a:extLst>
            </p:cNvPr>
            <p:cNvCxnSpPr/>
            <p:nvPr/>
          </p:nvCxnSpPr>
          <p:spPr>
            <a:xfrm>
              <a:off x="6387550" y="2139979"/>
              <a:ext cx="684684" cy="0"/>
            </a:xfrm>
            <a:prstGeom prst="straightConnector1">
              <a:avLst/>
            </a:prstGeom>
            <a:noFill/>
            <a:ln w="6345" cap="flat">
              <a:solidFill>
                <a:srgbClr val="FF0000"/>
              </a:solidFill>
              <a:prstDash val="solid"/>
              <a:miter/>
              <a:tailEnd type="arrow"/>
            </a:ln>
          </p:spPr>
        </p:cxnSp>
        <p:cxnSp>
          <p:nvCxnSpPr>
            <p:cNvPr id="17" name="Straight Arrow Connector 1026">
              <a:extLst>
                <a:ext uri="{FF2B5EF4-FFF2-40B4-BE49-F238E27FC236}">
                  <a16:creationId xmlns:a16="http://schemas.microsoft.com/office/drawing/2014/main" id="{F6C83892-FCAC-04F1-D38E-6EDFFABB21AF}"/>
                </a:ext>
              </a:extLst>
            </p:cNvPr>
            <p:cNvCxnSpPr/>
            <p:nvPr/>
          </p:nvCxnSpPr>
          <p:spPr>
            <a:xfrm flipH="1">
              <a:off x="6260933" y="1999801"/>
              <a:ext cx="649187" cy="0"/>
            </a:xfrm>
            <a:prstGeom prst="straightConnector1">
              <a:avLst/>
            </a:prstGeom>
            <a:noFill/>
            <a:ln w="6345" cap="flat">
              <a:solidFill>
                <a:srgbClr val="FF0000"/>
              </a:solidFill>
              <a:prstDash val="solid"/>
              <a:miter/>
              <a:tailEnd type="arrow"/>
            </a:ln>
          </p:spPr>
        </p:cxnSp>
      </p:grpSp>
      <p:sp>
        <p:nvSpPr>
          <p:cNvPr id="18" name="Left Brace 35">
            <a:extLst>
              <a:ext uri="{FF2B5EF4-FFF2-40B4-BE49-F238E27FC236}">
                <a16:creationId xmlns:a16="http://schemas.microsoft.com/office/drawing/2014/main" id="{AFA7258E-2A0F-53AF-5369-C2FDF7043EB1}"/>
              </a:ext>
            </a:extLst>
          </p:cNvPr>
          <p:cNvSpPr/>
          <p:nvPr/>
        </p:nvSpPr>
        <p:spPr>
          <a:xfrm>
            <a:off x="8853934" y="2251255"/>
            <a:ext cx="217398" cy="1396691"/>
          </a:xfrm>
          <a:custGeom>
            <a:avLst>
              <a:gd name="f11" fmla="val 8333"/>
              <a:gd name="f12" fmla="val 50000"/>
            </a:avLst>
            <a:gdLst>
              <a:gd name="f2" fmla="val 10800000"/>
              <a:gd name="f3" fmla="val 5400000"/>
              <a:gd name="f4" fmla="val 180"/>
              <a:gd name="f5" fmla="val w"/>
              <a:gd name="f6" fmla="val h"/>
              <a:gd name="f7" fmla="val ss"/>
              <a:gd name="f8" fmla="val 0"/>
              <a:gd name="f9" fmla="*/ 5419351 1 1725033"/>
              <a:gd name="f10" fmla="+- 0 0 5400000"/>
              <a:gd name="f11" fmla="val 8333"/>
              <a:gd name="f12" fmla="val 50000"/>
              <a:gd name="f13" fmla="+- 0 0 -180"/>
              <a:gd name="f14" fmla="+- 0 0 -270"/>
              <a:gd name="f15" fmla="+- 0 0 -360"/>
              <a:gd name="f16" fmla="abs f5"/>
              <a:gd name="f17" fmla="abs f6"/>
              <a:gd name="f18" fmla="abs f7"/>
              <a:gd name="f19" fmla="val f8"/>
              <a:gd name="f20" fmla="val f12"/>
              <a:gd name="f21" fmla="val f11"/>
              <a:gd name="f22" fmla="+- 2700000 f3 0"/>
              <a:gd name="f23" fmla="*/ f13 f2 1"/>
              <a:gd name="f24" fmla="*/ f14 f2 1"/>
              <a:gd name="f25" fmla="*/ f15 f2 1"/>
              <a:gd name="f26" fmla="?: f16 f5 1"/>
              <a:gd name="f27" fmla="?: f17 f6 1"/>
              <a:gd name="f28" fmla="?: f18 f7 1"/>
              <a:gd name="f29" fmla="*/ f22 f9 1"/>
              <a:gd name="f30" fmla="*/ f23 1 f4"/>
              <a:gd name="f31" fmla="*/ f24 1 f4"/>
              <a:gd name="f32" fmla="*/ f25 1 f4"/>
              <a:gd name="f33" fmla="*/ f26 1 21600"/>
              <a:gd name="f34" fmla="*/ f27 1 21600"/>
              <a:gd name="f35" fmla="*/ 21600 f26 1"/>
              <a:gd name="f36" fmla="*/ 21600 f27 1"/>
              <a:gd name="f37" fmla="*/ f29 1 f2"/>
              <a:gd name="f38" fmla="+- f30 0 f3"/>
              <a:gd name="f39" fmla="+- f31 0 f3"/>
              <a:gd name="f40" fmla="+- f32 0 f3"/>
              <a:gd name="f41" fmla="min f34 f33"/>
              <a:gd name="f42" fmla="*/ f35 1 f28"/>
              <a:gd name="f43" fmla="*/ f36 1 f28"/>
              <a:gd name="f44" fmla="+- 0 0 f37"/>
              <a:gd name="f45" fmla="val f42"/>
              <a:gd name="f46" fmla="val f43"/>
              <a:gd name="f47" fmla="+- 0 0 f44"/>
              <a:gd name="f48" fmla="*/ f19 f41 1"/>
              <a:gd name="f49" fmla="+- f46 0 f19"/>
              <a:gd name="f50" fmla="+- f45 0 f19"/>
              <a:gd name="f51" fmla="*/ f47 f2 1"/>
              <a:gd name="f52" fmla="*/ f45 f41 1"/>
              <a:gd name="f53" fmla="*/ f46 f41 1"/>
              <a:gd name="f54" fmla="*/ f50 1 2"/>
              <a:gd name="f55" fmla="min f50 f49"/>
              <a:gd name="f56" fmla="*/ f49 f20 1"/>
              <a:gd name="f57" fmla="*/ f51 1 f9"/>
              <a:gd name="f58" fmla="+- f19 f54 0"/>
              <a:gd name="f59" fmla="*/ f55 f21 1"/>
              <a:gd name="f60" fmla="*/ f56 1 100000"/>
              <a:gd name="f61" fmla="+- f57 0 f3"/>
              <a:gd name="f62" fmla="*/ f54 f41 1"/>
              <a:gd name="f63" fmla="*/ f59 1 100000"/>
              <a:gd name="f64" fmla="cos 1 f61"/>
              <a:gd name="f65" fmla="sin 1 f61"/>
              <a:gd name="f66" fmla="*/ f58 f41 1"/>
              <a:gd name="f67" fmla="*/ f60 f41 1"/>
              <a:gd name="f68" fmla="+- f60 f63 0"/>
              <a:gd name="f69" fmla="+- 0 0 f64"/>
              <a:gd name="f70" fmla="+- 0 0 f65"/>
              <a:gd name="f71" fmla="*/ f63 f41 1"/>
              <a:gd name="f72" fmla="+- 0 0 f69"/>
              <a:gd name="f73" fmla="+- 0 0 f70"/>
              <a:gd name="f74" fmla="*/ f68 f41 1"/>
              <a:gd name="f75" fmla="*/ f72 f54 1"/>
              <a:gd name="f76" fmla="*/ f73 f63 1"/>
              <a:gd name="f77" fmla="+- f45 0 f75"/>
              <a:gd name="f78" fmla="+- f63 0 f76"/>
              <a:gd name="f79" fmla="+- f46 f76 0"/>
              <a:gd name="f80" fmla="+- f79 0 f63"/>
              <a:gd name="f81" fmla="*/ f77 f41 1"/>
              <a:gd name="f82" fmla="*/ f78 f41 1"/>
              <a:gd name="f83" fmla="*/ f80 f41 1"/>
            </a:gdLst>
            <a:ahLst/>
            <a:cxnLst>
              <a:cxn ang="3cd4">
                <a:pos x="hc" y="t"/>
              </a:cxn>
              <a:cxn ang="0">
                <a:pos x="r" y="vc"/>
              </a:cxn>
              <a:cxn ang="cd4">
                <a:pos x="hc" y="b"/>
              </a:cxn>
              <a:cxn ang="cd2">
                <a:pos x="l" y="vc"/>
              </a:cxn>
              <a:cxn ang="f38">
                <a:pos x="f52" y="f48"/>
              </a:cxn>
              <a:cxn ang="f39">
                <a:pos x="f48" y="f67"/>
              </a:cxn>
              <a:cxn ang="f40">
                <a:pos x="f52" y="f53"/>
              </a:cxn>
            </a:cxnLst>
            <a:rect l="f81" t="f82" r="f52" b="f83"/>
            <a:pathLst>
              <a:path stroke="0">
                <a:moveTo>
                  <a:pt x="f52" y="f53"/>
                </a:moveTo>
                <a:arcTo wR="f62" hR="f71" stAng="f3" swAng="f3"/>
                <a:lnTo>
                  <a:pt x="f66" y="f74"/>
                </a:lnTo>
                <a:arcTo wR="f62" hR="f71" stAng="f8" swAng="f10"/>
                <a:arcTo wR="f62" hR="f71" stAng="f3" swAng="f10"/>
                <a:lnTo>
                  <a:pt x="f66" y="f71"/>
                </a:lnTo>
                <a:arcTo wR="f62" hR="f71" stAng="f2" swAng="f3"/>
                <a:close/>
              </a:path>
              <a:path fill="none">
                <a:moveTo>
                  <a:pt x="f52" y="f53"/>
                </a:moveTo>
                <a:arcTo wR="f62" hR="f71" stAng="f3" swAng="f3"/>
                <a:lnTo>
                  <a:pt x="f66" y="f74"/>
                </a:lnTo>
                <a:arcTo wR="f62" hR="f71" stAng="f8" swAng="f10"/>
                <a:arcTo wR="f62" hR="f71" stAng="f3" swAng="f10"/>
                <a:lnTo>
                  <a:pt x="f66" y="f71"/>
                </a:lnTo>
                <a:arcTo wR="f62" hR="f71" stAng="f2" swAng="f3"/>
              </a:path>
            </a:pathLst>
          </a:custGeom>
          <a:noFill/>
          <a:ln w="6345"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entury Gothic" pitchFamily="34"/>
            </a:endParaRPr>
          </a:p>
        </p:txBody>
      </p:sp>
      <p:sp>
        <p:nvSpPr>
          <p:cNvPr id="19" name="Left Brace 37">
            <a:extLst>
              <a:ext uri="{FF2B5EF4-FFF2-40B4-BE49-F238E27FC236}">
                <a16:creationId xmlns:a16="http://schemas.microsoft.com/office/drawing/2014/main" id="{5C0A5ECA-CCB9-8DB3-FA1E-12D189B3165D}"/>
              </a:ext>
            </a:extLst>
          </p:cNvPr>
          <p:cNvSpPr/>
          <p:nvPr/>
        </p:nvSpPr>
        <p:spPr>
          <a:xfrm flipH="1">
            <a:off x="3064703" y="2230452"/>
            <a:ext cx="217398" cy="1396691"/>
          </a:xfrm>
          <a:custGeom>
            <a:avLst>
              <a:gd name="f11" fmla="val 8333"/>
              <a:gd name="f12" fmla="val 50000"/>
            </a:avLst>
            <a:gdLst>
              <a:gd name="f2" fmla="val 10800000"/>
              <a:gd name="f3" fmla="val 5400000"/>
              <a:gd name="f4" fmla="val 180"/>
              <a:gd name="f5" fmla="val w"/>
              <a:gd name="f6" fmla="val h"/>
              <a:gd name="f7" fmla="val ss"/>
              <a:gd name="f8" fmla="val 0"/>
              <a:gd name="f9" fmla="*/ 5419351 1 1725033"/>
              <a:gd name="f10" fmla="+- 0 0 5400000"/>
              <a:gd name="f11" fmla="val 8333"/>
              <a:gd name="f12" fmla="val 50000"/>
              <a:gd name="f13" fmla="+- 0 0 -180"/>
              <a:gd name="f14" fmla="+- 0 0 -270"/>
              <a:gd name="f15" fmla="+- 0 0 -360"/>
              <a:gd name="f16" fmla="abs f5"/>
              <a:gd name="f17" fmla="abs f6"/>
              <a:gd name="f18" fmla="abs f7"/>
              <a:gd name="f19" fmla="val f8"/>
              <a:gd name="f20" fmla="val f12"/>
              <a:gd name="f21" fmla="val f11"/>
              <a:gd name="f22" fmla="+- 2700000 f3 0"/>
              <a:gd name="f23" fmla="*/ f13 f2 1"/>
              <a:gd name="f24" fmla="*/ f14 f2 1"/>
              <a:gd name="f25" fmla="*/ f15 f2 1"/>
              <a:gd name="f26" fmla="?: f16 f5 1"/>
              <a:gd name="f27" fmla="?: f17 f6 1"/>
              <a:gd name="f28" fmla="?: f18 f7 1"/>
              <a:gd name="f29" fmla="*/ f22 f9 1"/>
              <a:gd name="f30" fmla="*/ f23 1 f4"/>
              <a:gd name="f31" fmla="*/ f24 1 f4"/>
              <a:gd name="f32" fmla="*/ f25 1 f4"/>
              <a:gd name="f33" fmla="*/ f26 1 21600"/>
              <a:gd name="f34" fmla="*/ f27 1 21600"/>
              <a:gd name="f35" fmla="*/ 21600 f26 1"/>
              <a:gd name="f36" fmla="*/ 21600 f27 1"/>
              <a:gd name="f37" fmla="*/ f29 1 f2"/>
              <a:gd name="f38" fmla="+- f30 0 f3"/>
              <a:gd name="f39" fmla="+- f31 0 f3"/>
              <a:gd name="f40" fmla="+- f32 0 f3"/>
              <a:gd name="f41" fmla="min f34 f33"/>
              <a:gd name="f42" fmla="*/ f35 1 f28"/>
              <a:gd name="f43" fmla="*/ f36 1 f28"/>
              <a:gd name="f44" fmla="+- 0 0 f37"/>
              <a:gd name="f45" fmla="val f42"/>
              <a:gd name="f46" fmla="val f43"/>
              <a:gd name="f47" fmla="+- 0 0 f44"/>
              <a:gd name="f48" fmla="*/ f19 f41 1"/>
              <a:gd name="f49" fmla="+- f46 0 f19"/>
              <a:gd name="f50" fmla="+- f45 0 f19"/>
              <a:gd name="f51" fmla="*/ f47 f2 1"/>
              <a:gd name="f52" fmla="*/ f45 f41 1"/>
              <a:gd name="f53" fmla="*/ f46 f41 1"/>
              <a:gd name="f54" fmla="*/ f50 1 2"/>
              <a:gd name="f55" fmla="min f50 f49"/>
              <a:gd name="f56" fmla="*/ f49 f20 1"/>
              <a:gd name="f57" fmla="*/ f51 1 f9"/>
              <a:gd name="f58" fmla="+- f19 f54 0"/>
              <a:gd name="f59" fmla="*/ f55 f21 1"/>
              <a:gd name="f60" fmla="*/ f56 1 100000"/>
              <a:gd name="f61" fmla="+- f57 0 f3"/>
              <a:gd name="f62" fmla="*/ f54 f41 1"/>
              <a:gd name="f63" fmla="*/ f59 1 100000"/>
              <a:gd name="f64" fmla="cos 1 f61"/>
              <a:gd name="f65" fmla="sin 1 f61"/>
              <a:gd name="f66" fmla="*/ f58 f41 1"/>
              <a:gd name="f67" fmla="*/ f60 f41 1"/>
              <a:gd name="f68" fmla="+- f60 f63 0"/>
              <a:gd name="f69" fmla="+- 0 0 f64"/>
              <a:gd name="f70" fmla="+- 0 0 f65"/>
              <a:gd name="f71" fmla="*/ f63 f41 1"/>
              <a:gd name="f72" fmla="+- 0 0 f69"/>
              <a:gd name="f73" fmla="+- 0 0 f70"/>
              <a:gd name="f74" fmla="*/ f68 f41 1"/>
              <a:gd name="f75" fmla="*/ f72 f54 1"/>
              <a:gd name="f76" fmla="*/ f73 f63 1"/>
              <a:gd name="f77" fmla="+- f45 0 f75"/>
              <a:gd name="f78" fmla="+- f63 0 f76"/>
              <a:gd name="f79" fmla="+- f46 f76 0"/>
              <a:gd name="f80" fmla="+- f79 0 f63"/>
              <a:gd name="f81" fmla="*/ f77 f41 1"/>
              <a:gd name="f82" fmla="*/ f78 f41 1"/>
              <a:gd name="f83" fmla="*/ f80 f41 1"/>
            </a:gdLst>
            <a:ahLst/>
            <a:cxnLst>
              <a:cxn ang="3cd4">
                <a:pos x="hc" y="t"/>
              </a:cxn>
              <a:cxn ang="0">
                <a:pos x="r" y="vc"/>
              </a:cxn>
              <a:cxn ang="cd4">
                <a:pos x="hc" y="b"/>
              </a:cxn>
              <a:cxn ang="cd2">
                <a:pos x="l" y="vc"/>
              </a:cxn>
              <a:cxn ang="f38">
                <a:pos x="f52" y="f48"/>
              </a:cxn>
              <a:cxn ang="f39">
                <a:pos x="f48" y="f67"/>
              </a:cxn>
              <a:cxn ang="f40">
                <a:pos x="f52" y="f53"/>
              </a:cxn>
            </a:cxnLst>
            <a:rect l="f81" t="f82" r="f52" b="f83"/>
            <a:pathLst>
              <a:path stroke="0">
                <a:moveTo>
                  <a:pt x="f52" y="f53"/>
                </a:moveTo>
                <a:arcTo wR="f62" hR="f71" stAng="f3" swAng="f3"/>
                <a:lnTo>
                  <a:pt x="f66" y="f74"/>
                </a:lnTo>
                <a:arcTo wR="f62" hR="f71" stAng="f8" swAng="f10"/>
                <a:arcTo wR="f62" hR="f71" stAng="f3" swAng="f10"/>
                <a:lnTo>
                  <a:pt x="f66" y="f71"/>
                </a:lnTo>
                <a:arcTo wR="f62" hR="f71" stAng="f2" swAng="f3"/>
                <a:close/>
              </a:path>
              <a:path fill="none">
                <a:moveTo>
                  <a:pt x="f52" y="f53"/>
                </a:moveTo>
                <a:arcTo wR="f62" hR="f71" stAng="f3" swAng="f3"/>
                <a:lnTo>
                  <a:pt x="f66" y="f74"/>
                </a:lnTo>
                <a:arcTo wR="f62" hR="f71" stAng="f8" swAng="f10"/>
                <a:arcTo wR="f62" hR="f71" stAng="f3" swAng="f10"/>
                <a:lnTo>
                  <a:pt x="f66" y="f71"/>
                </a:lnTo>
                <a:arcTo wR="f62" hR="f71" stAng="f2" swAng="f3"/>
              </a:path>
            </a:pathLst>
          </a:custGeom>
          <a:noFill/>
          <a:ln w="6345"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entury Gothic" pitchFamily="34"/>
            </a:endParaRPr>
          </a:p>
        </p:txBody>
      </p:sp>
      <p:grpSp>
        <p:nvGrpSpPr>
          <p:cNvPr id="20" name="Group 38">
            <a:extLst>
              <a:ext uri="{FF2B5EF4-FFF2-40B4-BE49-F238E27FC236}">
                <a16:creationId xmlns:a16="http://schemas.microsoft.com/office/drawing/2014/main" id="{FA306EEA-5A67-9133-432A-0F421FE176BB}"/>
              </a:ext>
            </a:extLst>
          </p:cNvPr>
          <p:cNvGrpSpPr/>
          <p:nvPr/>
        </p:nvGrpSpPr>
        <p:grpSpPr>
          <a:xfrm>
            <a:off x="2696766" y="3499484"/>
            <a:ext cx="5503161" cy="1845085"/>
            <a:chOff x="2696766" y="2634075"/>
            <a:chExt cx="5503161" cy="1845085"/>
          </a:xfrm>
        </p:grpSpPr>
        <p:cxnSp>
          <p:nvCxnSpPr>
            <p:cNvPr id="21" name="Straight Arrow Connector 13">
              <a:extLst>
                <a:ext uri="{FF2B5EF4-FFF2-40B4-BE49-F238E27FC236}">
                  <a16:creationId xmlns:a16="http://schemas.microsoft.com/office/drawing/2014/main" id="{0C293A0C-3CBF-286D-F085-EF5EC30BB9DF}"/>
                </a:ext>
              </a:extLst>
            </p:cNvPr>
            <p:cNvCxnSpPr/>
            <p:nvPr/>
          </p:nvCxnSpPr>
          <p:spPr>
            <a:xfrm flipV="1">
              <a:off x="2696766" y="3759619"/>
              <a:ext cx="749013" cy="719541"/>
            </a:xfrm>
            <a:prstGeom prst="straightConnector1">
              <a:avLst/>
            </a:prstGeom>
            <a:noFill/>
            <a:ln w="6345" cap="flat">
              <a:solidFill>
                <a:srgbClr val="000000"/>
              </a:solidFill>
              <a:prstDash val="solid"/>
              <a:miter/>
              <a:tailEnd type="arrow"/>
            </a:ln>
          </p:spPr>
        </p:cxnSp>
        <p:cxnSp>
          <p:nvCxnSpPr>
            <p:cNvPr id="22" name="Straight Arrow Connector 14">
              <a:extLst>
                <a:ext uri="{FF2B5EF4-FFF2-40B4-BE49-F238E27FC236}">
                  <a16:creationId xmlns:a16="http://schemas.microsoft.com/office/drawing/2014/main" id="{A47F41C4-C537-D5DE-2834-942B52B16D4E}"/>
                </a:ext>
              </a:extLst>
            </p:cNvPr>
            <p:cNvCxnSpPr/>
            <p:nvPr/>
          </p:nvCxnSpPr>
          <p:spPr>
            <a:xfrm>
              <a:off x="3445779" y="3759619"/>
              <a:ext cx="628887" cy="311143"/>
            </a:xfrm>
            <a:prstGeom prst="straightConnector1">
              <a:avLst/>
            </a:prstGeom>
            <a:noFill/>
            <a:ln w="6345" cap="flat">
              <a:solidFill>
                <a:srgbClr val="000000"/>
              </a:solidFill>
              <a:prstDash val="solid"/>
              <a:miter/>
              <a:tailEnd type="arrow"/>
            </a:ln>
          </p:spPr>
        </p:cxnSp>
        <p:cxnSp>
          <p:nvCxnSpPr>
            <p:cNvPr id="23" name="Straight Arrow Connector 16">
              <a:extLst>
                <a:ext uri="{FF2B5EF4-FFF2-40B4-BE49-F238E27FC236}">
                  <a16:creationId xmlns:a16="http://schemas.microsoft.com/office/drawing/2014/main" id="{8937515A-E3AD-9102-E0B3-02F1BF2D1D88}"/>
                </a:ext>
              </a:extLst>
            </p:cNvPr>
            <p:cNvCxnSpPr/>
            <p:nvPr/>
          </p:nvCxnSpPr>
          <p:spPr>
            <a:xfrm flipV="1">
              <a:off x="4074666" y="3598136"/>
              <a:ext cx="0" cy="472626"/>
            </a:xfrm>
            <a:prstGeom prst="straightConnector1">
              <a:avLst/>
            </a:prstGeom>
            <a:noFill/>
            <a:ln w="6345" cap="flat">
              <a:solidFill>
                <a:srgbClr val="000000"/>
              </a:solidFill>
              <a:prstDash val="solid"/>
              <a:miter/>
              <a:tailEnd type="arrow"/>
            </a:ln>
          </p:spPr>
        </p:cxnSp>
        <p:cxnSp>
          <p:nvCxnSpPr>
            <p:cNvPr id="24" name="Straight Arrow Connector 18">
              <a:extLst>
                <a:ext uri="{FF2B5EF4-FFF2-40B4-BE49-F238E27FC236}">
                  <a16:creationId xmlns:a16="http://schemas.microsoft.com/office/drawing/2014/main" id="{A2448D44-BE5B-0B9D-A4EA-8681274B8937}"/>
                </a:ext>
              </a:extLst>
            </p:cNvPr>
            <p:cNvCxnSpPr/>
            <p:nvPr/>
          </p:nvCxnSpPr>
          <p:spPr>
            <a:xfrm>
              <a:off x="4085081" y="3598136"/>
              <a:ext cx="749488" cy="161483"/>
            </a:xfrm>
            <a:prstGeom prst="straightConnector1">
              <a:avLst/>
            </a:prstGeom>
            <a:noFill/>
            <a:ln w="6345" cap="flat">
              <a:solidFill>
                <a:srgbClr val="000000"/>
              </a:solidFill>
              <a:prstDash val="solid"/>
              <a:miter/>
              <a:tailEnd type="arrow"/>
            </a:ln>
          </p:spPr>
        </p:cxnSp>
        <p:cxnSp>
          <p:nvCxnSpPr>
            <p:cNvPr id="25" name="Straight Arrow Connector 20">
              <a:extLst>
                <a:ext uri="{FF2B5EF4-FFF2-40B4-BE49-F238E27FC236}">
                  <a16:creationId xmlns:a16="http://schemas.microsoft.com/office/drawing/2014/main" id="{A7E677C0-C99D-F301-8E49-FA33AB6FBFAD}"/>
                </a:ext>
              </a:extLst>
            </p:cNvPr>
            <p:cNvCxnSpPr/>
            <p:nvPr/>
          </p:nvCxnSpPr>
          <p:spPr>
            <a:xfrm flipV="1">
              <a:off x="4813145" y="2634075"/>
              <a:ext cx="1063210" cy="1125544"/>
            </a:xfrm>
            <a:prstGeom prst="straightConnector1">
              <a:avLst/>
            </a:prstGeom>
            <a:noFill/>
            <a:ln w="6345" cap="flat">
              <a:solidFill>
                <a:srgbClr val="000000"/>
              </a:solidFill>
              <a:prstDash val="solid"/>
              <a:miter/>
              <a:tailEnd type="arrow"/>
            </a:ln>
          </p:spPr>
        </p:cxnSp>
        <p:cxnSp>
          <p:nvCxnSpPr>
            <p:cNvPr id="26" name="Straight Arrow Connector 22">
              <a:extLst>
                <a:ext uri="{FF2B5EF4-FFF2-40B4-BE49-F238E27FC236}">
                  <a16:creationId xmlns:a16="http://schemas.microsoft.com/office/drawing/2014/main" id="{79ED1AE2-CDD7-1C0D-E335-5E1D9077EF29}"/>
                </a:ext>
              </a:extLst>
            </p:cNvPr>
            <p:cNvCxnSpPr/>
            <p:nvPr/>
          </p:nvCxnSpPr>
          <p:spPr>
            <a:xfrm flipH="1">
              <a:off x="5471431" y="2672151"/>
              <a:ext cx="373221" cy="1651214"/>
            </a:xfrm>
            <a:prstGeom prst="straightConnector1">
              <a:avLst/>
            </a:prstGeom>
            <a:noFill/>
            <a:ln w="6345" cap="flat">
              <a:solidFill>
                <a:srgbClr val="000000"/>
              </a:solidFill>
              <a:prstDash val="solid"/>
              <a:miter/>
              <a:tailEnd type="arrow"/>
            </a:ln>
          </p:spPr>
        </p:cxnSp>
        <p:cxnSp>
          <p:nvCxnSpPr>
            <p:cNvPr id="27" name="Straight Arrow Connector 24">
              <a:extLst>
                <a:ext uri="{FF2B5EF4-FFF2-40B4-BE49-F238E27FC236}">
                  <a16:creationId xmlns:a16="http://schemas.microsoft.com/office/drawing/2014/main" id="{74F1B3DF-2087-F5FB-22C7-7E6045331F8F}"/>
                </a:ext>
              </a:extLst>
            </p:cNvPr>
            <p:cNvCxnSpPr/>
            <p:nvPr/>
          </p:nvCxnSpPr>
          <p:spPr>
            <a:xfrm flipV="1">
              <a:off x="5481837" y="3729444"/>
              <a:ext cx="1163162" cy="552069"/>
            </a:xfrm>
            <a:prstGeom prst="straightConnector1">
              <a:avLst/>
            </a:prstGeom>
            <a:noFill/>
            <a:ln w="6345" cap="flat">
              <a:solidFill>
                <a:srgbClr val="000000"/>
              </a:solidFill>
              <a:prstDash val="solid"/>
              <a:miter/>
              <a:tailEnd type="arrow"/>
            </a:ln>
          </p:spPr>
        </p:cxnSp>
        <p:cxnSp>
          <p:nvCxnSpPr>
            <p:cNvPr id="28" name="Straight Arrow Connector 26">
              <a:extLst>
                <a:ext uri="{FF2B5EF4-FFF2-40B4-BE49-F238E27FC236}">
                  <a16:creationId xmlns:a16="http://schemas.microsoft.com/office/drawing/2014/main" id="{ADBD6EFF-8FED-B016-33CA-E2C1A3246A61}"/>
                </a:ext>
              </a:extLst>
            </p:cNvPr>
            <p:cNvCxnSpPr/>
            <p:nvPr/>
          </p:nvCxnSpPr>
          <p:spPr>
            <a:xfrm>
              <a:off x="6644999" y="3744111"/>
              <a:ext cx="1123203" cy="15508"/>
            </a:xfrm>
            <a:prstGeom prst="straightConnector1">
              <a:avLst/>
            </a:prstGeom>
            <a:noFill/>
            <a:ln w="6345" cap="flat">
              <a:solidFill>
                <a:srgbClr val="000000"/>
              </a:solidFill>
              <a:prstDash val="solid"/>
              <a:miter/>
              <a:tailEnd type="arrow"/>
            </a:ln>
          </p:spPr>
        </p:cxnSp>
        <p:cxnSp>
          <p:nvCxnSpPr>
            <p:cNvPr id="29" name="Straight Arrow Connector 28">
              <a:extLst>
                <a:ext uri="{FF2B5EF4-FFF2-40B4-BE49-F238E27FC236}">
                  <a16:creationId xmlns:a16="http://schemas.microsoft.com/office/drawing/2014/main" id="{DD9EA98B-33E7-2EFF-BEE0-19C004F007F2}"/>
                </a:ext>
              </a:extLst>
            </p:cNvPr>
            <p:cNvCxnSpPr/>
            <p:nvPr/>
          </p:nvCxnSpPr>
          <p:spPr>
            <a:xfrm flipV="1">
              <a:off x="7713037" y="3028264"/>
              <a:ext cx="486890" cy="738259"/>
            </a:xfrm>
            <a:prstGeom prst="straightConnector1">
              <a:avLst/>
            </a:prstGeom>
            <a:noFill/>
            <a:ln w="6345" cap="flat">
              <a:solidFill>
                <a:srgbClr val="000000"/>
              </a:solidFill>
              <a:prstDash val="solid"/>
              <a:miter/>
              <a:tailEnd type="arrow"/>
            </a:ln>
          </p:spPr>
        </p:cxnSp>
      </p:grpSp>
      <p:sp>
        <p:nvSpPr>
          <p:cNvPr id="30" name="TextBox 31">
            <a:extLst>
              <a:ext uri="{FF2B5EF4-FFF2-40B4-BE49-F238E27FC236}">
                <a16:creationId xmlns:a16="http://schemas.microsoft.com/office/drawing/2014/main" id="{2B0D2E24-A817-96C8-56BE-EF3DFEB4399F}"/>
              </a:ext>
            </a:extLst>
          </p:cNvPr>
          <p:cNvSpPr txBox="1"/>
          <p:nvPr/>
        </p:nvSpPr>
        <p:spPr>
          <a:xfrm>
            <a:off x="9313749" y="1666560"/>
            <a:ext cx="2314520" cy="289310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1" u="none" strike="noStrike" kern="1200" cap="none" spc="0" baseline="0" dirty="0" err="1">
                <a:solidFill>
                  <a:srgbClr val="000000"/>
                </a:solidFill>
                <a:uFillTx/>
                <a:latin typeface="Century Gothic" pitchFamily="34"/>
              </a:rPr>
              <a:t>Alignements</a:t>
            </a:r>
            <a:r>
              <a:rPr lang="en-GB" sz="1400" b="0" i="1" u="none" strike="noStrike" kern="1200" cap="none" spc="0" baseline="0" dirty="0">
                <a:solidFill>
                  <a:srgbClr val="000000"/>
                </a:solidFill>
                <a:uFillTx/>
                <a:latin typeface="Century Gothic" pitchFamily="34"/>
              </a:rPr>
              <a:t> </a:t>
            </a:r>
            <a:r>
              <a:rPr lang="en-GB" sz="1400" b="0" u="none" strike="noStrike" kern="1200" cap="none" spc="0" baseline="0" dirty="0">
                <a:solidFill>
                  <a:srgbClr val="000000"/>
                </a:solidFill>
                <a:uFillTx/>
                <a:latin typeface="Century Gothic" pitchFamily="34"/>
              </a:rPr>
              <a:t>of</a:t>
            </a:r>
            <a:r>
              <a:rPr lang="en-GB" sz="1400" b="0" u="none" strike="noStrike" kern="1200" cap="none" spc="0" dirty="0">
                <a:solidFill>
                  <a:srgbClr val="000000"/>
                </a:solidFill>
                <a:uFillTx/>
                <a:latin typeface="Century Gothic" pitchFamily="34"/>
              </a:rPr>
              <a:t> k</a:t>
            </a:r>
            <a:r>
              <a:rPr lang="en-GB" sz="1400" b="0" i="0" u="none" strike="noStrike" kern="1200" cap="none" spc="0" baseline="0" dirty="0">
                <a:solidFill>
                  <a:srgbClr val="000000"/>
                </a:solidFill>
                <a:uFillTx/>
                <a:latin typeface="Century Gothic" pitchFamily="34"/>
              </a:rPr>
              <a:t>inaesthetic, performative and political</a:t>
            </a:r>
            <a:r>
              <a:rPr lang="en-GB" sz="1400" b="0" i="0" u="none" strike="noStrike" kern="1200" cap="none" spc="0" dirty="0">
                <a:solidFill>
                  <a:srgbClr val="000000"/>
                </a:solidFill>
                <a:uFillTx/>
                <a:latin typeface="Century Gothic" pitchFamily="34"/>
              </a:rPr>
              <a:t> body elements</a:t>
            </a:r>
            <a:r>
              <a:rPr lang="en-GB" sz="1400" b="0" i="1" u="none" strike="noStrike" kern="1200" cap="none" spc="0" baseline="0" dirty="0">
                <a:solidFill>
                  <a:srgbClr val="000000"/>
                </a:solidFill>
                <a:uFillTx/>
                <a:latin typeface="Century Gothic" pitchFamily="34"/>
              </a:rPr>
              <a:t> </a:t>
            </a:r>
            <a:r>
              <a:rPr lang="en-GB" sz="1400" b="0" i="0" u="none" strike="noStrike" kern="1200" cap="none" spc="0" baseline="0" dirty="0">
                <a:solidFill>
                  <a:srgbClr val="000000"/>
                </a:solidFill>
                <a:uFillTx/>
                <a:latin typeface="Century Gothic" pitchFamily="34"/>
              </a:rPr>
              <a:t>(Ahmed)</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1" u="none" strike="noStrike" kern="0" cap="none" spc="0" baseline="0" dirty="0">
              <a:solidFill>
                <a:srgbClr val="000000"/>
              </a:solidFill>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000000"/>
                </a:solidFill>
                <a:uFillTx/>
                <a:latin typeface="Century Gothic" pitchFamily="34"/>
              </a:rPr>
              <a:t>Desired and materialised (Butler)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dirty="0">
              <a:solidFill>
                <a:srgbClr val="000000"/>
              </a:solidFill>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000000"/>
                </a:solidFill>
                <a:uFillTx/>
                <a:latin typeface="Century Gothic" pitchFamily="34"/>
              </a:rPr>
              <a:t>Repetition, rejection, appropriation, exploration</a:t>
            </a:r>
            <a:r>
              <a:rPr lang="en-GB" sz="1400" b="0" i="0" u="none" strike="noStrike" kern="1200" cap="none" spc="0" dirty="0">
                <a:solidFill>
                  <a:srgbClr val="000000"/>
                </a:solidFill>
                <a:uFillTx/>
                <a:latin typeface="Century Gothic" pitchFamily="34"/>
              </a:rPr>
              <a:t> (Bollen)</a:t>
            </a:r>
            <a:endParaRPr lang="en-GB" sz="1400" b="0" i="0" u="none" strike="noStrike" kern="1200" cap="none" spc="0" baseline="0" dirty="0">
              <a:solidFill>
                <a:srgbClr val="000000"/>
              </a:solidFill>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entury Gothic" pitchFamily="34"/>
            </a:endParaRPr>
          </a:p>
        </p:txBody>
      </p:sp>
      <p:sp>
        <p:nvSpPr>
          <p:cNvPr id="31" name="TextBox 31">
            <a:extLst>
              <a:ext uri="{FF2B5EF4-FFF2-40B4-BE49-F238E27FC236}">
                <a16:creationId xmlns:a16="http://schemas.microsoft.com/office/drawing/2014/main" id="{CE967938-75DD-64B3-0F6C-4AD528B76409}"/>
              </a:ext>
            </a:extLst>
          </p:cNvPr>
          <p:cNvSpPr txBox="1"/>
          <p:nvPr/>
        </p:nvSpPr>
        <p:spPr>
          <a:xfrm>
            <a:off x="3190442" y="5453164"/>
            <a:ext cx="5750908" cy="52322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dirty="0">
                <a:solidFill>
                  <a:srgbClr val="000000"/>
                </a:solidFill>
                <a:latin typeface="Century Gothic" pitchFamily="34"/>
              </a:rPr>
              <a:t>Anti-normative forms of action on non-normative </a:t>
            </a:r>
            <a:r>
              <a:rPr lang="en-GB" sz="1400" i="1" dirty="0">
                <a:solidFill>
                  <a:srgbClr val="000000"/>
                </a:solidFill>
                <a:latin typeface="Century Gothic" pitchFamily="34"/>
              </a:rPr>
              <a:t>lines.</a:t>
            </a:r>
            <a:endParaRPr lang="en-GB" sz="1400" b="0" i="1" u="none" strike="noStrike" kern="120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entury Gothic" pitchFamily="34"/>
            </a:endParaRPr>
          </a:p>
        </p:txBody>
      </p:sp>
      <p:sp>
        <p:nvSpPr>
          <p:cNvPr id="32" name="TextBox 31">
            <a:extLst>
              <a:ext uri="{FF2B5EF4-FFF2-40B4-BE49-F238E27FC236}">
                <a16:creationId xmlns:a16="http://schemas.microsoft.com/office/drawing/2014/main" id="{781389C9-475F-D8C7-EFD7-C2EFB275C252}"/>
              </a:ext>
            </a:extLst>
          </p:cNvPr>
          <p:cNvSpPr txBox="1"/>
          <p:nvPr/>
        </p:nvSpPr>
        <p:spPr>
          <a:xfrm>
            <a:off x="575954" y="1903309"/>
            <a:ext cx="2330595" cy="2031325"/>
          </a:xfrm>
          <a:prstGeom prst="rect">
            <a:avLst/>
          </a:prstGeom>
          <a:noFill/>
          <a:ln cap="flat">
            <a:noFill/>
          </a:ln>
        </p:spPr>
        <p:txBody>
          <a:bodyPr vert="horz" wrap="square" lIns="91440" tIns="45720" rIns="91440" bIns="45720" anchor="t" anchorCtr="0"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itchFamily="34"/>
              </a:rPr>
              <a:t>Sustaining surfaces through physical and social curations</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0" cap="none" spc="0" baseline="0" dirty="0">
              <a:solidFill>
                <a:srgbClr val="000000"/>
              </a:solidFill>
              <a:uFillTx/>
              <a:latin typeface="Century Gothic" pitchFamily="34"/>
            </a:endParaRP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kern="0" dirty="0">
                <a:solidFill>
                  <a:srgbClr val="000000"/>
                </a:solidFill>
                <a:latin typeface="Century Gothic" pitchFamily="34"/>
              </a:rPr>
              <a:t>Safety (Awareness work)</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kern="0" dirty="0">
              <a:solidFill>
                <a:srgbClr val="000000"/>
              </a:solidFill>
              <a:latin typeface="Century Gothic" pitchFamily="34"/>
            </a:endParaRP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itchFamily="34"/>
              </a:rPr>
              <a:t>Affective enhancement</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0" cap="none" spc="0" baseline="0" dirty="0">
              <a:solidFill>
                <a:srgbClr val="000000"/>
              </a:solidFill>
              <a:uFillTx/>
              <a:latin typeface="Century Gothic" pitchFamily="34"/>
            </a:endParaRP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kern="0" dirty="0">
                <a:solidFill>
                  <a:srgbClr val="000000"/>
                </a:solidFill>
                <a:latin typeface="Century Gothic" pitchFamily="34"/>
              </a:rPr>
              <a:t>Parallelism/Suspension</a:t>
            </a:r>
            <a:endParaRPr lang="en-GB" sz="1400" b="0" i="0" u="none" strike="noStrike" kern="0" cap="none" spc="0" baseline="0" dirty="0">
              <a:solidFill>
                <a:srgbClr val="000000"/>
              </a:solidFill>
              <a:uFillTx/>
              <a:latin typeface="Century Gothic" pitchFamily="34"/>
            </a:endParaRPr>
          </a:p>
        </p:txBody>
      </p:sp>
      <p:sp>
        <p:nvSpPr>
          <p:cNvPr id="33" name="TextBox 29">
            <a:extLst>
              <a:ext uri="{FF2B5EF4-FFF2-40B4-BE49-F238E27FC236}">
                <a16:creationId xmlns:a16="http://schemas.microsoft.com/office/drawing/2014/main" id="{DD547817-0FC6-7BD6-34CA-5894B958AE89}"/>
              </a:ext>
            </a:extLst>
          </p:cNvPr>
          <p:cNvSpPr txBox="1"/>
          <p:nvPr/>
        </p:nvSpPr>
        <p:spPr>
          <a:xfrm rot="18887531">
            <a:off x="2184770" y="4137706"/>
            <a:ext cx="1655758" cy="307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dirty="0">
                <a:solidFill>
                  <a:srgbClr val="000000"/>
                </a:solidFill>
                <a:uFillTx/>
                <a:latin typeface="Century Gothic" pitchFamily="34"/>
              </a:rPr>
              <a:t>Queer politics </a:t>
            </a:r>
          </a:p>
        </p:txBody>
      </p:sp>
      <p:sp>
        <p:nvSpPr>
          <p:cNvPr id="34" name="TextBox 32">
            <a:extLst>
              <a:ext uri="{FF2B5EF4-FFF2-40B4-BE49-F238E27FC236}">
                <a16:creationId xmlns:a16="http://schemas.microsoft.com/office/drawing/2014/main" id="{64B5A114-631E-38DD-1993-9C78FE90943F}"/>
              </a:ext>
            </a:extLst>
          </p:cNvPr>
          <p:cNvSpPr txBox="1"/>
          <p:nvPr/>
        </p:nvSpPr>
        <p:spPr>
          <a:xfrm>
            <a:off x="6248360" y="3700707"/>
            <a:ext cx="1655758" cy="52321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dirty="0">
                <a:solidFill>
                  <a:srgbClr val="000000"/>
                </a:solidFill>
                <a:uFillTx/>
                <a:latin typeface="Century Gothic" pitchFamily="34"/>
              </a:rPr>
              <a:t>Political subjectivities</a:t>
            </a:r>
          </a:p>
        </p:txBody>
      </p:sp>
      <p:sp>
        <p:nvSpPr>
          <p:cNvPr id="35" name="TextBox 31">
            <a:extLst>
              <a:ext uri="{FF2B5EF4-FFF2-40B4-BE49-F238E27FC236}">
                <a16:creationId xmlns:a16="http://schemas.microsoft.com/office/drawing/2014/main" id="{836EC315-600C-2FD5-27DA-A746890D8212}"/>
              </a:ext>
            </a:extLst>
          </p:cNvPr>
          <p:cNvSpPr txBox="1"/>
          <p:nvPr/>
        </p:nvSpPr>
        <p:spPr>
          <a:xfrm>
            <a:off x="6585527" y="2765084"/>
            <a:ext cx="2844177" cy="307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000000"/>
                </a:solidFill>
                <a:uFillTx/>
                <a:latin typeface="Century Gothic" pitchFamily="34"/>
              </a:rPr>
              <a:t>Body / Identity</a:t>
            </a:r>
            <a:endParaRPr lang="en-GB" sz="1400" b="0" i="0" u="none" strike="noStrike" kern="1200" cap="none" spc="0" baseline="0">
              <a:solidFill>
                <a:srgbClr val="000000"/>
              </a:solidFill>
              <a:uFillTx/>
              <a:latin typeface="Century Gothic" pitchFamily="34"/>
            </a:endParaRPr>
          </a:p>
        </p:txBody>
      </p:sp>
      <p:cxnSp>
        <p:nvCxnSpPr>
          <p:cNvPr id="36" name="Straight Arrow Connector 54">
            <a:extLst>
              <a:ext uri="{FF2B5EF4-FFF2-40B4-BE49-F238E27FC236}">
                <a16:creationId xmlns:a16="http://schemas.microsoft.com/office/drawing/2014/main" id="{E82CA2F9-5D31-0442-A6B7-13016937EF2E}"/>
              </a:ext>
            </a:extLst>
          </p:cNvPr>
          <p:cNvCxnSpPr>
            <a:cxnSpLocks/>
          </p:cNvCxnSpPr>
          <p:nvPr/>
        </p:nvCxnSpPr>
        <p:spPr>
          <a:xfrm flipV="1">
            <a:off x="5659121" y="2026024"/>
            <a:ext cx="0" cy="747682"/>
          </a:xfrm>
          <a:prstGeom prst="straightConnector1">
            <a:avLst/>
          </a:prstGeom>
          <a:noFill/>
          <a:ln w="6345" cap="flat">
            <a:solidFill>
              <a:srgbClr val="FF0000"/>
            </a:solidFill>
            <a:prstDash val="solid"/>
            <a:miter/>
            <a:tailEnd type="arrow"/>
          </a:ln>
        </p:spPr>
      </p:cxnSp>
      <p:sp>
        <p:nvSpPr>
          <p:cNvPr id="37" name="TextBox 31">
            <a:extLst>
              <a:ext uri="{FF2B5EF4-FFF2-40B4-BE49-F238E27FC236}">
                <a16:creationId xmlns:a16="http://schemas.microsoft.com/office/drawing/2014/main" id="{5A3C8913-DA43-9658-C550-5DA5FB6C1B67}"/>
              </a:ext>
            </a:extLst>
          </p:cNvPr>
          <p:cNvSpPr txBox="1"/>
          <p:nvPr/>
        </p:nvSpPr>
        <p:spPr>
          <a:xfrm>
            <a:off x="5384091" y="2084808"/>
            <a:ext cx="2559918" cy="307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i="0" u="none" strike="noStrike" kern="1200" cap="none" spc="0" baseline="0" dirty="0">
                <a:solidFill>
                  <a:srgbClr val="000000"/>
                </a:solidFill>
                <a:uFillTx/>
                <a:latin typeface="Century Gothic" pitchFamily="34"/>
              </a:rPr>
              <a:t>Feelings and affects</a:t>
            </a:r>
          </a:p>
        </p:txBody>
      </p:sp>
      <p:cxnSp>
        <p:nvCxnSpPr>
          <p:cNvPr id="38" name="Straight Arrow Connector 54">
            <a:extLst>
              <a:ext uri="{FF2B5EF4-FFF2-40B4-BE49-F238E27FC236}">
                <a16:creationId xmlns:a16="http://schemas.microsoft.com/office/drawing/2014/main" id="{78F87D9C-8B18-BB64-6483-470FA4B493B2}"/>
              </a:ext>
            </a:extLst>
          </p:cNvPr>
          <p:cNvCxnSpPr>
            <a:cxnSpLocks/>
          </p:cNvCxnSpPr>
          <p:nvPr/>
        </p:nvCxnSpPr>
        <p:spPr>
          <a:xfrm flipV="1">
            <a:off x="6644999" y="2407930"/>
            <a:ext cx="0" cy="357154"/>
          </a:xfrm>
          <a:prstGeom prst="straightConnector1">
            <a:avLst/>
          </a:prstGeom>
          <a:noFill/>
          <a:ln w="6345" cap="flat">
            <a:solidFill>
              <a:srgbClr val="FF0000"/>
            </a:solidFill>
            <a:prstDash val="solid"/>
            <a:miter/>
            <a:tailEnd type="arrow"/>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animBg="1"/>
      <p:bldP spid="19" grpId="0" animBg="1"/>
      <p:bldP spid="30" grpId="0"/>
      <p:bldP spid="31" grpId="0"/>
      <p:bldP spid="32" grpId="0"/>
      <p:bldP spid="33" grpId="0"/>
      <p:bldP spid="34" grpId="0"/>
      <p:bldP spid="35" grpId="0"/>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4F70EA7-B437-4832-E708-68C3BAB18AF4}"/>
              </a:ext>
            </a:extLst>
          </p:cNvPr>
          <p:cNvPicPr>
            <a:picLocks noChangeAspect="1"/>
          </p:cNvPicPr>
          <p:nvPr/>
        </p:nvPicPr>
        <p:blipFill rotWithShape="1">
          <a:blip r:embed="rId2">
            <a:alphaModFix amt="20000"/>
          </a:blip>
          <a:srcRect l="3160"/>
          <a:stretch/>
        </p:blipFill>
        <p:spPr>
          <a:xfrm>
            <a:off x="6565187" y="-396206"/>
            <a:ext cx="5626813" cy="7278548"/>
          </a:xfrm>
          <a:prstGeom prst="rect">
            <a:avLst/>
          </a:prstGeom>
        </p:spPr>
      </p:pic>
      <p:pic>
        <p:nvPicPr>
          <p:cNvPr id="18" name="Picture 17">
            <a:extLst>
              <a:ext uri="{FF2B5EF4-FFF2-40B4-BE49-F238E27FC236}">
                <a16:creationId xmlns:a16="http://schemas.microsoft.com/office/drawing/2014/main" id="{C12083E2-3C95-DA3D-E9D9-A53819BF44A5}"/>
              </a:ext>
            </a:extLst>
          </p:cNvPr>
          <p:cNvPicPr>
            <a:picLocks noChangeAspect="1"/>
          </p:cNvPicPr>
          <p:nvPr/>
        </p:nvPicPr>
        <p:blipFill>
          <a:blip r:embed="rId3">
            <a:alphaModFix amt="20000"/>
          </a:blip>
          <a:stretch>
            <a:fillRect/>
          </a:stretch>
        </p:blipFill>
        <p:spPr>
          <a:xfrm>
            <a:off x="326981" y="588842"/>
            <a:ext cx="3097319" cy="3720025"/>
          </a:xfrm>
          <a:prstGeom prst="rect">
            <a:avLst/>
          </a:prstGeom>
        </p:spPr>
      </p:pic>
      <p:pic>
        <p:nvPicPr>
          <p:cNvPr id="20" name="Picture 19">
            <a:extLst>
              <a:ext uri="{FF2B5EF4-FFF2-40B4-BE49-F238E27FC236}">
                <a16:creationId xmlns:a16="http://schemas.microsoft.com/office/drawing/2014/main" id="{2DAE2737-5AFA-C4FD-D48A-20F61DB8D44B}"/>
              </a:ext>
            </a:extLst>
          </p:cNvPr>
          <p:cNvPicPr>
            <a:picLocks noChangeAspect="1"/>
          </p:cNvPicPr>
          <p:nvPr/>
        </p:nvPicPr>
        <p:blipFill>
          <a:blip r:embed="rId4">
            <a:alphaModFix amt="20000"/>
          </a:blip>
          <a:stretch>
            <a:fillRect/>
          </a:stretch>
        </p:blipFill>
        <p:spPr>
          <a:xfrm>
            <a:off x="3769630" y="4526763"/>
            <a:ext cx="1855073" cy="2363055"/>
          </a:xfrm>
          <a:prstGeom prst="rect">
            <a:avLst/>
          </a:prstGeom>
        </p:spPr>
      </p:pic>
      <p:grpSp>
        <p:nvGrpSpPr>
          <p:cNvPr id="7" name="Group 5">
            <a:extLst>
              <a:ext uri="{FF2B5EF4-FFF2-40B4-BE49-F238E27FC236}">
                <a16:creationId xmlns:a16="http://schemas.microsoft.com/office/drawing/2014/main" id="{CEB93049-F8D6-9756-7CA7-106F35AD48C4}"/>
              </a:ext>
            </a:extLst>
          </p:cNvPr>
          <p:cNvGrpSpPr/>
          <p:nvPr/>
        </p:nvGrpSpPr>
        <p:grpSpPr>
          <a:xfrm>
            <a:off x="5931761" y="2671521"/>
            <a:ext cx="338666" cy="677681"/>
            <a:chOff x="5928238" y="3008055"/>
            <a:chExt cx="338666" cy="677681"/>
          </a:xfrm>
        </p:grpSpPr>
        <p:sp>
          <p:nvSpPr>
            <p:cNvPr id="8" name="Oval 7">
              <a:extLst>
                <a:ext uri="{FF2B5EF4-FFF2-40B4-BE49-F238E27FC236}">
                  <a16:creationId xmlns:a16="http://schemas.microsoft.com/office/drawing/2014/main" id="{5570E529-1175-6CC2-45BD-5211FEF4B3F3}"/>
                </a:ext>
              </a:extLst>
            </p:cNvPr>
            <p:cNvSpPr/>
            <p:nvPr/>
          </p:nvSpPr>
          <p:spPr>
            <a:xfrm>
              <a:off x="6034354" y="3008055"/>
              <a:ext cx="145462" cy="14546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chemeClr val="tx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FFFFFF"/>
                </a:solidFill>
                <a:highlight>
                  <a:srgbClr val="FFFF00"/>
                </a:highlight>
                <a:uFillTx/>
                <a:latin typeface="Century Gothic" pitchFamily="34"/>
              </a:endParaRPr>
            </a:p>
          </p:txBody>
        </p:sp>
        <p:cxnSp>
          <p:nvCxnSpPr>
            <p:cNvPr id="9" name="Straight Connector 8">
              <a:extLst>
                <a:ext uri="{FF2B5EF4-FFF2-40B4-BE49-F238E27FC236}">
                  <a16:creationId xmlns:a16="http://schemas.microsoft.com/office/drawing/2014/main" id="{A1D3669E-2A9A-D31B-BF84-CFE4061B55CF}"/>
                </a:ext>
              </a:extLst>
            </p:cNvPr>
            <p:cNvCxnSpPr>
              <a:cxnSpLocks/>
              <a:stCxn id="8" idx="2"/>
            </p:cNvCxnSpPr>
            <p:nvPr/>
          </p:nvCxnSpPr>
          <p:spPr>
            <a:xfrm flipH="1">
              <a:off x="6097575" y="3153518"/>
              <a:ext cx="9510" cy="377346"/>
            </a:xfrm>
            <a:prstGeom prst="straightConnector1">
              <a:avLst/>
            </a:prstGeom>
            <a:noFill/>
            <a:ln w="12701" cap="flat">
              <a:solidFill>
                <a:schemeClr val="tx1"/>
              </a:solidFill>
              <a:prstDash val="solid"/>
              <a:miter/>
            </a:ln>
          </p:spPr>
        </p:cxnSp>
        <p:cxnSp>
          <p:nvCxnSpPr>
            <p:cNvPr id="10" name="Straight Connector 9">
              <a:extLst>
                <a:ext uri="{FF2B5EF4-FFF2-40B4-BE49-F238E27FC236}">
                  <a16:creationId xmlns:a16="http://schemas.microsoft.com/office/drawing/2014/main" id="{F2A43BFB-4C40-E85A-EF3D-F0D3604C0A5E}"/>
                </a:ext>
              </a:extLst>
            </p:cNvPr>
            <p:cNvCxnSpPr/>
            <p:nvPr/>
          </p:nvCxnSpPr>
          <p:spPr>
            <a:xfrm>
              <a:off x="5928238" y="3276587"/>
              <a:ext cx="338666" cy="0"/>
            </a:xfrm>
            <a:prstGeom prst="straightConnector1">
              <a:avLst/>
            </a:prstGeom>
            <a:noFill/>
            <a:ln w="12701" cap="flat">
              <a:solidFill>
                <a:schemeClr val="tx1"/>
              </a:solidFill>
              <a:prstDash val="solid"/>
              <a:miter/>
            </a:ln>
          </p:spPr>
        </p:cxnSp>
        <p:cxnSp>
          <p:nvCxnSpPr>
            <p:cNvPr id="11" name="Straight Connector 10">
              <a:extLst>
                <a:ext uri="{FF2B5EF4-FFF2-40B4-BE49-F238E27FC236}">
                  <a16:creationId xmlns:a16="http://schemas.microsoft.com/office/drawing/2014/main" id="{6E9D6696-F712-1F54-5144-F9359C5B62A1}"/>
                </a:ext>
              </a:extLst>
            </p:cNvPr>
            <p:cNvCxnSpPr/>
            <p:nvPr/>
          </p:nvCxnSpPr>
          <p:spPr>
            <a:xfrm>
              <a:off x="6097575" y="3529648"/>
              <a:ext cx="155915" cy="156088"/>
            </a:xfrm>
            <a:prstGeom prst="straightConnector1">
              <a:avLst/>
            </a:prstGeom>
            <a:noFill/>
            <a:ln w="12701" cap="flat">
              <a:solidFill>
                <a:schemeClr val="tx1"/>
              </a:solidFill>
              <a:prstDash val="solid"/>
              <a:miter/>
            </a:ln>
          </p:spPr>
        </p:cxnSp>
        <p:cxnSp>
          <p:nvCxnSpPr>
            <p:cNvPr id="12" name="Straight Connector 11">
              <a:extLst>
                <a:ext uri="{FF2B5EF4-FFF2-40B4-BE49-F238E27FC236}">
                  <a16:creationId xmlns:a16="http://schemas.microsoft.com/office/drawing/2014/main" id="{9879D64F-E26D-0C26-2917-4D4DA01BF414}"/>
                </a:ext>
              </a:extLst>
            </p:cNvPr>
            <p:cNvCxnSpPr/>
            <p:nvPr/>
          </p:nvCxnSpPr>
          <p:spPr>
            <a:xfrm flipH="1">
              <a:off x="5973446" y="3532080"/>
              <a:ext cx="121514" cy="153656"/>
            </a:xfrm>
            <a:prstGeom prst="straightConnector1">
              <a:avLst/>
            </a:prstGeom>
            <a:noFill/>
            <a:ln w="12701" cap="flat">
              <a:solidFill>
                <a:schemeClr val="tx1"/>
              </a:solidFill>
              <a:prstDash val="solid"/>
              <a:miter/>
            </a:ln>
          </p:spPr>
        </p:cxnSp>
      </p:grpSp>
      <p:sp>
        <p:nvSpPr>
          <p:cNvPr id="73" name="Rectangle 76">
            <a:extLst>
              <a:ext uri="{FF2B5EF4-FFF2-40B4-BE49-F238E27FC236}">
                <a16:creationId xmlns:a16="http://schemas.microsoft.com/office/drawing/2014/main" id="{4980AFA0-6FAE-737E-FFB0-ADF3EC8C3895}"/>
              </a:ext>
            </a:extLst>
          </p:cNvPr>
          <p:cNvSpPr/>
          <p:nvPr/>
        </p:nvSpPr>
        <p:spPr>
          <a:xfrm>
            <a:off x="1" y="-2267"/>
            <a:ext cx="3909316" cy="401174"/>
          </a:xfrm>
          <a:prstGeom prst="rect">
            <a:avLst/>
          </a:pr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dirty="0">
                <a:solidFill>
                  <a:srgbClr val="FFFFFF"/>
                </a:solidFill>
                <a:uFillTx/>
                <a:latin typeface="Century Gothic" pitchFamily="34"/>
              </a:rPr>
              <a:t>Dancing queer</a:t>
            </a:r>
          </a:p>
        </p:txBody>
      </p:sp>
      <p:sp>
        <p:nvSpPr>
          <p:cNvPr id="87" name="TextBox 29">
            <a:extLst>
              <a:ext uri="{FF2B5EF4-FFF2-40B4-BE49-F238E27FC236}">
                <a16:creationId xmlns:a16="http://schemas.microsoft.com/office/drawing/2014/main" id="{E2E8C2DE-937A-45C5-B0AA-08FDCCACC430}"/>
              </a:ext>
            </a:extLst>
          </p:cNvPr>
          <p:cNvSpPr txBox="1"/>
          <p:nvPr/>
        </p:nvSpPr>
        <p:spPr>
          <a:xfrm>
            <a:off x="2730403" y="3572656"/>
            <a:ext cx="3185481" cy="954107"/>
          </a:xfrm>
          <a:prstGeom prst="rect">
            <a:avLst/>
          </a:prstGeom>
          <a:noFill/>
          <a:ln cap="flat">
            <a:noFill/>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highlight>
                  <a:srgbClr val="C0C0C0"/>
                </a:highlight>
                <a:uFillTx/>
                <a:latin typeface="Century Gothic" pitchFamily="34"/>
              </a:rPr>
              <a:t>Exploration, re</a:t>
            </a:r>
            <a:r>
              <a:rPr lang="en-GB" sz="1400" kern="0" dirty="0">
                <a:solidFill>
                  <a:srgbClr val="000000"/>
                </a:solidFill>
                <a:highlight>
                  <a:srgbClr val="C0C0C0"/>
                </a:highlight>
                <a:latin typeface="Century Gothic" pitchFamily="34"/>
              </a:rPr>
              <a:t>-contextualisation and re-distribution of gendered performativities and kinaesthesias</a:t>
            </a:r>
            <a:endParaRPr lang="en-GB" sz="1400" b="0" i="0" u="none" strike="noStrike" kern="1200" cap="none" spc="0" baseline="0" dirty="0">
              <a:solidFill>
                <a:srgbClr val="000000"/>
              </a:solidFill>
              <a:highlight>
                <a:srgbClr val="C0C0C0"/>
              </a:highlight>
              <a:uFillTx/>
              <a:latin typeface="Century Gothic" pitchFamily="34"/>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highlight>
                <a:srgbClr val="C0C0C0"/>
              </a:highlight>
              <a:uFillTx/>
              <a:latin typeface="Century Gothic" pitchFamily="34"/>
            </a:endParaRPr>
          </a:p>
        </p:txBody>
      </p:sp>
      <p:sp>
        <p:nvSpPr>
          <p:cNvPr id="90" name="TextBox 89">
            <a:extLst>
              <a:ext uri="{FF2B5EF4-FFF2-40B4-BE49-F238E27FC236}">
                <a16:creationId xmlns:a16="http://schemas.microsoft.com/office/drawing/2014/main" id="{1D57647E-717B-1FD8-35D1-3A91CE801F9F}"/>
              </a:ext>
            </a:extLst>
          </p:cNvPr>
          <p:cNvSpPr txBox="1"/>
          <p:nvPr/>
        </p:nvSpPr>
        <p:spPr>
          <a:xfrm>
            <a:off x="1780810" y="4980941"/>
            <a:ext cx="8640567" cy="1020857"/>
          </a:xfrm>
          <a:prstGeom prst="rect">
            <a:avLst/>
          </a:prstGeom>
          <a:noFill/>
          <a:ln>
            <a:noFill/>
          </a:ln>
        </p:spPr>
        <p:txBody>
          <a:bodyPr wrap="square">
            <a:spAutoFit/>
          </a:bodyPr>
          <a:lstStyle/>
          <a:p>
            <a:pPr algn="ctr">
              <a:lnSpc>
                <a:spcPct val="150000"/>
              </a:lnSpc>
              <a:spcBef>
                <a:spcPts val="600"/>
              </a:spcBef>
              <a:spcAft>
                <a:spcPts val="1400"/>
              </a:spcAft>
            </a:pPr>
            <a:r>
              <a:rPr lang="en-GB" sz="1400" kern="100" dirty="0">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Dancing queer is a political bodily stance that serves to reclaim one’s body through kinaesthetic and performative acts, which for many bodies, become a way for desired identities to take shape.</a:t>
            </a:r>
            <a:endParaRPr lang="es-ES" sz="1400" kern="100" dirty="0">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29">
            <a:extLst>
              <a:ext uri="{FF2B5EF4-FFF2-40B4-BE49-F238E27FC236}">
                <a16:creationId xmlns:a16="http://schemas.microsoft.com/office/drawing/2014/main" id="{E6093FF2-03E1-CD75-065C-CA6A5C1A8C8A}"/>
              </a:ext>
            </a:extLst>
          </p:cNvPr>
          <p:cNvSpPr txBox="1"/>
          <p:nvPr/>
        </p:nvSpPr>
        <p:spPr>
          <a:xfrm>
            <a:off x="4338310" y="1672021"/>
            <a:ext cx="3520346" cy="307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0" cap="none" spc="0" baseline="0" dirty="0">
                <a:solidFill>
                  <a:srgbClr val="000000"/>
                </a:solidFill>
                <a:highlight>
                  <a:srgbClr val="FFFF00"/>
                </a:highlight>
                <a:uFillTx/>
                <a:latin typeface="Century Gothic" pitchFamily="34"/>
              </a:rPr>
              <a:t>Dancing queer is not queers dancing</a:t>
            </a:r>
          </a:p>
        </p:txBody>
      </p:sp>
      <p:sp>
        <p:nvSpPr>
          <p:cNvPr id="14" name="TextBox 29">
            <a:extLst>
              <a:ext uri="{FF2B5EF4-FFF2-40B4-BE49-F238E27FC236}">
                <a16:creationId xmlns:a16="http://schemas.microsoft.com/office/drawing/2014/main" id="{AD6044BE-474E-A06D-36AB-806B3E7D9F77}"/>
              </a:ext>
            </a:extLst>
          </p:cNvPr>
          <p:cNvSpPr txBox="1"/>
          <p:nvPr/>
        </p:nvSpPr>
        <p:spPr>
          <a:xfrm>
            <a:off x="6378675" y="3636794"/>
            <a:ext cx="3141625" cy="738664"/>
          </a:xfrm>
          <a:prstGeom prst="rect">
            <a:avLst/>
          </a:prstGeom>
          <a:noFill/>
          <a:ln cap="flat">
            <a:noFill/>
          </a:ln>
        </p:spPr>
        <p:txBody>
          <a:bodyPr vert="horz" wrap="square" lIns="91440" tIns="45720" rIns="91440" bIns="45720" anchor="t" anchorCtr="1"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kern="0" dirty="0">
                <a:solidFill>
                  <a:srgbClr val="000000"/>
                </a:solidFill>
                <a:highlight>
                  <a:srgbClr val="C0C0C0"/>
                </a:highlight>
                <a:latin typeface="Century Gothic" pitchFamily="34"/>
              </a:rPr>
              <a:t>Bodies can materialise kinaesthetically and performative queer identifications</a:t>
            </a:r>
          </a:p>
        </p:txBody>
      </p:sp>
      <p:cxnSp>
        <p:nvCxnSpPr>
          <p:cNvPr id="17" name="Straight Arrow Connector 16">
            <a:extLst>
              <a:ext uri="{FF2B5EF4-FFF2-40B4-BE49-F238E27FC236}">
                <a16:creationId xmlns:a16="http://schemas.microsoft.com/office/drawing/2014/main" id="{5AFF0EC5-2382-1597-0734-64AE96F99173}"/>
              </a:ext>
            </a:extLst>
          </p:cNvPr>
          <p:cNvCxnSpPr>
            <a:endCxn id="13" idx="2"/>
          </p:cNvCxnSpPr>
          <p:nvPr/>
        </p:nvCxnSpPr>
        <p:spPr>
          <a:xfrm flipV="1">
            <a:off x="6096000" y="1979798"/>
            <a:ext cx="2483" cy="64011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CBC049E-3F25-AD09-C376-85248EACE886}"/>
              </a:ext>
            </a:extLst>
          </p:cNvPr>
          <p:cNvCxnSpPr>
            <a:cxnSpLocks/>
            <a:endCxn id="87" idx="0"/>
          </p:cNvCxnSpPr>
          <p:nvPr/>
        </p:nvCxnSpPr>
        <p:spPr>
          <a:xfrm flipH="1">
            <a:off x="4323144" y="3051425"/>
            <a:ext cx="1592740" cy="5212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99B8F79-9C9E-4CC9-BD6F-E9C8F5398B61}"/>
              </a:ext>
            </a:extLst>
          </p:cNvPr>
          <p:cNvCxnSpPr>
            <a:cxnSpLocks/>
            <a:endCxn id="14" idx="0"/>
          </p:cNvCxnSpPr>
          <p:nvPr/>
        </p:nvCxnSpPr>
        <p:spPr>
          <a:xfrm>
            <a:off x="6267820" y="3051425"/>
            <a:ext cx="1681668" cy="58536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A8D52F3-169E-BD26-D97A-CAE092F95B8D}"/>
              </a:ext>
            </a:extLst>
          </p:cNvPr>
          <p:cNvCxnSpPr>
            <a:cxnSpLocks/>
            <a:endCxn id="90" idx="0"/>
          </p:cNvCxnSpPr>
          <p:nvPr/>
        </p:nvCxnSpPr>
        <p:spPr>
          <a:xfrm flipH="1">
            <a:off x="6101094" y="3455480"/>
            <a:ext cx="4759" cy="15254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79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90"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D127B2-1919-8925-40F1-B13698CA878C}"/>
              </a:ext>
            </a:extLst>
          </p:cNvPr>
          <p:cNvPicPr>
            <a:picLocks noChangeAspect="1"/>
          </p:cNvPicPr>
          <p:nvPr/>
        </p:nvPicPr>
        <p:blipFill rotWithShape="1">
          <a:blip r:embed="rId2"/>
          <a:srcRect t="43971"/>
          <a:stretch/>
        </p:blipFill>
        <p:spPr>
          <a:xfrm rot="21052426">
            <a:off x="604817" y="2515045"/>
            <a:ext cx="3672297" cy="2604499"/>
          </a:xfrm>
          <a:prstGeom prst="rect">
            <a:avLst/>
          </a:prstGeom>
        </p:spPr>
      </p:pic>
      <p:sp>
        <p:nvSpPr>
          <p:cNvPr id="4" name="TextBox 29">
            <a:extLst>
              <a:ext uri="{FF2B5EF4-FFF2-40B4-BE49-F238E27FC236}">
                <a16:creationId xmlns:a16="http://schemas.microsoft.com/office/drawing/2014/main" id="{DF178C02-D08E-155F-F5A7-99711DC505C9}"/>
              </a:ext>
            </a:extLst>
          </p:cNvPr>
          <p:cNvSpPr txBox="1"/>
          <p:nvPr/>
        </p:nvSpPr>
        <p:spPr>
          <a:xfrm>
            <a:off x="3909317" y="538111"/>
            <a:ext cx="6391741" cy="749573"/>
          </a:xfrm>
          <a:prstGeom prst="rect">
            <a:avLst/>
          </a:prstGeom>
        </p:spPr>
        <p:txBody>
          <a:bodyPr vert="horz" lIns="91440" tIns="45720" rIns="91440" bIns="45720" rtlCol="0" anchorCtr="1" compatLnSpc="1">
            <a:noAutofit/>
          </a:bodyPr>
          <a:lstStyle/>
          <a:p>
            <a:pPr marR="0" lvl="0" fontAlgn="auto">
              <a:lnSpc>
                <a:spcPct val="90000"/>
              </a:lnSpc>
              <a:spcBef>
                <a:spcPts val="0"/>
              </a:spcBef>
              <a:spcAft>
                <a:spcPts val="600"/>
              </a:spcAft>
              <a:tabLst/>
              <a:defRPr sz="1800" b="0" i="0" u="none" strike="noStrike" kern="0" cap="none" spc="0" baseline="0">
                <a:solidFill>
                  <a:srgbClr val="000000"/>
                </a:solidFill>
                <a:uFillTx/>
              </a:defRPr>
            </a:pPr>
            <a:r>
              <a:rPr lang="en-US" sz="1200" b="0" i="0" u="none" strike="noStrike" cap="none" spc="0" baseline="0" dirty="0">
                <a:uFillTx/>
                <a:latin typeface="Century Gothic" panose="020B0502020202020204" pitchFamily="34" charset="0"/>
              </a:rPr>
              <a:t>QTDF sustain the creation and exploration</a:t>
            </a:r>
            <a:r>
              <a:rPr lang="en-US" sz="1200" b="0" i="0" u="none" strike="noStrike" cap="none" spc="0" dirty="0">
                <a:uFillTx/>
                <a:latin typeface="Century Gothic" panose="020B0502020202020204" pitchFamily="34" charset="0"/>
              </a:rPr>
              <a:t> of political subjectivities and other ways of social </a:t>
            </a:r>
            <a:r>
              <a:rPr lang="en-US" sz="1200" b="0" i="0" u="none" strike="noStrike" cap="none" spc="0" dirty="0" err="1">
                <a:uFillTx/>
                <a:latin typeface="Century Gothic" panose="020B0502020202020204" pitchFamily="34" charset="0"/>
              </a:rPr>
              <a:t>organisation</a:t>
            </a:r>
            <a:r>
              <a:rPr lang="en-US" sz="1200" b="0" i="0" u="none" strike="noStrike" cap="none" spc="0" dirty="0">
                <a:uFillTx/>
                <a:latin typeface="Century Gothic" panose="020B0502020202020204" pitchFamily="34" charset="0"/>
              </a:rPr>
              <a:t> through the </a:t>
            </a:r>
            <a:r>
              <a:rPr lang="en-US" sz="1200" dirty="0">
                <a:latin typeface="Century Gothic" panose="020B0502020202020204" pitchFamily="34" charset="0"/>
              </a:rPr>
              <a:t>socio-physical spatial conditions of the techno-space and the political directions of queer spaces.</a:t>
            </a:r>
          </a:p>
        </p:txBody>
      </p:sp>
      <p:sp>
        <p:nvSpPr>
          <p:cNvPr id="2" name="Rectangle 76">
            <a:extLst>
              <a:ext uri="{FF2B5EF4-FFF2-40B4-BE49-F238E27FC236}">
                <a16:creationId xmlns:a16="http://schemas.microsoft.com/office/drawing/2014/main" id="{CCCB8E02-2905-A5BD-9658-2475E4C059BE}"/>
              </a:ext>
            </a:extLst>
          </p:cNvPr>
          <p:cNvSpPr/>
          <p:nvPr/>
        </p:nvSpPr>
        <p:spPr>
          <a:xfrm>
            <a:off x="1" y="-2267"/>
            <a:ext cx="3909316" cy="401174"/>
          </a:xfrm>
          <a:prstGeom prst="rect">
            <a:avLst/>
          </a:pr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dirty="0">
                <a:solidFill>
                  <a:srgbClr val="FFFFFF"/>
                </a:solidFill>
                <a:uFillTx/>
                <a:latin typeface="Century Gothic" pitchFamily="34"/>
              </a:rPr>
              <a:t>Conclusions</a:t>
            </a:r>
          </a:p>
        </p:txBody>
      </p:sp>
      <p:sp>
        <p:nvSpPr>
          <p:cNvPr id="5" name="TextBox 29">
            <a:extLst>
              <a:ext uri="{FF2B5EF4-FFF2-40B4-BE49-F238E27FC236}">
                <a16:creationId xmlns:a16="http://schemas.microsoft.com/office/drawing/2014/main" id="{133D2C58-27A2-6BC6-CC80-D6005E199FB3}"/>
              </a:ext>
            </a:extLst>
          </p:cNvPr>
          <p:cNvSpPr txBox="1"/>
          <p:nvPr/>
        </p:nvSpPr>
        <p:spPr>
          <a:xfrm>
            <a:off x="4218386" y="1392980"/>
            <a:ext cx="6449141" cy="646330"/>
          </a:xfrm>
          <a:prstGeom prst="rect">
            <a:avLst/>
          </a:prstGeom>
        </p:spPr>
        <p:txBody>
          <a:bodyPr vert="horz" lIns="91440" tIns="45720" rIns="91440" bIns="45720" rtlCol="0" anchorCtr="1" compatLnSpc="1">
            <a:noAutofit/>
          </a:bodyPr>
          <a:lstStyle/>
          <a:p>
            <a:pPr marR="0" lvl="0" fontAlgn="auto">
              <a:lnSpc>
                <a:spcPct val="90000"/>
              </a:lnSpc>
              <a:spcBef>
                <a:spcPts val="0"/>
              </a:spcBef>
              <a:spcAft>
                <a:spcPts val="600"/>
              </a:spcAft>
              <a:tabLst/>
              <a:defRPr sz="1800" b="0" i="0" u="none" strike="noStrike" kern="0" cap="none" spc="0" baseline="0">
                <a:solidFill>
                  <a:srgbClr val="000000"/>
                </a:solidFill>
                <a:uFillTx/>
              </a:defRPr>
            </a:pPr>
            <a:r>
              <a:rPr lang="en-US" sz="1200" dirty="0">
                <a:latin typeface="Century Gothic" panose="020B0502020202020204" pitchFamily="34" charset="0"/>
              </a:rPr>
              <a:t>QTDF can shape different dimensions of the body through different social and spatial forces that are curated, facilitated, mobilized and negotiated under the umbrella of queer politics. </a:t>
            </a:r>
          </a:p>
        </p:txBody>
      </p:sp>
      <p:pic>
        <p:nvPicPr>
          <p:cNvPr id="6" name="Picture 6" descr="A picture containing person, ground, footwear, clothing&#10;&#10;Description automatically generated">
            <a:extLst>
              <a:ext uri="{FF2B5EF4-FFF2-40B4-BE49-F238E27FC236}">
                <a16:creationId xmlns:a16="http://schemas.microsoft.com/office/drawing/2014/main" id="{8D7046F9-217D-48E2-E106-6CEA45C88625}"/>
              </a:ext>
            </a:extLst>
          </p:cNvPr>
          <p:cNvPicPr>
            <a:picLocks noChangeAspect="1"/>
          </p:cNvPicPr>
          <p:nvPr/>
        </p:nvPicPr>
        <p:blipFill rotWithShape="1">
          <a:blip r:embed="rId3"/>
          <a:srcRect r="4473" b="-1"/>
          <a:stretch/>
        </p:blipFill>
        <p:spPr>
          <a:xfrm>
            <a:off x="462754" y="1776295"/>
            <a:ext cx="3397055" cy="2409290"/>
          </a:xfrm>
          <a:prstGeom prst="rect">
            <a:avLst/>
          </a:prstGeom>
          <a:noFill/>
        </p:spPr>
      </p:pic>
      <p:sp>
        <p:nvSpPr>
          <p:cNvPr id="7" name="TextBox 29">
            <a:extLst>
              <a:ext uri="{FF2B5EF4-FFF2-40B4-BE49-F238E27FC236}">
                <a16:creationId xmlns:a16="http://schemas.microsoft.com/office/drawing/2014/main" id="{7E40FD50-E7F7-270C-BD61-1AE9C7B7526C}"/>
              </a:ext>
            </a:extLst>
          </p:cNvPr>
          <p:cNvSpPr txBox="1"/>
          <p:nvPr/>
        </p:nvSpPr>
        <p:spPr>
          <a:xfrm>
            <a:off x="4866710" y="2168143"/>
            <a:ext cx="6484514" cy="770742"/>
          </a:xfrm>
          <a:prstGeom prst="rect">
            <a:avLst/>
          </a:prstGeom>
        </p:spPr>
        <p:txBody>
          <a:bodyPr vert="horz" lIns="91440" tIns="45720" rIns="91440" bIns="45720" rtlCol="0" anchorCtr="1" compatLnSpc="1">
            <a:noAutofit/>
          </a:bodyPr>
          <a:lstStyle/>
          <a:p>
            <a:pPr marR="0" lvl="0" fontAlgn="auto">
              <a:lnSpc>
                <a:spcPct val="90000"/>
              </a:lnSpc>
              <a:spcBef>
                <a:spcPts val="0"/>
              </a:spcBef>
              <a:spcAft>
                <a:spcPts val="600"/>
              </a:spcAft>
              <a:tabLst/>
              <a:defRPr sz="1800" b="0" i="0" u="none" strike="noStrike" kern="0" cap="none" spc="0" baseline="0">
                <a:solidFill>
                  <a:srgbClr val="000000"/>
                </a:solidFill>
                <a:uFillTx/>
              </a:defRPr>
            </a:pPr>
            <a:r>
              <a:rPr lang="en-US" sz="1200" dirty="0">
                <a:latin typeface="Century Gothic" panose="020B0502020202020204" pitchFamily="34" charset="0"/>
              </a:rPr>
              <a:t>QTDF’s transformative experiences exceed the spatial and temporal boundaries of the party, as they are often related to more general aspects of daily life’s uses and meanings of one’s body. In this sense, body transformations can be life transformations.</a:t>
            </a:r>
            <a:endParaRPr lang="en-US" sz="1200" b="0" i="0" u="none" strike="noStrike" cap="none" spc="0" baseline="0" dirty="0">
              <a:uFillTx/>
              <a:latin typeface="Century Gothic" panose="020B0502020202020204" pitchFamily="34" charset="0"/>
            </a:endParaRPr>
          </a:p>
        </p:txBody>
      </p:sp>
      <p:sp>
        <p:nvSpPr>
          <p:cNvPr id="8" name="TextBox 29">
            <a:extLst>
              <a:ext uri="{FF2B5EF4-FFF2-40B4-BE49-F238E27FC236}">
                <a16:creationId xmlns:a16="http://schemas.microsoft.com/office/drawing/2014/main" id="{25C361BE-3083-1231-EF2B-D4CAF496664F}"/>
              </a:ext>
            </a:extLst>
          </p:cNvPr>
          <p:cNvSpPr txBox="1"/>
          <p:nvPr/>
        </p:nvSpPr>
        <p:spPr>
          <a:xfrm>
            <a:off x="5165727" y="3051191"/>
            <a:ext cx="6439965" cy="558865"/>
          </a:xfrm>
          <a:prstGeom prst="rect">
            <a:avLst/>
          </a:prstGeom>
        </p:spPr>
        <p:txBody>
          <a:bodyPr vert="horz" lIns="91440" tIns="45720" rIns="91440" bIns="45720" rtlCol="0" anchorCtr="1" compatLnSpc="1">
            <a:noAutofit/>
          </a:bodyPr>
          <a:lstStyle/>
          <a:p>
            <a:pPr marR="0" lvl="0" fontAlgn="auto">
              <a:lnSpc>
                <a:spcPct val="90000"/>
              </a:lnSpc>
              <a:spcBef>
                <a:spcPts val="0"/>
              </a:spcBef>
              <a:spcAft>
                <a:spcPts val="600"/>
              </a:spcAft>
              <a:tabLst/>
              <a:defRPr sz="1800" b="0" i="0" u="none" strike="noStrike" kern="0" cap="none" spc="0" baseline="0">
                <a:solidFill>
                  <a:srgbClr val="000000"/>
                </a:solidFill>
                <a:uFillTx/>
              </a:defRPr>
            </a:pPr>
            <a:r>
              <a:rPr lang="en-US" sz="1200" dirty="0">
                <a:effectLst/>
                <a:latin typeface="Century Gothic" panose="020B0502020202020204" pitchFamily="34" charset="0"/>
              </a:rPr>
              <a:t>Dancing queer is a way of holistically conveying and aligning body, identity and space, allowing </a:t>
            </a:r>
            <a:r>
              <a:rPr lang="en-US" sz="1200" i="1" dirty="0">
                <a:latin typeface="Century Gothic" panose="020B0502020202020204" pitchFamily="34" charset="0"/>
              </a:rPr>
              <a:t>dissident, non-conforming and </a:t>
            </a:r>
            <a:r>
              <a:rPr lang="en-US" sz="1200" i="1" dirty="0" err="1">
                <a:latin typeface="Century Gothic" panose="020B0502020202020204" pitchFamily="34" charset="0"/>
              </a:rPr>
              <a:t>marginalised</a:t>
            </a:r>
            <a:r>
              <a:rPr lang="en-US" sz="1200" i="1" dirty="0">
                <a:latin typeface="Century Gothic" panose="020B0502020202020204" pitchFamily="34" charset="0"/>
              </a:rPr>
              <a:t> </a:t>
            </a:r>
            <a:r>
              <a:rPr lang="en-US" sz="1200" dirty="0">
                <a:latin typeface="Century Gothic" panose="020B0502020202020204" pitchFamily="34" charset="0"/>
              </a:rPr>
              <a:t>performativities and kinaesthesias to take place.</a:t>
            </a:r>
          </a:p>
          <a:p>
            <a:pPr marL="0" marR="0" lvl="0" indent="-228600" fontAlgn="auto">
              <a:lnSpc>
                <a:spcPct val="90000"/>
              </a:lnSpc>
              <a:spcBef>
                <a:spcPts val="0"/>
              </a:spcBef>
              <a:spcAft>
                <a:spcPts val="600"/>
              </a:spcAft>
              <a:buFont typeface="Arial" panose="020B0604020202020204" pitchFamily="34" charset="0"/>
              <a:buChar char="•"/>
              <a:tabLst/>
              <a:defRPr sz="1800" b="0" i="0" u="none" strike="noStrike" kern="0" cap="none" spc="0" baseline="0">
                <a:solidFill>
                  <a:srgbClr val="000000"/>
                </a:solidFill>
                <a:uFillTx/>
              </a:defRPr>
            </a:pPr>
            <a:endParaRPr lang="en-US" sz="1200" b="0" i="0" u="none" strike="noStrike" cap="none" spc="0" baseline="0" dirty="0">
              <a:uFillTx/>
              <a:latin typeface="Century Gothic" panose="020B0502020202020204" pitchFamily="34" charset="0"/>
            </a:endParaRPr>
          </a:p>
        </p:txBody>
      </p:sp>
      <p:pic>
        <p:nvPicPr>
          <p:cNvPr id="9" name="Picture 8">
            <a:extLst>
              <a:ext uri="{FF2B5EF4-FFF2-40B4-BE49-F238E27FC236}">
                <a16:creationId xmlns:a16="http://schemas.microsoft.com/office/drawing/2014/main" id="{A4DE0A91-59A4-BC46-29F6-DD15C46E9756}"/>
              </a:ext>
            </a:extLst>
          </p:cNvPr>
          <p:cNvPicPr>
            <a:picLocks noChangeAspect="1"/>
          </p:cNvPicPr>
          <p:nvPr/>
        </p:nvPicPr>
        <p:blipFill rotWithShape="1">
          <a:blip r:embed="rId4"/>
          <a:srcRect r="6940" b="-1"/>
          <a:stretch/>
        </p:blipFill>
        <p:spPr>
          <a:xfrm rot="294438">
            <a:off x="1408673" y="3574481"/>
            <a:ext cx="3031764" cy="2150215"/>
          </a:xfrm>
          <a:prstGeom prst="rect">
            <a:avLst/>
          </a:prstGeom>
        </p:spPr>
      </p:pic>
      <p:sp>
        <p:nvSpPr>
          <p:cNvPr id="10" name="TextBox 29">
            <a:extLst>
              <a:ext uri="{FF2B5EF4-FFF2-40B4-BE49-F238E27FC236}">
                <a16:creationId xmlns:a16="http://schemas.microsoft.com/office/drawing/2014/main" id="{09734E0B-2D8D-5262-910F-613A137D6E76}"/>
              </a:ext>
            </a:extLst>
          </p:cNvPr>
          <p:cNvSpPr txBox="1"/>
          <p:nvPr/>
        </p:nvSpPr>
        <p:spPr>
          <a:xfrm>
            <a:off x="5319162" y="3717086"/>
            <a:ext cx="6476004" cy="618312"/>
          </a:xfrm>
          <a:prstGeom prst="rect">
            <a:avLst/>
          </a:prstGeom>
        </p:spPr>
        <p:txBody>
          <a:bodyPr vert="horz" lIns="91440" tIns="45720" rIns="91440" bIns="45720" rtlCol="0" anchorCtr="1" compatLnSpc="1">
            <a:normAutofit/>
          </a:bodyPr>
          <a:lstStyle/>
          <a:p>
            <a:pPr marR="0" lvl="0" fontAlgn="auto">
              <a:lnSpc>
                <a:spcPct val="90000"/>
              </a:lnSpc>
              <a:spcBef>
                <a:spcPts val="0"/>
              </a:spcBef>
              <a:spcAft>
                <a:spcPts val="600"/>
              </a:spcAft>
              <a:tabLst/>
              <a:defRPr sz="1800" b="0" i="0" u="none" strike="noStrike" kern="0" cap="none" spc="0" baseline="0">
                <a:solidFill>
                  <a:srgbClr val="000000"/>
                </a:solidFill>
                <a:uFillTx/>
              </a:defRPr>
            </a:pPr>
            <a:r>
              <a:rPr lang="en-US" sz="1200" dirty="0">
                <a:latin typeface="Century Gothic" panose="020B0502020202020204" pitchFamily="34" charset="0"/>
              </a:rPr>
              <a:t>Finding one’s path in life can be understood as the alignment between different bodily/identitarian aspects that, in the case of the politics of queer nightlife, can translate into a state of pleasure and the politics of collective becoming and lasting.</a:t>
            </a:r>
            <a:endParaRPr lang="en-US" sz="1200" b="0" i="0" u="none" strike="noStrike" cap="none" spc="0" baseline="0" dirty="0">
              <a:uFillTx/>
              <a:latin typeface="Century Gothic" panose="020B0502020202020204" pitchFamily="34" charset="0"/>
            </a:endParaRPr>
          </a:p>
        </p:txBody>
      </p:sp>
      <p:pic>
        <p:nvPicPr>
          <p:cNvPr id="11" name="Picture 10">
            <a:extLst>
              <a:ext uri="{FF2B5EF4-FFF2-40B4-BE49-F238E27FC236}">
                <a16:creationId xmlns:a16="http://schemas.microsoft.com/office/drawing/2014/main" id="{9214768C-EC25-378A-F50C-65B2CFDBEB8C}"/>
              </a:ext>
            </a:extLst>
          </p:cNvPr>
          <p:cNvPicPr>
            <a:picLocks noChangeAspect="1"/>
          </p:cNvPicPr>
          <p:nvPr/>
        </p:nvPicPr>
        <p:blipFill rotWithShape="1">
          <a:blip r:embed="rId5"/>
          <a:srcRect t="24408" r="-1" b="14065"/>
          <a:stretch/>
        </p:blipFill>
        <p:spPr>
          <a:xfrm rot="20275402">
            <a:off x="2042813" y="4440086"/>
            <a:ext cx="2555797" cy="1812645"/>
          </a:xfrm>
          <a:prstGeom prst="rect">
            <a:avLst/>
          </a:prstGeom>
        </p:spPr>
      </p:pic>
      <p:sp>
        <p:nvSpPr>
          <p:cNvPr id="12" name="TextBox 29">
            <a:extLst>
              <a:ext uri="{FF2B5EF4-FFF2-40B4-BE49-F238E27FC236}">
                <a16:creationId xmlns:a16="http://schemas.microsoft.com/office/drawing/2014/main" id="{ECDEBB92-366E-F49E-8D1A-B711A29C408B}"/>
              </a:ext>
            </a:extLst>
          </p:cNvPr>
          <p:cNvSpPr txBox="1"/>
          <p:nvPr/>
        </p:nvSpPr>
        <p:spPr>
          <a:xfrm>
            <a:off x="5427600" y="4442428"/>
            <a:ext cx="6484515" cy="646331"/>
          </a:xfrm>
          <a:prstGeom prst="rect">
            <a:avLst/>
          </a:prstGeom>
          <a:noFill/>
          <a:ln cap="flat">
            <a:noFill/>
          </a:ln>
        </p:spPr>
        <p:txBody>
          <a:bodyPr vert="horz" wrap="square" lIns="91440" tIns="45720" rIns="91440" bIns="45720" anchor="t" anchorCtr="1"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0" i="0" u="none" strike="noStrike" kern="1200" cap="none" spc="0" baseline="0" dirty="0">
                <a:solidFill>
                  <a:srgbClr val="000000"/>
                </a:solidFill>
                <a:uFillTx/>
                <a:latin typeface="Century Gothic" panose="020B0502020202020204" pitchFamily="34" charset="0"/>
              </a:rPr>
              <a:t>Politics of queer becoming and queer lasting create and sustain communities that take dance and pleasure as the means to create counter-spaces within the culture to bodily exist while addressing broader socio-political conjunctures.</a:t>
            </a:r>
          </a:p>
        </p:txBody>
      </p:sp>
      <p:sp>
        <p:nvSpPr>
          <p:cNvPr id="13" name="TextBox 29">
            <a:extLst>
              <a:ext uri="{FF2B5EF4-FFF2-40B4-BE49-F238E27FC236}">
                <a16:creationId xmlns:a16="http://schemas.microsoft.com/office/drawing/2014/main" id="{18274D09-1515-7CE5-3A1A-0F4B8959FA0C}"/>
              </a:ext>
            </a:extLst>
          </p:cNvPr>
          <p:cNvSpPr txBox="1"/>
          <p:nvPr/>
        </p:nvSpPr>
        <p:spPr>
          <a:xfrm>
            <a:off x="5298893" y="5264849"/>
            <a:ext cx="6621255" cy="830997"/>
          </a:xfrm>
          <a:prstGeom prst="rect">
            <a:avLst/>
          </a:prstGeom>
          <a:noFill/>
          <a:ln cap="flat">
            <a:noFill/>
          </a:ln>
        </p:spPr>
        <p:txBody>
          <a:bodyPr vert="horz" wrap="square" lIns="91440" tIns="45720" rIns="91440" bIns="45720" anchor="t" anchorCtr="1" compatLnSpc="1">
            <a:spAutoFit/>
          </a:bodyPr>
          <a:lstStyle/>
          <a:p>
            <a:pPr>
              <a:defRPr sz="1800" b="0" i="0" u="none" strike="noStrike" kern="0" cap="none" spc="0" baseline="0">
                <a:solidFill>
                  <a:srgbClr val="000000"/>
                </a:solidFill>
                <a:uFillTx/>
              </a:defRPr>
            </a:pPr>
            <a:r>
              <a:rPr lang="en-GB" sz="1200" kern="100" dirty="0">
                <a:effectLst/>
                <a:latin typeface="Century Gothic" panose="020B0502020202020204" pitchFamily="34" charset="0"/>
                <a:ea typeface="Calibri" panose="020F0502020204030204" pitchFamily="34" charset="0"/>
                <a:cs typeface="Times New Roman" panose="02020603050405020304" pitchFamily="18" charset="0"/>
              </a:rPr>
              <a:t>When the body feels aligned, the shapes it acquires give a strong feeling of well-being that many queer bodies tend to hold as a means for the long-lasting materialisation of what everyone feels is our place in the world and the world we would all long to become real.</a:t>
            </a:r>
            <a:endParaRPr lang="es-ES" sz="1200" kern="100" dirty="0">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F90B8E39-BFEF-B3A4-4F04-4981138F632B}"/>
              </a:ext>
            </a:extLst>
          </p:cNvPr>
          <p:cNvPicPr>
            <a:picLocks noChangeAspect="1"/>
          </p:cNvPicPr>
          <p:nvPr/>
        </p:nvPicPr>
        <p:blipFill>
          <a:blip r:embed="rId6"/>
          <a:stretch>
            <a:fillRect/>
          </a:stretch>
        </p:blipFill>
        <p:spPr>
          <a:xfrm rot="650681">
            <a:off x="-91521" y="2636234"/>
            <a:ext cx="3352766" cy="2362119"/>
          </a:xfrm>
          <a:prstGeom prst="rect">
            <a:avLst/>
          </a:prstGeom>
        </p:spPr>
      </p:pic>
      <p:pic>
        <p:nvPicPr>
          <p:cNvPr id="16" name="Picture 15">
            <a:extLst>
              <a:ext uri="{FF2B5EF4-FFF2-40B4-BE49-F238E27FC236}">
                <a16:creationId xmlns:a16="http://schemas.microsoft.com/office/drawing/2014/main" id="{3C93948E-CD0E-0945-3382-B4015B100F19}"/>
              </a:ext>
            </a:extLst>
          </p:cNvPr>
          <p:cNvPicPr>
            <a:picLocks noChangeAspect="1"/>
          </p:cNvPicPr>
          <p:nvPr/>
        </p:nvPicPr>
        <p:blipFill>
          <a:blip r:embed="rId7"/>
          <a:stretch>
            <a:fillRect/>
          </a:stretch>
        </p:blipFill>
        <p:spPr>
          <a:xfrm rot="595711">
            <a:off x="1883964" y="2403059"/>
            <a:ext cx="2806176" cy="2046493"/>
          </a:xfrm>
          <a:prstGeom prst="rect">
            <a:avLst/>
          </a:prstGeom>
        </p:spPr>
      </p:pic>
      <p:pic>
        <p:nvPicPr>
          <p:cNvPr id="20" name="Picture 19">
            <a:extLst>
              <a:ext uri="{FF2B5EF4-FFF2-40B4-BE49-F238E27FC236}">
                <a16:creationId xmlns:a16="http://schemas.microsoft.com/office/drawing/2014/main" id="{8BF07D83-113E-2CC3-CEF8-F59A8357ADCF}"/>
              </a:ext>
            </a:extLst>
          </p:cNvPr>
          <p:cNvPicPr>
            <a:picLocks noChangeAspect="1"/>
          </p:cNvPicPr>
          <p:nvPr/>
        </p:nvPicPr>
        <p:blipFill>
          <a:blip r:embed="rId8"/>
          <a:stretch>
            <a:fillRect/>
          </a:stretch>
        </p:blipFill>
        <p:spPr>
          <a:xfrm>
            <a:off x="337488" y="866466"/>
            <a:ext cx="1969543" cy="2244739"/>
          </a:xfrm>
          <a:prstGeom prst="rect">
            <a:avLst/>
          </a:prstGeom>
        </p:spPr>
      </p:pic>
    </p:spTree>
    <p:extLst>
      <p:ext uri="{BB962C8B-B14F-4D97-AF65-F5344CB8AC3E}">
        <p14:creationId xmlns:p14="http://schemas.microsoft.com/office/powerpoint/2010/main" val="155828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10"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9">
            <a:extLst>
              <a:ext uri="{FF2B5EF4-FFF2-40B4-BE49-F238E27FC236}">
                <a16:creationId xmlns:a16="http://schemas.microsoft.com/office/drawing/2014/main" id="{5FADFDCD-0F6B-8759-EF88-8A93D776BC9F}"/>
              </a:ext>
            </a:extLst>
          </p:cNvPr>
          <p:cNvSpPr txBox="1"/>
          <p:nvPr/>
        </p:nvSpPr>
        <p:spPr>
          <a:xfrm>
            <a:off x="1061662" y="3059668"/>
            <a:ext cx="10068675" cy="738664"/>
          </a:xfrm>
          <a:prstGeom prst="rect">
            <a:avLst/>
          </a:prstGeom>
          <a:noFill/>
          <a:ln cap="flat">
            <a:noFill/>
          </a:ln>
        </p:spPr>
        <p:txBody>
          <a:bodyPr vert="horz" wrap="square" lIns="91440" tIns="45720" rIns="91440" bIns="45720" anchor="t" anchorCtr="1"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dirty="0">
                <a:solidFill>
                  <a:srgbClr val="000000"/>
                </a:solidFill>
                <a:latin typeface="Century Gothic" panose="020B0502020202020204" pitchFamily="34" charset="0"/>
              </a:rPr>
              <a:t>How adaptation works when transformed bodies can no longer find sustaining social and physical spaces?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dirty="0">
              <a:solidFill>
                <a:srgbClr val="000000"/>
              </a:solidFill>
              <a:latin typeface="Century Gothic" panose="020B0502020202020204" pitchFamily="34"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dirty="0">
                <a:solidFill>
                  <a:srgbClr val="000000"/>
                </a:solidFill>
                <a:latin typeface="Century Gothic" panose="020B0502020202020204" pitchFamily="34" charset="0"/>
              </a:rPr>
              <a:t>How transformed bodies can transform bigger spaces as they inhabit different and unknown paths in life?</a:t>
            </a:r>
            <a:endParaRPr lang="en-GB" sz="1400" b="0" i="0" u="none" strike="noStrike" kern="1200" cap="none" spc="0" baseline="0" dirty="0">
              <a:solidFill>
                <a:srgbClr val="000000"/>
              </a:solidFill>
              <a:uFillTx/>
              <a:latin typeface="Century Gothic" panose="020B0502020202020204" pitchFamily="34" charset="0"/>
            </a:endParaRPr>
          </a:p>
        </p:txBody>
      </p:sp>
    </p:spTree>
    <p:extLst>
      <p:ext uri="{BB962C8B-B14F-4D97-AF65-F5344CB8AC3E}">
        <p14:creationId xmlns:p14="http://schemas.microsoft.com/office/powerpoint/2010/main" val="2566182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9">
            <a:extLst>
              <a:ext uri="{FF2B5EF4-FFF2-40B4-BE49-F238E27FC236}">
                <a16:creationId xmlns:a16="http://schemas.microsoft.com/office/drawing/2014/main" id="{5FADFDCD-0F6B-8759-EF88-8A93D776BC9F}"/>
              </a:ext>
            </a:extLst>
          </p:cNvPr>
          <p:cNvSpPr txBox="1"/>
          <p:nvPr/>
        </p:nvSpPr>
        <p:spPr>
          <a:xfrm>
            <a:off x="355314" y="982715"/>
            <a:ext cx="11481371" cy="5262979"/>
          </a:xfrm>
          <a:prstGeom prst="rect">
            <a:avLst/>
          </a:prstGeom>
          <a:noFill/>
          <a:ln cap="flat">
            <a:noFill/>
          </a:ln>
        </p:spPr>
        <p:txBody>
          <a:bodyPr vert="horz" wrap="square" lIns="91440" tIns="45720" rIns="91440" bIns="45720" anchor="t" anchorCtr="1" compatLnSpc="1">
            <a:spAutoFit/>
          </a:bodyPr>
          <a:lstStyle/>
          <a:p>
            <a:pPr>
              <a:defRPr sz="1800" b="0" i="0" u="none" strike="noStrike" kern="0" cap="none" spc="0" baseline="0">
                <a:solidFill>
                  <a:srgbClr val="000000"/>
                </a:solidFill>
                <a:uFillTx/>
              </a:defRPr>
            </a:pP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Adeyemi, K., Khubchandani, K. and Rivera-</a:t>
            </a:r>
            <a:r>
              <a:rPr lang="en-GB" sz="1200" kern="100" dirty="0" err="1">
                <a:effectLst/>
                <a:latin typeface="Century Gothic" panose="020B0502020202020204" pitchFamily="34" charset="0"/>
                <a:ea typeface="Times New Roman" panose="02020603050405020304" pitchFamily="18" charset="0"/>
                <a:cs typeface="Times New Roman" panose="02020603050405020304" pitchFamily="18" charset="0"/>
              </a:rPr>
              <a:t>Servera</a:t>
            </a: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 R.H. (2021) </a:t>
            </a:r>
            <a:r>
              <a:rPr lang="en-GB" sz="1200" b="1" i="1" kern="100" dirty="0">
                <a:effectLst/>
                <a:latin typeface="Century Gothic" panose="020B0502020202020204" pitchFamily="34" charset="0"/>
                <a:ea typeface="Times New Roman" panose="02020603050405020304" pitchFamily="18" charset="0"/>
                <a:cs typeface="Times New Roman" panose="02020603050405020304" pitchFamily="18" charset="0"/>
              </a:rPr>
              <a:t>Queer Nightlife</a:t>
            </a: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 University of Michigan Press. Available at: </a:t>
            </a: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hlinkClick r:id="rId2"/>
              </a:rPr>
              <a:t>https://doi.org/10.3998/mpub.11700274</a:t>
            </a: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a:t>
            </a:r>
          </a:p>
          <a:p>
            <a:pPr>
              <a:defRPr sz="1800" b="0" i="0" u="none" strike="noStrike" kern="0" cap="none" spc="0" baseline="0">
                <a:solidFill>
                  <a:srgbClr val="000000"/>
                </a:solidFill>
                <a:uFillTx/>
              </a:defRPr>
            </a:pPr>
            <a:endParaRPr lang="es-ES" sz="12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a:defRPr sz="1800" b="0" i="0" u="none" strike="noStrike" kern="0" cap="none" spc="0" baseline="0">
                <a:solidFill>
                  <a:srgbClr val="000000"/>
                </a:solidFill>
                <a:uFillTx/>
              </a:defRPr>
            </a:pP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Ahmed, S. (2006) </a:t>
            </a:r>
            <a:r>
              <a:rPr lang="en-GB" sz="1200" b="1" i="1" kern="100" dirty="0">
                <a:effectLst/>
                <a:latin typeface="Century Gothic" panose="020B0502020202020204" pitchFamily="34" charset="0"/>
                <a:ea typeface="Times New Roman" panose="02020603050405020304" pitchFamily="18" charset="0"/>
                <a:cs typeface="Times New Roman" panose="02020603050405020304" pitchFamily="18" charset="0"/>
              </a:rPr>
              <a:t>Queer Phenomenology</a:t>
            </a:r>
            <a:r>
              <a:rPr lang="en-GB" sz="1200" i="1" kern="100" dirty="0">
                <a:effectLst/>
                <a:latin typeface="Century Gothic" panose="020B0502020202020204" pitchFamily="34" charset="0"/>
                <a:ea typeface="Times New Roman" panose="02020603050405020304" pitchFamily="18" charset="0"/>
                <a:cs typeface="Times New Roman" panose="02020603050405020304" pitchFamily="18" charset="0"/>
              </a:rPr>
              <a:t>: Orientations, Objects, Others</a:t>
            </a: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 Duke University Press. Available at: </a:t>
            </a: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https://muse.jhu.edu/book/70074</a:t>
            </a: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a:t>
            </a:r>
          </a:p>
          <a:p>
            <a:pPr>
              <a:defRPr sz="1800" b="0" i="0" u="none" strike="noStrike" kern="0" cap="none" spc="0" baseline="0">
                <a:solidFill>
                  <a:srgbClr val="000000"/>
                </a:solidFill>
                <a:uFillTx/>
              </a:defRPr>
            </a:pPr>
            <a:endPar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a:defRPr sz="1800" b="0" i="0" u="none" strike="noStrike" kern="0" cap="none" spc="0" baseline="0">
                <a:solidFill>
                  <a:srgbClr val="000000"/>
                </a:solidFill>
                <a:uFillTx/>
              </a:defRPr>
            </a:pPr>
            <a:r>
              <a:rPr lang="en-GB" sz="1200" kern="100" dirty="0" err="1">
                <a:effectLst/>
                <a:latin typeface="Century Gothic" panose="020B0502020202020204" pitchFamily="34" charset="0"/>
                <a:ea typeface="Times New Roman" panose="02020603050405020304" pitchFamily="18" charset="0"/>
                <a:cs typeface="Times New Roman" panose="02020603050405020304" pitchFamily="18" charset="0"/>
              </a:rPr>
              <a:t>Barz</a:t>
            </a: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 G. and Cheng, W. (2019) </a:t>
            </a:r>
            <a:r>
              <a:rPr lang="en-GB" sz="1200" b="1" i="1" kern="100" dirty="0">
                <a:effectLst/>
                <a:latin typeface="Century Gothic" panose="020B0502020202020204" pitchFamily="34" charset="0"/>
                <a:ea typeface="Times New Roman" panose="02020603050405020304" pitchFamily="18" charset="0"/>
                <a:cs typeface="Times New Roman" panose="02020603050405020304" pitchFamily="18" charset="0"/>
              </a:rPr>
              <a:t>Queering the Field</a:t>
            </a:r>
            <a:r>
              <a:rPr lang="en-GB" sz="1200" i="1" kern="100" dirty="0">
                <a:effectLst/>
                <a:latin typeface="Century Gothic" panose="020B0502020202020204" pitchFamily="34" charset="0"/>
                <a:ea typeface="Times New Roman" panose="02020603050405020304" pitchFamily="18" charset="0"/>
                <a:cs typeface="Times New Roman" panose="02020603050405020304" pitchFamily="18" charset="0"/>
              </a:rPr>
              <a:t>. Sounding Out Ethnomusicology</a:t>
            </a: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 Oxford University Press.</a:t>
            </a:r>
            <a:endParaRPr lang="es-ES" sz="12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a:defRPr sz="1800" b="0" i="0" u="none" strike="noStrike" kern="0" cap="none" spc="0" baseline="0">
                <a:solidFill>
                  <a:srgbClr val="000000"/>
                </a:solidFill>
                <a:uFillTx/>
              </a:defRPr>
            </a:pPr>
            <a:endPar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a:defRPr sz="1800" b="0" i="0" u="none" strike="noStrike" kern="0" cap="none" spc="0" baseline="0">
                <a:solidFill>
                  <a:srgbClr val="000000"/>
                </a:solidFill>
                <a:uFillTx/>
              </a:defRPr>
            </a:pP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Bollen, J. (1999) ‘</a:t>
            </a:r>
            <a:r>
              <a:rPr lang="en-GB" sz="1200" b="1" kern="100" dirty="0">
                <a:effectLst/>
                <a:latin typeface="Century Gothic" panose="020B0502020202020204" pitchFamily="34" charset="0"/>
                <a:ea typeface="Times New Roman" panose="02020603050405020304" pitchFamily="18" charset="0"/>
                <a:cs typeface="Times New Roman" panose="02020603050405020304" pitchFamily="18" charset="0"/>
              </a:rPr>
              <a:t>Queer kinaesthesia </a:t>
            </a: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 on the dance floor at gay and lesbian dance parties Sydney, 1994-1998’, </a:t>
            </a:r>
            <a:r>
              <a:rPr lang="en-GB" sz="1200" i="1" kern="100" dirty="0">
                <a:effectLst/>
                <a:latin typeface="Century Gothic" panose="020B0502020202020204" pitchFamily="34" charset="0"/>
                <a:ea typeface="Times New Roman" panose="02020603050405020304" pitchFamily="18" charset="0"/>
                <a:cs typeface="Times New Roman" panose="02020603050405020304" pitchFamily="18" charset="0"/>
              </a:rPr>
              <a:t>University of Western Sydney</a:t>
            </a: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 [Preprint].</a:t>
            </a:r>
            <a:endParaRPr lang="es-ES" sz="12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a:defRPr sz="1800" b="0" i="0" u="none" strike="noStrike" kern="0" cap="none" spc="0" baseline="0">
                <a:solidFill>
                  <a:srgbClr val="000000"/>
                </a:solidFill>
                <a:uFillTx/>
              </a:defRPr>
            </a:pPr>
            <a:endPar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a:defRPr sz="1800" b="0" i="0" u="none" strike="noStrike" kern="0" cap="none" spc="0" baseline="0">
                <a:solidFill>
                  <a:srgbClr val="000000"/>
                </a:solidFill>
                <a:uFillTx/>
              </a:defRPr>
            </a:pP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Butler, J. (2011) </a:t>
            </a:r>
            <a:r>
              <a:rPr lang="en-GB" sz="1200" b="1" i="1" kern="100" dirty="0">
                <a:effectLst/>
                <a:latin typeface="Century Gothic" panose="020B0502020202020204" pitchFamily="34" charset="0"/>
                <a:ea typeface="Times New Roman" panose="02020603050405020304" pitchFamily="18" charset="0"/>
                <a:cs typeface="Times New Roman" panose="02020603050405020304" pitchFamily="18" charset="0"/>
              </a:rPr>
              <a:t>Bodies That Matter</a:t>
            </a:r>
            <a:r>
              <a:rPr lang="en-GB" sz="1200" i="1" kern="100" dirty="0">
                <a:effectLst/>
                <a:latin typeface="Century Gothic" panose="020B0502020202020204" pitchFamily="34" charset="0"/>
                <a:ea typeface="Times New Roman" panose="02020603050405020304" pitchFamily="18" charset="0"/>
                <a:cs typeface="Times New Roman" panose="02020603050405020304" pitchFamily="18" charset="0"/>
              </a:rPr>
              <a:t>. On the Discursive Limits of Sex</a:t>
            </a: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a:t>
            </a:r>
            <a:endParaRPr lang="es-ES" sz="12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a:defRPr sz="1800" b="0" i="0" u="none" strike="noStrike" kern="0" cap="none" spc="0" baseline="0">
                <a:solidFill>
                  <a:srgbClr val="000000"/>
                </a:solidFill>
                <a:uFillTx/>
              </a:defRPr>
            </a:pPr>
            <a:endParaRPr lang="en-GB" sz="1200" dirty="0">
              <a:effectLst/>
              <a:latin typeface="Century Gothic" panose="020B0502020202020204" pitchFamily="34" charset="0"/>
              <a:ea typeface="Times New Roman" panose="02020603050405020304" pitchFamily="18" charset="0"/>
            </a:endParaRPr>
          </a:p>
          <a:p>
            <a:pPr>
              <a:defRPr sz="1800" b="0" i="0" u="none" strike="noStrike" kern="0" cap="none" spc="0" baseline="0">
                <a:solidFill>
                  <a:srgbClr val="000000"/>
                </a:solidFill>
                <a:uFillTx/>
              </a:defRPr>
            </a:pPr>
            <a:r>
              <a:rPr lang="en-GB" sz="1200" dirty="0">
                <a:effectLst/>
                <a:latin typeface="Century Gothic" panose="020B0502020202020204" pitchFamily="34" charset="0"/>
                <a:ea typeface="Times New Roman" panose="02020603050405020304" pitchFamily="18" charset="0"/>
              </a:rPr>
              <a:t>Croft, C. (2017) </a:t>
            </a:r>
            <a:r>
              <a:rPr lang="en-GB" sz="1200" b="1" i="1" dirty="0">
                <a:effectLst/>
                <a:latin typeface="Century Gothic" panose="020B0502020202020204" pitchFamily="34" charset="0"/>
                <a:ea typeface="Times New Roman" panose="02020603050405020304" pitchFamily="18" charset="0"/>
              </a:rPr>
              <a:t>Queer Dance</a:t>
            </a:r>
            <a:r>
              <a:rPr lang="en-GB" sz="1200" dirty="0">
                <a:effectLst/>
                <a:latin typeface="Century Gothic" panose="020B0502020202020204" pitchFamily="34" charset="0"/>
                <a:ea typeface="Times New Roman" panose="02020603050405020304" pitchFamily="18" charset="0"/>
              </a:rPr>
              <a:t>. Edited by C. Croft. Oxford University Press. Available at: </a:t>
            </a:r>
            <a:r>
              <a:rPr lang="en-GB" sz="1200" dirty="0">
                <a:effectLst/>
                <a:latin typeface="Century Gothic" panose="020B050202020202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https://doi.org/10.1093/acprof:oso/9780199377329.001.0001</a:t>
            </a:r>
            <a:r>
              <a:rPr lang="en-GB" sz="1200" kern="100" dirty="0">
                <a:latin typeface="Century Gothic" panose="020B0502020202020204" pitchFamily="34" charset="0"/>
                <a:ea typeface="Times New Roman" panose="02020603050405020304" pitchFamily="18" charset="0"/>
                <a:cs typeface="Times New Roman" panose="02020603050405020304" pitchFamily="18" charset="0"/>
              </a:rPr>
              <a:t>.</a:t>
            </a:r>
          </a:p>
          <a:p>
            <a:pPr>
              <a:defRPr sz="1800" b="0" i="0" u="none" strike="noStrike" kern="0" cap="none" spc="0" baseline="0">
                <a:solidFill>
                  <a:srgbClr val="000000"/>
                </a:solidFill>
                <a:uFillTx/>
              </a:defRPr>
            </a:pPr>
            <a:endPar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a:defRPr sz="1800" b="0" i="0" u="none" strike="noStrike" kern="0" cap="none" spc="0" baseline="0">
                <a:solidFill>
                  <a:srgbClr val="000000"/>
                </a:solidFill>
                <a:uFillTx/>
              </a:defRPr>
            </a:pP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Diprose, R (1994) ‘</a:t>
            </a:r>
            <a:r>
              <a:rPr lang="en-GB" sz="1200" b="1" kern="100" dirty="0">
                <a:effectLst/>
                <a:latin typeface="Century Gothic" panose="020B0502020202020204" pitchFamily="34" charset="0"/>
                <a:ea typeface="Times New Roman" panose="02020603050405020304" pitchFamily="18" charset="0"/>
                <a:cs typeface="Times New Roman" panose="02020603050405020304" pitchFamily="18" charset="0"/>
              </a:rPr>
              <a:t>Performing body-identity</a:t>
            </a: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1200" i="1" kern="100" dirty="0">
                <a:effectLst/>
                <a:latin typeface="Century Gothic" panose="020B0502020202020204" pitchFamily="34" charset="0"/>
                <a:ea typeface="Times New Roman" panose="02020603050405020304" pitchFamily="18" charset="0"/>
                <a:cs typeface="Times New Roman" panose="02020603050405020304" pitchFamily="18" charset="0"/>
              </a:rPr>
              <a:t>Writings on Dance</a:t>
            </a: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 11(12), pp. 7–15.</a:t>
            </a:r>
          </a:p>
          <a:p>
            <a:pPr>
              <a:defRPr sz="1800" b="0" i="0" u="none" strike="noStrike" kern="0" cap="none" spc="0" baseline="0">
                <a:solidFill>
                  <a:srgbClr val="000000"/>
                </a:solidFill>
                <a:uFillTx/>
              </a:defRPr>
            </a:pPr>
            <a:endPar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a:defRPr sz="1800" b="0" i="0" u="none" strike="noStrike" kern="0" cap="none" spc="0" baseline="0">
                <a:solidFill>
                  <a:srgbClr val="000000"/>
                </a:solidFill>
                <a:uFillTx/>
              </a:defRPr>
            </a:pP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Furman, A.N. and Mardell, J. (2022) </a:t>
            </a:r>
            <a:r>
              <a:rPr lang="en-GB" sz="1200" b="1" i="1" kern="100" dirty="0">
                <a:effectLst/>
                <a:latin typeface="Century Gothic" panose="020B0502020202020204" pitchFamily="34" charset="0"/>
                <a:ea typeface="Times New Roman" panose="02020603050405020304" pitchFamily="18" charset="0"/>
                <a:cs typeface="Times New Roman" panose="02020603050405020304" pitchFamily="18" charset="0"/>
              </a:rPr>
              <a:t>Queer Spaces</a:t>
            </a: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 London: RIBA Publishing. Available at: </a:t>
            </a: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https://doi.org/10.4324/9781003297499</a:t>
            </a: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a:t>
            </a:r>
          </a:p>
          <a:p>
            <a:pPr>
              <a:defRPr sz="1800" b="0" i="0" u="none" strike="noStrike" kern="0" cap="none" spc="0" baseline="0">
                <a:solidFill>
                  <a:srgbClr val="000000"/>
                </a:solidFill>
                <a:uFillTx/>
              </a:defRPr>
            </a:pPr>
            <a:endPar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a:defRPr sz="1800" b="0" i="0" u="none" strike="noStrike" kern="0" cap="none" spc="0" baseline="0">
                <a:solidFill>
                  <a:srgbClr val="000000"/>
                </a:solidFill>
                <a:uFillTx/>
              </a:defRPr>
            </a:pP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Gregory F. </a:t>
            </a:r>
            <a:r>
              <a:rPr lang="en-GB" sz="1200" kern="100" dirty="0" err="1">
                <a:effectLst/>
                <a:latin typeface="Century Gothic" panose="020B0502020202020204" pitchFamily="34" charset="0"/>
                <a:ea typeface="Times New Roman" panose="02020603050405020304" pitchFamily="18" charset="0"/>
                <a:cs typeface="Times New Roman" panose="02020603050405020304" pitchFamily="18" charset="0"/>
              </a:rPr>
              <a:t>Barz</a:t>
            </a: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 and Timothy J. Cooley (2008) </a:t>
            </a:r>
            <a:r>
              <a:rPr lang="en-GB" sz="1200" b="1" i="1" kern="100" dirty="0">
                <a:effectLst/>
                <a:latin typeface="Century Gothic" panose="020B0502020202020204" pitchFamily="34" charset="0"/>
                <a:ea typeface="Times New Roman" panose="02020603050405020304" pitchFamily="18" charset="0"/>
                <a:cs typeface="Times New Roman" panose="02020603050405020304" pitchFamily="18" charset="0"/>
              </a:rPr>
              <a:t>Shadows in the Field</a:t>
            </a:r>
            <a:r>
              <a:rPr lang="en-GB" sz="1200" i="1" kern="100" dirty="0">
                <a:effectLst/>
                <a:latin typeface="Century Gothic" panose="020B0502020202020204" pitchFamily="34" charset="0"/>
                <a:ea typeface="Times New Roman" panose="02020603050405020304" pitchFamily="18" charset="0"/>
                <a:cs typeface="Times New Roman" panose="02020603050405020304" pitchFamily="18" charset="0"/>
              </a:rPr>
              <a:t>: New Perspectives for Fieldwork in Ethnomusicology</a:t>
            </a: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a:t>
            </a:r>
          </a:p>
          <a:p>
            <a:pPr>
              <a:defRPr sz="1800" b="0" i="0" u="none" strike="noStrike" kern="0" cap="none" spc="0" baseline="0">
                <a:solidFill>
                  <a:srgbClr val="000000"/>
                </a:solidFill>
                <a:uFillTx/>
              </a:defRPr>
            </a:pPr>
            <a:endPar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a:defRPr sz="1800" b="0" i="0" u="none" strike="noStrike" kern="0" cap="none" spc="0" baseline="0">
                <a:solidFill>
                  <a:srgbClr val="000000"/>
                </a:solidFill>
                <a:uFillTx/>
              </a:defRPr>
            </a:pP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Khaleli, J.A. (2021) </a:t>
            </a:r>
            <a:r>
              <a:rPr lang="en-GB" sz="1200" b="1" i="1" kern="100" dirty="0">
                <a:effectLst/>
                <a:latin typeface="Century Gothic" panose="020B0502020202020204" pitchFamily="34" charset="0"/>
                <a:ea typeface="Times New Roman" panose="02020603050405020304" pitchFamily="18" charset="0"/>
                <a:cs typeface="Times New Roman" panose="02020603050405020304" pitchFamily="18" charset="0"/>
              </a:rPr>
              <a:t>Queering the Urban Politics of Transformation? </a:t>
            </a:r>
            <a:r>
              <a:rPr lang="en-GB" sz="1200" i="1" kern="100" dirty="0">
                <a:effectLst/>
                <a:latin typeface="Century Gothic" panose="020B0502020202020204" pitchFamily="34" charset="0"/>
                <a:ea typeface="Times New Roman" panose="02020603050405020304" pitchFamily="18" charset="0"/>
                <a:cs typeface="Times New Roman" panose="02020603050405020304" pitchFamily="18" charset="0"/>
              </a:rPr>
              <a:t>Lisbon’s Techno-Spaces between Precarization and Self-Empowerment</a:t>
            </a: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a:t>
            </a:r>
          </a:p>
          <a:p>
            <a:pPr>
              <a:defRPr sz="1800" b="0" i="0" u="none" strike="noStrike" kern="0" cap="none" spc="0" baseline="0">
                <a:solidFill>
                  <a:srgbClr val="000000"/>
                </a:solidFill>
                <a:uFillTx/>
              </a:defRPr>
            </a:pPr>
            <a:endPar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a:defRPr sz="1800" b="0" i="0" u="none" strike="noStrike" kern="0" cap="none" spc="0" baseline="0">
                <a:solidFill>
                  <a:srgbClr val="000000"/>
                </a:solidFill>
                <a:uFillTx/>
              </a:defRPr>
            </a:pPr>
            <a:r>
              <a:rPr lang="en-GB" sz="1200" kern="100" dirty="0" err="1">
                <a:effectLst/>
                <a:latin typeface="Century Gothic" panose="020B0502020202020204" pitchFamily="34" charset="0"/>
                <a:ea typeface="Times New Roman" panose="02020603050405020304" pitchFamily="18" charset="0"/>
                <a:cs typeface="Times New Roman" panose="02020603050405020304" pitchFamily="18" charset="0"/>
              </a:rPr>
              <a:t>Olaveson</a:t>
            </a: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 T. (2003) ‘“</a:t>
            </a:r>
            <a:r>
              <a:rPr lang="en-GB" sz="1200" b="1" kern="100" dirty="0">
                <a:effectLst/>
                <a:latin typeface="Century Gothic" panose="020B0502020202020204" pitchFamily="34" charset="0"/>
                <a:ea typeface="Times New Roman" panose="02020603050405020304" pitchFamily="18" charset="0"/>
                <a:cs typeface="Times New Roman" panose="02020603050405020304" pitchFamily="18" charset="0"/>
              </a:rPr>
              <a:t>Connectedness</a:t>
            </a: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 and the rave experience”’, in </a:t>
            </a:r>
            <a:r>
              <a:rPr lang="en-GB" sz="1200" i="1" kern="100" dirty="0">
                <a:effectLst/>
                <a:latin typeface="Century Gothic" panose="020B0502020202020204" pitchFamily="34" charset="0"/>
                <a:ea typeface="Times New Roman" panose="02020603050405020304" pitchFamily="18" charset="0"/>
                <a:cs typeface="Times New Roman" panose="02020603050405020304" pitchFamily="18" charset="0"/>
              </a:rPr>
              <a:t>Rave, Culture and Religion</a:t>
            </a: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 Routledge, pp. 83–104.</a:t>
            </a:r>
            <a:endParaRPr lang="es-ES" sz="12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a:defRPr sz="1800" b="0" i="0" u="none" strike="noStrike" kern="0" cap="none" spc="0" baseline="0">
                <a:solidFill>
                  <a:srgbClr val="000000"/>
                </a:solidFill>
                <a:uFillTx/>
              </a:defRPr>
            </a:pPr>
            <a:endPar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a:defRPr sz="1800" b="0" i="0" u="none" strike="noStrike" kern="0" cap="none" spc="0" baseline="0">
                <a:solidFill>
                  <a:srgbClr val="000000"/>
                </a:solidFill>
                <a:uFillTx/>
              </a:defRPr>
            </a:pP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Williams, R. (2008) ‘</a:t>
            </a:r>
            <a:r>
              <a:rPr lang="en-GB" sz="1200" b="1" kern="100" dirty="0">
                <a:effectLst/>
                <a:latin typeface="Century Gothic" panose="020B0502020202020204" pitchFamily="34" charset="0"/>
                <a:ea typeface="Times New Roman" panose="02020603050405020304" pitchFamily="18" charset="0"/>
                <a:cs typeface="Times New Roman" panose="02020603050405020304" pitchFamily="18" charset="0"/>
              </a:rPr>
              <a:t>Night spaces</a:t>
            </a: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 Darkness, deterritorialization, and social control’, </a:t>
            </a:r>
            <a:r>
              <a:rPr lang="en-GB" sz="1200" i="1" kern="100" dirty="0">
                <a:effectLst/>
                <a:latin typeface="Century Gothic" panose="020B0502020202020204" pitchFamily="34" charset="0"/>
                <a:ea typeface="Times New Roman" panose="02020603050405020304" pitchFamily="18" charset="0"/>
                <a:cs typeface="Times New Roman" panose="02020603050405020304" pitchFamily="18" charset="0"/>
              </a:rPr>
              <a:t>Space and Culture</a:t>
            </a: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 pp. 514–532. Available at: https://doi.org/10.1177/1206331208320117.</a:t>
            </a:r>
            <a:endParaRPr lang="es-ES" sz="12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a:defRPr sz="1800" b="0" i="0" u="none" strike="noStrike" kern="0" cap="none" spc="0" baseline="0">
                <a:solidFill>
                  <a:srgbClr val="000000"/>
                </a:solidFill>
                <a:uFillTx/>
              </a:defRPr>
            </a:pPr>
            <a:endPar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a:defRPr sz="1800" b="0" i="0" u="none" strike="noStrike" kern="0" cap="none" spc="0" baseline="0">
                <a:solidFill>
                  <a:srgbClr val="000000"/>
                </a:solidFill>
                <a:uFillTx/>
              </a:defRPr>
            </a:pPr>
            <a:r>
              <a:rPr lang="en-GB" sz="1200" kern="100" dirty="0" err="1">
                <a:effectLst/>
                <a:latin typeface="Century Gothic" panose="020B0502020202020204" pitchFamily="34" charset="0"/>
                <a:ea typeface="Times New Roman" panose="02020603050405020304" pitchFamily="18" charset="0"/>
                <a:cs typeface="Times New Roman" panose="02020603050405020304" pitchFamily="18" charset="0"/>
              </a:rPr>
              <a:t>Zebracki</a:t>
            </a: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 M. (2016) ‘</a:t>
            </a:r>
            <a:r>
              <a:rPr lang="en-GB" sz="1200" b="1" kern="100" dirty="0">
                <a:effectLst/>
                <a:latin typeface="Century Gothic" panose="020B0502020202020204" pitchFamily="34" charset="0"/>
                <a:ea typeface="Times New Roman" panose="02020603050405020304" pitchFamily="18" charset="0"/>
                <a:cs typeface="Times New Roman" panose="02020603050405020304" pitchFamily="18" charset="0"/>
              </a:rPr>
              <a:t>Embodied techno-space</a:t>
            </a: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 An auto-ethnography on affective citizenship in the techno electronic dance music scene’, </a:t>
            </a:r>
            <a:r>
              <a:rPr lang="en-GB" sz="1200" i="1" kern="100" dirty="0">
                <a:effectLst/>
                <a:latin typeface="Century Gothic" panose="020B0502020202020204" pitchFamily="34" charset="0"/>
                <a:ea typeface="Times New Roman" panose="02020603050405020304" pitchFamily="18" charset="0"/>
                <a:cs typeface="Times New Roman" panose="02020603050405020304" pitchFamily="18" charset="0"/>
              </a:rPr>
              <a:t>Emotion, Space and Society</a:t>
            </a: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 20, pp. 111–119. Available at: https://doi.org/10.1016/j.emospa.2016.03.001.</a:t>
            </a:r>
            <a:endParaRPr lang="es-ES" sz="1200" kern="1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3" name="Rectangle 76">
            <a:extLst>
              <a:ext uri="{FF2B5EF4-FFF2-40B4-BE49-F238E27FC236}">
                <a16:creationId xmlns:a16="http://schemas.microsoft.com/office/drawing/2014/main" id="{46A7D7E2-6781-BC2A-ED23-4B28DE71281E}"/>
              </a:ext>
            </a:extLst>
          </p:cNvPr>
          <p:cNvSpPr/>
          <p:nvPr/>
        </p:nvSpPr>
        <p:spPr>
          <a:xfrm>
            <a:off x="1" y="-2267"/>
            <a:ext cx="3909316" cy="401174"/>
          </a:xfrm>
          <a:prstGeom prst="rect">
            <a:avLst/>
          </a:pr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dirty="0">
                <a:solidFill>
                  <a:srgbClr val="FFFFFF"/>
                </a:solidFill>
                <a:uFillTx/>
                <a:latin typeface="Century Gothic" pitchFamily="34"/>
              </a:rPr>
              <a:t>Bibliography</a:t>
            </a:r>
          </a:p>
        </p:txBody>
      </p:sp>
    </p:spTree>
    <p:extLst>
      <p:ext uri="{BB962C8B-B14F-4D97-AF65-F5344CB8AC3E}">
        <p14:creationId xmlns:p14="http://schemas.microsoft.com/office/powerpoint/2010/main" val="3127803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9">
            <a:extLst>
              <a:ext uri="{FF2B5EF4-FFF2-40B4-BE49-F238E27FC236}">
                <a16:creationId xmlns:a16="http://schemas.microsoft.com/office/drawing/2014/main" id="{E1C7EE65-9C74-8C0F-995D-FBC1575192E5}"/>
              </a:ext>
            </a:extLst>
          </p:cNvPr>
          <p:cNvSpPr txBox="1"/>
          <p:nvPr/>
        </p:nvSpPr>
        <p:spPr>
          <a:xfrm>
            <a:off x="450469" y="963065"/>
            <a:ext cx="10068675" cy="6745436"/>
          </a:xfrm>
          <a:prstGeom prst="rect">
            <a:avLst/>
          </a:prstGeom>
          <a:noFill/>
          <a:ln cap="flat">
            <a:noFill/>
          </a:ln>
        </p:spPr>
        <p:txBody>
          <a:bodyPr vert="horz" wrap="square" lIns="91440" tIns="45720" rIns="91440" bIns="45720" anchor="t" anchorCtr="1" compatLnSpc="1">
            <a:spAutoFit/>
          </a:bodyPr>
          <a:lstStyle/>
          <a:p>
            <a:pPr algn="just">
              <a:spcBef>
                <a:spcPts val="600"/>
              </a:spcBef>
              <a:spcAft>
                <a:spcPts val="1400"/>
              </a:spcAft>
            </a:pP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Foucault, M. (1986) ‘</a:t>
            </a:r>
            <a:r>
              <a:rPr lang="en-GB" sz="1200" b="1" kern="100" dirty="0">
                <a:effectLst/>
                <a:latin typeface="Century Gothic" panose="020B0502020202020204" pitchFamily="34" charset="0"/>
                <a:ea typeface="Times New Roman" panose="02020603050405020304" pitchFamily="18" charset="0"/>
                <a:cs typeface="Times New Roman" panose="02020603050405020304" pitchFamily="18" charset="0"/>
              </a:rPr>
              <a:t>Of Other Spaces</a:t>
            </a: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1200" i="1" kern="100" dirty="0">
                <a:effectLst/>
                <a:latin typeface="Century Gothic" panose="020B0502020202020204" pitchFamily="34" charset="0"/>
                <a:ea typeface="Times New Roman" panose="02020603050405020304" pitchFamily="18" charset="0"/>
                <a:cs typeface="Times New Roman" panose="02020603050405020304" pitchFamily="18" charset="0"/>
              </a:rPr>
              <a:t>Diacritics</a:t>
            </a: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 16(1), pp. 22–27.</a:t>
            </a:r>
          </a:p>
          <a:p>
            <a:pPr algn="just">
              <a:spcBef>
                <a:spcPts val="600"/>
              </a:spcBef>
              <a:spcAft>
                <a:spcPts val="1400"/>
              </a:spcAft>
            </a:pPr>
            <a:r>
              <a:rPr lang="en-GB" sz="1200" kern="100" dirty="0" err="1">
                <a:effectLst/>
                <a:latin typeface="Century Gothic" panose="020B0502020202020204" pitchFamily="34" charset="0"/>
                <a:ea typeface="Times New Roman" panose="02020603050405020304" pitchFamily="18" charset="0"/>
                <a:cs typeface="Times New Roman" panose="02020603050405020304" pitchFamily="18" charset="0"/>
              </a:rPr>
              <a:t>Gaillot</a:t>
            </a: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 M. (2004) </a:t>
            </a:r>
            <a:r>
              <a:rPr lang="en-GB" sz="1200" i="1" kern="100" dirty="0">
                <a:effectLst/>
                <a:latin typeface="Century Gothic" panose="020B0502020202020204" pitchFamily="34" charset="0"/>
                <a:ea typeface="Times New Roman" panose="02020603050405020304" pitchFamily="18" charset="0"/>
                <a:cs typeface="Times New Roman" panose="02020603050405020304" pitchFamily="18" charset="0"/>
              </a:rPr>
              <a:t>Multiple Meaning </a:t>
            </a:r>
            <a:r>
              <a:rPr lang="en-GB" sz="1200" b="1" i="1" kern="100" dirty="0">
                <a:effectLst/>
                <a:latin typeface="Century Gothic" panose="020B0502020202020204" pitchFamily="34" charset="0"/>
                <a:ea typeface="Times New Roman" panose="02020603050405020304" pitchFamily="18" charset="0"/>
                <a:cs typeface="Times New Roman" panose="02020603050405020304" pitchFamily="18" charset="0"/>
              </a:rPr>
              <a:t>Techno</a:t>
            </a:r>
            <a:r>
              <a:rPr lang="en-GB" sz="1200" i="1" kern="100" dirty="0">
                <a:effectLst/>
                <a:latin typeface="Century Gothic" panose="020B0502020202020204" pitchFamily="34" charset="0"/>
                <a:ea typeface="Times New Roman" panose="02020603050405020304" pitchFamily="18" charset="0"/>
                <a:cs typeface="Times New Roman" panose="02020603050405020304" pitchFamily="18" charset="0"/>
              </a:rPr>
              <a:t>: An </a:t>
            </a:r>
            <a:r>
              <a:rPr lang="en-GB" sz="1200" b="1" i="1" kern="100" dirty="0">
                <a:effectLst/>
                <a:latin typeface="Century Gothic" panose="020B0502020202020204" pitchFamily="34" charset="0"/>
                <a:ea typeface="Times New Roman" panose="02020603050405020304" pitchFamily="18" charset="0"/>
                <a:cs typeface="Times New Roman" panose="02020603050405020304" pitchFamily="18" charset="0"/>
              </a:rPr>
              <a:t>Artistic and Political Laboratory of the Present</a:t>
            </a: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 Dis </a:t>
            </a:r>
            <a:r>
              <a:rPr lang="en-GB" sz="1200" kern="100" dirty="0" err="1">
                <a:effectLst/>
                <a:latin typeface="Century Gothic" panose="020B0502020202020204" pitchFamily="34" charset="0"/>
                <a:ea typeface="Times New Roman" panose="02020603050405020304" pitchFamily="18" charset="0"/>
                <a:cs typeface="Times New Roman" panose="02020603050405020304" pitchFamily="18" charset="0"/>
              </a:rPr>
              <a:t>Voir</a:t>
            </a: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a:t>
            </a:r>
            <a:endParaRPr lang="es-ES" sz="12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algn="just">
              <a:spcBef>
                <a:spcPts val="600"/>
              </a:spcBef>
              <a:spcAft>
                <a:spcPts val="1400"/>
              </a:spcAft>
            </a:pPr>
            <a:r>
              <a:rPr lang="en-GB" sz="1200" kern="100" dirty="0" err="1">
                <a:effectLst/>
                <a:latin typeface="Century Gothic" panose="020B0502020202020204" pitchFamily="34" charset="0"/>
                <a:ea typeface="Times New Roman" panose="02020603050405020304" pitchFamily="18" charset="0"/>
                <a:cs typeface="Times New Roman" panose="02020603050405020304" pitchFamily="18" charset="0"/>
              </a:rPr>
              <a:t>Gamboa</a:t>
            </a: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 E. (2021) ‘</a:t>
            </a:r>
            <a:r>
              <a:rPr lang="en-GB" sz="1200" b="1" kern="100" dirty="0">
                <a:effectLst/>
                <a:latin typeface="Century Gothic" panose="020B0502020202020204" pitchFamily="34" charset="0"/>
                <a:ea typeface="Times New Roman" panose="02020603050405020304" pitchFamily="18" charset="0"/>
                <a:cs typeface="Times New Roman" panose="02020603050405020304" pitchFamily="18" charset="0"/>
              </a:rPr>
              <a:t>Pedagogies of the Dark</a:t>
            </a: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 Making Sense of Queer Nightlife’, in </a:t>
            </a:r>
            <a:r>
              <a:rPr lang="en-GB" sz="1200" i="1" kern="100" dirty="0">
                <a:effectLst/>
                <a:latin typeface="Century Gothic" panose="020B0502020202020204" pitchFamily="34" charset="0"/>
                <a:ea typeface="Times New Roman" panose="02020603050405020304" pitchFamily="18" charset="0"/>
                <a:cs typeface="Times New Roman" panose="02020603050405020304" pitchFamily="18" charset="0"/>
              </a:rPr>
              <a:t>Queer Nightlife</a:t>
            </a: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 pp. 91–100.</a:t>
            </a:r>
            <a:endParaRPr lang="es-ES" sz="12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algn="just">
              <a:spcBef>
                <a:spcPts val="600"/>
              </a:spcBef>
              <a:spcAft>
                <a:spcPts val="1400"/>
              </a:spcAft>
            </a:pP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Garcia, L.-M. (2013) ‘Editor’s Introduction: </a:t>
            </a:r>
            <a:r>
              <a:rPr lang="en-GB" sz="1200" b="1" kern="100" dirty="0">
                <a:effectLst/>
                <a:latin typeface="Century Gothic" panose="020B0502020202020204" pitchFamily="34" charset="0"/>
                <a:ea typeface="Times New Roman" panose="02020603050405020304" pitchFamily="18" charset="0"/>
                <a:cs typeface="Times New Roman" panose="02020603050405020304" pitchFamily="18" charset="0"/>
              </a:rPr>
              <a:t>Doing Nightlife and EDMC Fieldwork</a:t>
            </a: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1200" i="1" kern="100" dirty="0" err="1">
                <a:effectLst/>
                <a:latin typeface="Century Gothic" panose="020B0502020202020204" pitchFamily="34" charset="0"/>
                <a:ea typeface="Times New Roman" panose="02020603050405020304" pitchFamily="18" charset="0"/>
                <a:cs typeface="Times New Roman" panose="02020603050405020304" pitchFamily="18" charset="0"/>
              </a:rPr>
              <a:t>Dancecult</a:t>
            </a: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 5(1), pp. 3–17. </a:t>
            </a:r>
            <a:r>
              <a:rPr lang="fr-FR" sz="1200" kern="100" dirty="0">
                <a:effectLst/>
                <a:latin typeface="Century Gothic" panose="020B0502020202020204" pitchFamily="34" charset="0"/>
                <a:ea typeface="Times New Roman" panose="02020603050405020304" pitchFamily="18" charset="0"/>
                <a:cs typeface="Times New Roman" panose="02020603050405020304" pitchFamily="18" charset="0"/>
              </a:rPr>
              <a:t>Available at: </a:t>
            </a:r>
            <a:r>
              <a:rPr lang="fr-FR" sz="1200" kern="100" dirty="0">
                <a:effectLst/>
                <a:latin typeface="Century Gothic" panose="020B0502020202020204" pitchFamily="34" charset="0"/>
                <a:ea typeface="Times New Roman" panose="02020603050405020304" pitchFamily="18" charset="0"/>
                <a:cs typeface="Times New Roman" panose="02020603050405020304" pitchFamily="18" charset="0"/>
                <a:hlinkClick r:id="rId2"/>
              </a:rPr>
              <a:t>https://doi.org/10.12801/1947-5403.2013.05.01.01</a:t>
            </a:r>
            <a:r>
              <a:rPr lang="fr-FR" sz="1200" kern="100" dirty="0">
                <a:effectLst/>
                <a:latin typeface="Century Gothic" panose="020B0502020202020204" pitchFamily="34" charset="0"/>
                <a:ea typeface="Times New Roman" panose="02020603050405020304" pitchFamily="18" charset="0"/>
                <a:cs typeface="Times New Roman" panose="02020603050405020304" pitchFamily="18" charset="0"/>
              </a:rPr>
              <a:t>.</a:t>
            </a:r>
          </a:p>
          <a:p>
            <a:pPr algn="just">
              <a:spcBef>
                <a:spcPts val="600"/>
              </a:spcBef>
              <a:spcAft>
                <a:spcPts val="1400"/>
              </a:spcAft>
            </a:pP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Goffman, E. (1959) </a:t>
            </a:r>
            <a:r>
              <a:rPr lang="en-GB" sz="1200" i="1" kern="100" dirty="0">
                <a:effectLst/>
                <a:latin typeface="Century Gothic" panose="020B0502020202020204" pitchFamily="34" charset="0"/>
                <a:ea typeface="Times New Roman" panose="02020603050405020304" pitchFamily="18" charset="0"/>
                <a:cs typeface="Times New Roman" panose="02020603050405020304" pitchFamily="18" charset="0"/>
              </a:rPr>
              <a:t>The Presentation of Self on Everyday Life</a:t>
            </a: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a:t>
            </a:r>
          </a:p>
          <a:p>
            <a:pPr algn="just">
              <a:spcBef>
                <a:spcPts val="600"/>
              </a:spcBef>
              <a:spcAft>
                <a:spcPts val="1400"/>
              </a:spcAft>
            </a:pP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Ingold, T. (2007) </a:t>
            </a:r>
            <a:r>
              <a:rPr lang="en-GB" sz="1200" b="1" i="1" kern="100" dirty="0">
                <a:effectLst/>
                <a:latin typeface="Century Gothic" panose="020B0502020202020204" pitchFamily="34" charset="0"/>
                <a:ea typeface="Times New Roman" panose="02020603050405020304" pitchFamily="18" charset="0"/>
                <a:cs typeface="Times New Roman" panose="02020603050405020304" pitchFamily="18" charset="0"/>
              </a:rPr>
              <a:t>Lines</a:t>
            </a:r>
            <a:r>
              <a:rPr lang="en-GB" sz="1200" i="1" kern="100" dirty="0">
                <a:effectLst/>
                <a:latin typeface="Century Gothic" panose="020B0502020202020204" pitchFamily="34" charset="0"/>
                <a:ea typeface="Times New Roman" panose="02020603050405020304" pitchFamily="18" charset="0"/>
                <a:cs typeface="Times New Roman" panose="02020603050405020304" pitchFamily="18" charset="0"/>
              </a:rPr>
              <a:t>. A brief history</a:t>
            </a: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 Routledge. Available at: https://doi.org/10.4324/9780203961155.</a:t>
            </a:r>
            <a:endParaRPr lang="es-ES" sz="12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algn="just">
              <a:spcBef>
                <a:spcPts val="600"/>
              </a:spcBef>
              <a:spcAft>
                <a:spcPts val="1400"/>
              </a:spcAft>
            </a:pPr>
            <a:r>
              <a:rPr lang="fr-FR" sz="1200" kern="100" dirty="0">
                <a:effectLst/>
                <a:latin typeface="Century Gothic" panose="020B0502020202020204" pitchFamily="34" charset="0"/>
                <a:ea typeface="Times New Roman" panose="02020603050405020304" pitchFamily="18" charset="0"/>
                <a:cs typeface="Times New Roman" panose="02020603050405020304" pitchFamily="18" charset="0"/>
              </a:rPr>
              <a:t>Lefebvre, H. (1974) ‘</a:t>
            </a:r>
            <a:r>
              <a:rPr lang="fr-FR" sz="1200" b="1" kern="100" dirty="0">
                <a:effectLst/>
                <a:latin typeface="Century Gothic" panose="020B0502020202020204" pitchFamily="34" charset="0"/>
                <a:ea typeface="Times New Roman" panose="02020603050405020304" pitchFamily="18" charset="0"/>
                <a:cs typeface="Times New Roman" panose="02020603050405020304" pitchFamily="18" charset="0"/>
              </a:rPr>
              <a:t>La production de l’espace</a:t>
            </a:r>
            <a:r>
              <a:rPr lang="fr-FR" sz="1200" kern="1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fr-FR" sz="1200" i="1" kern="100" dirty="0">
                <a:effectLst/>
                <a:latin typeface="Century Gothic" panose="020B0502020202020204" pitchFamily="34" charset="0"/>
                <a:ea typeface="Times New Roman" panose="02020603050405020304" pitchFamily="18" charset="0"/>
                <a:cs typeface="Times New Roman" panose="02020603050405020304" pitchFamily="18" charset="0"/>
              </a:rPr>
              <a:t>L’Homme et la société</a:t>
            </a:r>
            <a:r>
              <a:rPr lang="fr-FR" sz="1200" kern="100" dirty="0">
                <a:effectLst/>
                <a:latin typeface="Century Gothic" panose="020B0502020202020204" pitchFamily="34" charset="0"/>
                <a:ea typeface="Times New Roman" panose="02020603050405020304" pitchFamily="18" charset="0"/>
                <a:cs typeface="Times New Roman" panose="02020603050405020304" pitchFamily="18" charset="0"/>
              </a:rPr>
              <a:t>, pp. 15–32.</a:t>
            </a:r>
          </a:p>
          <a:p>
            <a:pPr algn="just">
              <a:spcBef>
                <a:spcPts val="600"/>
              </a:spcBef>
              <a:spcAft>
                <a:spcPts val="1400"/>
              </a:spcAft>
            </a:pP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Redhead, S. (1995) </a:t>
            </a:r>
            <a:r>
              <a:rPr lang="en-GB" sz="1200" i="1" kern="100" dirty="0">
                <a:effectLst/>
                <a:latin typeface="Century Gothic" panose="020B0502020202020204" pitchFamily="34" charset="0"/>
                <a:ea typeface="Times New Roman" panose="02020603050405020304" pitchFamily="18" charset="0"/>
                <a:cs typeface="Times New Roman" panose="02020603050405020304" pitchFamily="18" charset="0"/>
              </a:rPr>
              <a:t>Rave Off: Politics and Deviance in Contemporary Youth Culture</a:t>
            </a: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a:t>
            </a:r>
            <a:endParaRPr lang="es-ES" sz="12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algn="just">
              <a:spcBef>
                <a:spcPts val="600"/>
              </a:spcBef>
              <a:spcAft>
                <a:spcPts val="1400"/>
              </a:spcAft>
            </a:pP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Rooke, A. (2009) ‘</a:t>
            </a:r>
            <a:r>
              <a:rPr lang="en-GB" sz="1200" b="1" kern="100" dirty="0">
                <a:effectLst/>
                <a:latin typeface="Century Gothic" panose="020B0502020202020204" pitchFamily="34" charset="0"/>
                <a:ea typeface="Times New Roman" panose="02020603050405020304" pitchFamily="18" charset="0"/>
                <a:cs typeface="Times New Roman" panose="02020603050405020304" pitchFamily="18" charset="0"/>
              </a:rPr>
              <a:t>Queer in the Field</a:t>
            </a: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 On Emotions, Temporality, and Performativity in Ethnography’, </a:t>
            </a:r>
            <a:r>
              <a:rPr lang="en-GB" sz="1200" i="1" kern="100" dirty="0">
                <a:effectLst/>
                <a:latin typeface="Century Gothic" panose="020B0502020202020204" pitchFamily="34" charset="0"/>
                <a:ea typeface="Times New Roman" panose="02020603050405020304" pitchFamily="18" charset="0"/>
                <a:cs typeface="Times New Roman" panose="02020603050405020304" pitchFamily="18" charset="0"/>
              </a:rPr>
              <a:t>Journal of Lesbian Studies</a:t>
            </a: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 13(2), pp. 149–160.</a:t>
            </a:r>
            <a:endParaRPr lang="es-ES" sz="12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algn="just">
              <a:spcBef>
                <a:spcPts val="600"/>
              </a:spcBef>
              <a:spcAft>
                <a:spcPts val="1400"/>
              </a:spcAft>
            </a:pP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Thornton, S. (1995a</a:t>
            </a:r>
            <a:r>
              <a:rPr lang="en-GB" sz="1200" b="1" kern="1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1200" b="1" i="1" kern="100" dirty="0">
                <a:effectLst/>
                <a:latin typeface="Century Gothic" panose="020B0502020202020204" pitchFamily="34" charset="0"/>
                <a:ea typeface="Times New Roman" panose="02020603050405020304" pitchFamily="18" charset="0"/>
                <a:cs typeface="Times New Roman" panose="02020603050405020304" pitchFamily="18" charset="0"/>
              </a:rPr>
              <a:t>club cultures</a:t>
            </a:r>
            <a:r>
              <a:rPr lang="en-GB" sz="1200" i="1" kern="100" dirty="0">
                <a:effectLst/>
                <a:latin typeface="Century Gothic" panose="020B0502020202020204" pitchFamily="34" charset="0"/>
                <a:ea typeface="Times New Roman" panose="02020603050405020304" pitchFamily="18" charset="0"/>
                <a:cs typeface="Times New Roman" panose="02020603050405020304" pitchFamily="18" charset="0"/>
              </a:rPr>
              <a:t>. Music, Media and Subcultural Capital</a:t>
            </a:r>
            <a:r>
              <a:rPr lang="en-GB" sz="1200" kern="100" dirty="0">
                <a:effectLst/>
                <a:latin typeface="Century Gothic" panose="020B0502020202020204" pitchFamily="34" charset="0"/>
                <a:ea typeface="Times New Roman" panose="02020603050405020304" pitchFamily="18" charset="0"/>
                <a:cs typeface="Times New Roman" panose="02020603050405020304" pitchFamily="18" charset="0"/>
              </a:rPr>
              <a:t>. Polity Press.</a:t>
            </a:r>
            <a:endParaRPr lang="es-ES" sz="12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algn="just">
              <a:spcBef>
                <a:spcPts val="600"/>
              </a:spcBef>
              <a:spcAft>
                <a:spcPts val="1400"/>
              </a:spcAft>
            </a:pPr>
            <a:endParaRPr lang="es-ES" sz="12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algn="just">
              <a:spcBef>
                <a:spcPts val="600"/>
              </a:spcBef>
              <a:spcAft>
                <a:spcPts val="1400"/>
              </a:spcAft>
            </a:pPr>
            <a:endParaRPr lang="es-ES" sz="12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algn="just">
              <a:spcBef>
                <a:spcPts val="600"/>
              </a:spcBef>
              <a:spcAft>
                <a:spcPts val="1400"/>
              </a:spcAft>
            </a:pPr>
            <a:endParaRPr lang="es-ES" sz="12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algn="just">
              <a:spcBef>
                <a:spcPts val="600"/>
              </a:spcBef>
              <a:spcAft>
                <a:spcPts val="1400"/>
              </a:spcAft>
            </a:pPr>
            <a:endParaRPr lang="es-ES" sz="12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defTabSz="914400" rtl="0" fontAlgn="auto" hangingPunct="1">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dirty="0">
              <a:solidFill>
                <a:srgbClr val="000000"/>
              </a:solidFill>
              <a:uFillTx/>
              <a:latin typeface="Century Gothic" panose="020B0502020202020204" pitchFamily="34" charset="0"/>
            </a:endParaRPr>
          </a:p>
        </p:txBody>
      </p:sp>
      <p:sp>
        <p:nvSpPr>
          <p:cNvPr id="2" name="Rectangle 76">
            <a:extLst>
              <a:ext uri="{FF2B5EF4-FFF2-40B4-BE49-F238E27FC236}">
                <a16:creationId xmlns:a16="http://schemas.microsoft.com/office/drawing/2014/main" id="{D7F8BAA6-3F5A-6FD8-FC55-5E34092359F6}"/>
              </a:ext>
            </a:extLst>
          </p:cNvPr>
          <p:cNvSpPr/>
          <p:nvPr/>
        </p:nvSpPr>
        <p:spPr>
          <a:xfrm>
            <a:off x="1" y="-2267"/>
            <a:ext cx="3909316" cy="401174"/>
          </a:xfrm>
          <a:prstGeom prst="rect">
            <a:avLst/>
          </a:pr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FFFFFF"/>
                </a:solidFill>
                <a:latin typeface="Century Gothic" pitchFamily="34"/>
              </a:rPr>
              <a:t>Further readings</a:t>
            </a:r>
            <a:endParaRPr lang="en-GB" sz="1600" b="0" i="0" u="none" strike="noStrike" kern="1200" cap="none" spc="0" baseline="0" dirty="0">
              <a:solidFill>
                <a:srgbClr val="FFFFFF"/>
              </a:solidFill>
              <a:uFillTx/>
              <a:latin typeface="Century Gothic" pitchFamily="34"/>
            </a:endParaRPr>
          </a:p>
        </p:txBody>
      </p:sp>
    </p:spTree>
    <p:extLst>
      <p:ext uri="{BB962C8B-B14F-4D97-AF65-F5344CB8AC3E}">
        <p14:creationId xmlns:p14="http://schemas.microsoft.com/office/powerpoint/2010/main" val="1774701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9">
            <a:extLst>
              <a:ext uri="{FF2B5EF4-FFF2-40B4-BE49-F238E27FC236}">
                <a16:creationId xmlns:a16="http://schemas.microsoft.com/office/drawing/2014/main" id="{B5D54CC2-950B-BA00-833C-88657CC67201}"/>
              </a:ext>
            </a:extLst>
          </p:cNvPr>
          <p:cNvSpPr txBox="1"/>
          <p:nvPr/>
        </p:nvSpPr>
        <p:spPr>
          <a:xfrm>
            <a:off x="5429036" y="3275111"/>
            <a:ext cx="1333928" cy="307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dirty="0">
                <a:solidFill>
                  <a:srgbClr val="000000"/>
                </a:solidFill>
                <a:latin typeface="Century Gothic" panose="020B0502020202020204" pitchFamily="34" charset="0"/>
              </a:rPr>
              <a:t>Thank you.</a:t>
            </a:r>
          </a:p>
        </p:txBody>
      </p:sp>
      <p:sp>
        <p:nvSpPr>
          <p:cNvPr id="3" name="Rectangle 2">
            <a:extLst>
              <a:ext uri="{FF2B5EF4-FFF2-40B4-BE49-F238E27FC236}">
                <a16:creationId xmlns:a16="http://schemas.microsoft.com/office/drawing/2014/main" id="{AB674A9F-618A-C728-0AE0-2BEC12102BED}"/>
              </a:ext>
            </a:extLst>
          </p:cNvPr>
          <p:cNvSpPr/>
          <p:nvPr/>
        </p:nvSpPr>
        <p:spPr>
          <a:xfrm>
            <a:off x="0" y="5082889"/>
            <a:ext cx="12192000" cy="17751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7">
            <a:extLst>
              <a:ext uri="{FF2B5EF4-FFF2-40B4-BE49-F238E27FC236}">
                <a16:creationId xmlns:a16="http://schemas.microsoft.com/office/drawing/2014/main" id="{CC421BE7-6642-3BDF-2A1E-0B9D8AF4F005}"/>
              </a:ext>
            </a:extLst>
          </p:cNvPr>
          <p:cNvPicPr>
            <a:picLocks noChangeAspect="1"/>
          </p:cNvPicPr>
          <p:nvPr/>
        </p:nvPicPr>
        <p:blipFill rotWithShape="1">
          <a:blip r:embed="rId2"/>
          <a:srcRect r="39366" b="54775"/>
          <a:stretch/>
        </p:blipFill>
        <p:spPr>
          <a:xfrm>
            <a:off x="1677875" y="5309549"/>
            <a:ext cx="3751161" cy="1184258"/>
          </a:xfrm>
          <a:prstGeom prst="rect">
            <a:avLst/>
          </a:prstGeom>
          <a:noFill/>
          <a:ln cap="flat">
            <a:noFill/>
          </a:ln>
        </p:spPr>
      </p:pic>
      <p:pic>
        <p:nvPicPr>
          <p:cNvPr id="2" name="Picture 7">
            <a:extLst>
              <a:ext uri="{FF2B5EF4-FFF2-40B4-BE49-F238E27FC236}">
                <a16:creationId xmlns:a16="http://schemas.microsoft.com/office/drawing/2014/main" id="{320711C0-AA10-EFDB-2697-30D5A11E78F7}"/>
              </a:ext>
            </a:extLst>
          </p:cNvPr>
          <p:cNvPicPr>
            <a:picLocks noChangeAspect="1"/>
          </p:cNvPicPr>
          <p:nvPr/>
        </p:nvPicPr>
        <p:blipFill rotWithShape="1">
          <a:blip r:embed="rId2"/>
          <a:srcRect t="46819"/>
          <a:stretch/>
        </p:blipFill>
        <p:spPr>
          <a:xfrm>
            <a:off x="4608025" y="5545620"/>
            <a:ext cx="5344171" cy="1202973"/>
          </a:xfrm>
          <a:prstGeom prst="rect">
            <a:avLst/>
          </a:prstGeom>
          <a:noFill/>
          <a:ln cap="flat">
            <a:noFill/>
          </a:ln>
        </p:spPr>
      </p:pic>
      <p:pic>
        <p:nvPicPr>
          <p:cNvPr id="2050" name="Picture 2" descr="3-2">
            <a:extLst>
              <a:ext uri="{FF2B5EF4-FFF2-40B4-BE49-F238E27FC236}">
                <a16:creationId xmlns:a16="http://schemas.microsoft.com/office/drawing/2014/main" id="{55142FEE-24C0-B0EC-CE5D-99AB3490F8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14743"/>
            <a:ext cx="2121647" cy="17751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611BC3FD-8C23-FAE0-F482-D247032AEB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21900" y="5282638"/>
            <a:ext cx="1539603" cy="1375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613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C0272124-0E86-429A-ECBB-FC1D3097FFF1}"/>
              </a:ext>
            </a:extLst>
          </p:cNvPr>
          <p:cNvGrpSpPr/>
          <p:nvPr/>
        </p:nvGrpSpPr>
        <p:grpSpPr>
          <a:xfrm>
            <a:off x="714237" y="2077233"/>
            <a:ext cx="10815158" cy="2667039"/>
            <a:chOff x="714237" y="2077233"/>
            <a:chExt cx="10815158" cy="2667039"/>
          </a:xfrm>
        </p:grpSpPr>
        <p:cxnSp>
          <p:nvCxnSpPr>
            <p:cNvPr id="3" name="Straight Connector 1">
              <a:extLst>
                <a:ext uri="{FF2B5EF4-FFF2-40B4-BE49-F238E27FC236}">
                  <a16:creationId xmlns:a16="http://schemas.microsoft.com/office/drawing/2014/main" id="{D7E87E50-640A-E27D-F36C-A7136B18D162}"/>
                </a:ext>
              </a:extLst>
            </p:cNvPr>
            <p:cNvCxnSpPr/>
            <p:nvPr/>
          </p:nvCxnSpPr>
          <p:spPr>
            <a:xfrm flipV="1">
              <a:off x="714237" y="2077233"/>
              <a:ext cx="2665065" cy="2667039"/>
            </a:xfrm>
            <a:prstGeom prst="straightConnector1">
              <a:avLst/>
            </a:prstGeom>
            <a:noFill/>
            <a:ln w="6345" cap="flat">
              <a:solidFill>
                <a:srgbClr val="000000"/>
              </a:solidFill>
              <a:prstDash val="solid"/>
              <a:miter/>
            </a:ln>
          </p:spPr>
        </p:cxnSp>
        <p:cxnSp>
          <p:nvCxnSpPr>
            <p:cNvPr id="4" name="Straight Connector 2">
              <a:extLst>
                <a:ext uri="{FF2B5EF4-FFF2-40B4-BE49-F238E27FC236}">
                  <a16:creationId xmlns:a16="http://schemas.microsoft.com/office/drawing/2014/main" id="{45E500DF-F9AD-EC61-152E-0B0A8DDC4B6D}"/>
                </a:ext>
              </a:extLst>
            </p:cNvPr>
            <p:cNvCxnSpPr/>
            <p:nvPr/>
          </p:nvCxnSpPr>
          <p:spPr>
            <a:xfrm>
              <a:off x="3379302" y="2077233"/>
              <a:ext cx="5250695" cy="0"/>
            </a:xfrm>
            <a:prstGeom prst="straightConnector1">
              <a:avLst/>
            </a:prstGeom>
            <a:noFill/>
            <a:ln w="6345" cap="flat">
              <a:solidFill>
                <a:srgbClr val="000000"/>
              </a:solidFill>
              <a:prstDash val="solid"/>
              <a:miter/>
            </a:ln>
          </p:spPr>
        </p:cxnSp>
        <p:cxnSp>
          <p:nvCxnSpPr>
            <p:cNvPr id="5" name="Straight Connector 3">
              <a:extLst>
                <a:ext uri="{FF2B5EF4-FFF2-40B4-BE49-F238E27FC236}">
                  <a16:creationId xmlns:a16="http://schemas.microsoft.com/office/drawing/2014/main" id="{F15D38C9-BCF8-FD8A-6C37-D36FBB6CDED8}"/>
                </a:ext>
              </a:extLst>
            </p:cNvPr>
            <p:cNvCxnSpPr/>
            <p:nvPr/>
          </p:nvCxnSpPr>
          <p:spPr>
            <a:xfrm>
              <a:off x="8629997" y="2077233"/>
              <a:ext cx="2899398" cy="2645204"/>
            </a:xfrm>
            <a:prstGeom prst="straightConnector1">
              <a:avLst/>
            </a:prstGeom>
            <a:noFill/>
            <a:ln w="6345" cap="flat">
              <a:solidFill>
                <a:srgbClr val="000000"/>
              </a:solidFill>
              <a:prstDash val="solid"/>
              <a:miter/>
            </a:ln>
          </p:spPr>
        </p:cxnSp>
        <p:cxnSp>
          <p:nvCxnSpPr>
            <p:cNvPr id="6" name="Straight Connector 4">
              <a:extLst>
                <a:ext uri="{FF2B5EF4-FFF2-40B4-BE49-F238E27FC236}">
                  <a16:creationId xmlns:a16="http://schemas.microsoft.com/office/drawing/2014/main" id="{9F21A193-333E-26A7-BDD2-B406862BDCB7}"/>
                </a:ext>
              </a:extLst>
            </p:cNvPr>
            <p:cNvCxnSpPr/>
            <p:nvPr/>
          </p:nvCxnSpPr>
          <p:spPr>
            <a:xfrm>
              <a:off x="753959" y="4722437"/>
              <a:ext cx="10775436" cy="0"/>
            </a:xfrm>
            <a:prstGeom prst="straightConnector1">
              <a:avLst/>
            </a:prstGeom>
            <a:noFill/>
            <a:ln w="6345" cap="flat">
              <a:solidFill>
                <a:srgbClr val="000000"/>
              </a:solidFill>
              <a:prstDash val="solid"/>
              <a:miter/>
            </a:ln>
          </p:spPr>
        </p:cxnSp>
      </p:grpSp>
      <p:grpSp>
        <p:nvGrpSpPr>
          <p:cNvPr id="7" name="Group 5">
            <a:extLst>
              <a:ext uri="{FF2B5EF4-FFF2-40B4-BE49-F238E27FC236}">
                <a16:creationId xmlns:a16="http://schemas.microsoft.com/office/drawing/2014/main" id="{CEB93049-F8D6-9756-7CA7-106F35AD48C4}"/>
              </a:ext>
            </a:extLst>
          </p:cNvPr>
          <p:cNvGrpSpPr/>
          <p:nvPr/>
        </p:nvGrpSpPr>
        <p:grpSpPr>
          <a:xfrm>
            <a:off x="5928238" y="3008055"/>
            <a:ext cx="338666" cy="677681"/>
            <a:chOff x="5928238" y="3008055"/>
            <a:chExt cx="338666" cy="677681"/>
          </a:xfrm>
        </p:grpSpPr>
        <p:sp>
          <p:nvSpPr>
            <p:cNvPr id="8" name="Oval 7">
              <a:extLst>
                <a:ext uri="{FF2B5EF4-FFF2-40B4-BE49-F238E27FC236}">
                  <a16:creationId xmlns:a16="http://schemas.microsoft.com/office/drawing/2014/main" id="{5570E529-1175-6CC2-45BD-5211FEF4B3F3}"/>
                </a:ext>
              </a:extLst>
            </p:cNvPr>
            <p:cNvSpPr/>
            <p:nvPr/>
          </p:nvSpPr>
          <p:spPr>
            <a:xfrm>
              <a:off x="6034354" y="3008055"/>
              <a:ext cx="145462" cy="14546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FFFFFF"/>
                </a:solidFill>
                <a:uFillTx/>
                <a:latin typeface="Century Gothic" pitchFamily="34"/>
              </a:endParaRPr>
            </a:p>
          </p:txBody>
        </p:sp>
        <p:cxnSp>
          <p:nvCxnSpPr>
            <p:cNvPr id="9" name="Straight Connector 8">
              <a:extLst>
                <a:ext uri="{FF2B5EF4-FFF2-40B4-BE49-F238E27FC236}">
                  <a16:creationId xmlns:a16="http://schemas.microsoft.com/office/drawing/2014/main" id="{A1D3669E-2A9A-D31B-BF84-CFE4061B55CF}"/>
                </a:ext>
              </a:extLst>
            </p:cNvPr>
            <p:cNvCxnSpPr>
              <a:stCxn id="8" idx="2"/>
            </p:cNvCxnSpPr>
            <p:nvPr/>
          </p:nvCxnSpPr>
          <p:spPr>
            <a:xfrm flipH="1">
              <a:off x="6097575" y="3153518"/>
              <a:ext cx="9510" cy="377346"/>
            </a:xfrm>
            <a:prstGeom prst="straightConnector1">
              <a:avLst/>
            </a:prstGeom>
            <a:noFill/>
            <a:ln w="12701" cap="flat">
              <a:solidFill>
                <a:srgbClr val="000000"/>
              </a:solidFill>
              <a:prstDash val="solid"/>
              <a:miter/>
            </a:ln>
          </p:spPr>
        </p:cxnSp>
        <p:cxnSp>
          <p:nvCxnSpPr>
            <p:cNvPr id="10" name="Straight Connector 9">
              <a:extLst>
                <a:ext uri="{FF2B5EF4-FFF2-40B4-BE49-F238E27FC236}">
                  <a16:creationId xmlns:a16="http://schemas.microsoft.com/office/drawing/2014/main" id="{F2A43BFB-4C40-E85A-EF3D-F0D3604C0A5E}"/>
                </a:ext>
              </a:extLst>
            </p:cNvPr>
            <p:cNvCxnSpPr/>
            <p:nvPr/>
          </p:nvCxnSpPr>
          <p:spPr>
            <a:xfrm>
              <a:off x="5928238" y="3276587"/>
              <a:ext cx="338666" cy="0"/>
            </a:xfrm>
            <a:prstGeom prst="straightConnector1">
              <a:avLst/>
            </a:prstGeom>
            <a:noFill/>
            <a:ln w="12701" cap="flat">
              <a:solidFill>
                <a:srgbClr val="000000"/>
              </a:solidFill>
              <a:prstDash val="solid"/>
              <a:miter/>
            </a:ln>
          </p:spPr>
        </p:cxnSp>
        <p:cxnSp>
          <p:nvCxnSpPr>
            <p:cNvPr id="11" name="Straight Connector 10">
              <a:extLst>
                <a:ext uri="{FF2B5EF4-FFF2-40B4-BE49-F238E27FC236}">
                  <a16:creationId xmlns:a16="http://schemas.microsoft.com/office/drawing/2014/main" id="{6E9D6696-F712-1F54-5144-F9359C5B62A1}"/>
                </a:ext>
              </a:extLst>
            </p:cNvPr>
            <p:cNvCxnSpPr/>
            <p:nvPr/>
          </p:nvCxnSpPr>
          <p:spPr>
            <a:xfrm>
              <a:off x="6097575" y="3529648"/>
              <a:ext cx="155915" cy="156088"/>
            </a:xfrm>
            <a:prstGeom prst="straightConnector1">
              <a:avLst/>
            </a:prstGeom>
            <a:noFill/>
            <a:ln w="12701" cap="flat">
              <a:solidFill>
                <a:srgbClr val="000000"/>
              </a:solidFill>
              <a:prstDash val="solid"/>
              <a:miter/>
            </a:ln>
          </p:spPr>
        </p:cxnSp>
        <p:cxnSp>
          <p:nvCxnSpPr>
            <p:cNvPr id="12" name="Straight Connector 11">
              <a:extLst>
                <a:ext uri="{FF2B5EF4-FFF2-40B4-BE49-F238E27FC236}">
                  <a16:creationId xmlns:a16="http://schemas.microsoft.com/office/drawing/2014/main" id="{9879D64F-E26D-0C26-2917-4D4DA01BF414}"/>
                </a:ext>
              </a:extLst>
            </p:cNvPr>
            <p:cNvCxnSpPr/>
            <p:nvPr/>
          </p:nvCxnSpPr>
          <p:spPr>
            <a:xfrm flipH="1">
              <a:off x="5973446" y="3532080"/>
              <a:ext cx="121514" cy="153656"/>
            </a:xfrm>
            <a:prstGeom prst="straightConnector1">
              <a:avLst/>
            </a:prstGeom>
            <a:noFill/>
            <a:ln w="12701" cap="flat">
              <a:solidFill>
                <a:srgbClr val="000000"/>
              </a:solidFill>
              <a:prstDash val="solid"/>
              <a:miter/>
            </a:ln>
          </p:spPr>
        </p:cxnSp>
      </p:grpSp>
      <p:sp>
        <p:nvSpPr>
          <p:cNvPr id="13" name="TextBox 29">
            <a:extLst>
              <a:ext uri="{FF2B5EF4-FFF2-40B4-BE49-F238E27FC236}">
                <a16:creationId xmlns:a16="http://schemas.microsoft.com/office/drawing/2014/main" id="{F03324A1-5736-4AAE-E1C6-BD77D1EDFE5C}"/>
              </a:ext>
            </a:extLst>
          </p:cNvPr>
          <p:cNvSpPr txBox="1"/>
          <p:nvPr/>
        </p:nvSpPr>
        <p:spPr>
          <a:xfrm>
            <a:off x="194154" y="892372"/>
            <a:ext cx="5261201" cy="138499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dirty="0">
                <a:solidFill>
                  <a:srgbClr val="000000"/>
                </a:solidFill>
                <a:uFillTx/>
                <a:latin typeface="Century Gothic" pitchFamily="34"/>
              </a:rPr>
              <a:t>Interpersonal level:</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1" i="0" u="none" strike="noStrike" kern="120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kern="0" dirty="0">
                <a:solidFill>
                  <a:srgbClr val="000000"/>
                </a:solidFill>
                <a:latin typeface="Century Gothic" pitchFamily="34"/>
              </a:rPr>
              <a:t>S</a:t>
            </a:r>
            <a:r>
              <a:rPr lang="en-GB" sz="1400" b="1" i="0" u="none" strike="noStrike" kern="1200" cap="none" spc="0" baseline="0" dirty="0">
                <a:solidFill>
                  <a:srgbClr val="000000"/>
                </a:solidFill>
                <a:uFillTx/>
                <a:latin typeface="Century Gothic" pitchFamily="34"/>
              </a:rPr>
              <a:t>hared kinaesthesias </a:t>
            </a:r>
            <a:r>
              <a:rPr lang="en-GB" sz="1400" b="0" i="0" u="none" strike="noStrike" kern="1200" cap="none" spc="0" baseline="0" dirty="0">
                <a:solidFill>
                  <a:srgbClr val="000000"/>
                </a:solidFill>
                <a:uFillTx/>
                <a:latin typeface="Century Gothic" pitchFamily="34"/>
              </a:rPr>
              <a:t>and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dirty="0" err="1">
                <a:solidFill>
                  <a:srgbClr val="000000"/>
                </a:solidFill>
                <a:uFillTx/>
                <a:latin typeface="Century Gothic" pitchFamily="34"/>
              </a:rPr>
              <a:t>kinaespheric</a:t>
            </a:r>
            <a:r>
              <a:rPr lang="en-GB" sz="1400" b="1" i="0" u="none" strike="noStrike" kern="1200" cap="none" spc="0" baseline="0" dirty="0">
                <a:solidFill>
                  <a:srgbClr val="000000"/>
                </a:solidFill>
                <a:uFillTx/>
                <a:latin typeface="Century Gothic" pitchFamily="34"/>
              </a:rPr>
              <a:t> reach </a:t>
            </a:r>
            <a:r>
              <a:rPr lang="en-GB" sz="1400" b="0" i="0" u="none" strike="noStrike" kern="1200" cap="none" spc="0" baseline="0" dirty="0">
                <a:solidFill>
                  <a:srgbClr val="000000"/>
                </a:solidFill>
                <a:uFillTx/>
                <a:latin typeface="Century Gothic" pitchFamily="34"/>
              </a:rPr>
              <a:t>(Bollen)</a:t>
            </a:r>
            <a:endParaRPr lang="en-GB" sz="1400" b="1" i="0" u="none" strike="noStrike" kern="120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entury Gothic" pitchFamily="34"/>
            </a:endParaRPr>
          </a:p>
        </p:txBody>
      </p:sp>
      <p:grpSp>
        <p:nvGrpSpPr>
          <p:cNvPr id="14" name="Group 5">
            <a:extLst>
              <a:ext uri="{FF2B5EF4-FFF2-40B4-BE49-F238E27FC236}">
                <a16:creationId xmlns:a16="http://schemas.microsoft.com/office/drawing/2014/main" id="{E4DA96D4-7C59-7A35-FB90-E8500F60EB2A}"/>
              </a:ext>
            </a:extLst>
          </p:cNvPr>
          <p:cNvGrpSpPr/>
          <p:nvPr/>
        </p:nvGrpSpPr>
        <p:grpSpPr>
          <a:xfrm>
            <a:off x="4527084" y="3009985"/>
            <a:ext cx="338667" cy="677680"/>
            <a:chOff x="4527084" y="3009985"/>
            <a:chExt cx="338667" cy="677680"/>
          </a:xfrm>
        </p:grpSpPr>
        <p:sp>
          <p:nvSpPr>
            <p:cNvPr id="15" name="Oval 7">
              <a:extLst>
                <a:ext uri="{FF2B5EF4-FFF2-40B4-BE49-F238E27FC236}">
                  <a16:creationId xmlns:a16="http://schemas.microsoft.com/office/drawing/2014/main" id="{892ADF6F-89CF-3E71-86F9-2CCB3E3D09FF}"/>
                </a:ext>
              </a:extLst>
            </p:cNvPr>
            <p:cNvSpPr/>
            <p:nvPr/>
          </p:nvSpPr>
          <p:spPr>
            <a:xfrm>
              <a:off x="4633200" y="3009985"/>
              <a:ext cx="145462" cy="14546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FFFFFF"/>
                </a:solidFill>
                <a:uFillTx/>
                <a:latin typeface="Century Gothic" pitchFamily="34"/>
              </a:endParaRPr>
            </a:p>
          </p:txBody>
        </p:sp>
        <p:cxnSp>
          <p:nvCxnSpPr>
            <p:cNvPr id="16" name="Straight Connector 8">
              <a:extLst>
                <a:ext uri="{FF2B5EF4-FFF2-40B4-BE49-F238E27FC236}">
                  <a16:creationId xmlns:a16="http://schemas.microsoft.com/office/drawing/2014/main" id="{95787135-E3EF-4026-CA9C-4DD720C6436F}"/>
                </a:ext>
              </a:extLst>
            </p:cNvPr>
            <p:cNvCxnSpPr>
              <a:stCxn id="15" idx="2"/>
            </p:cNvCxnSpPr>
            <p:nvPr/>
          </p:nvCxnSpPr>
          <p:spPr>
            <a:xfrm flipH="1">
              <a:off x="4696422" y="3155448"/>
              <a:ext cx="9510" cy="377345"/>
            </a:xfrm>
            <a:prstGeom prst="straightConnector1">
              <a:avLst/>
            </a:prstGeom>
            <a:noFill/>
            <a:ln w="12701" cap="flat">
              <a:solidFill>
                <a:srgbClr val="000000"/>
              </a:solidFill>
              <a:prstDash val="solid"/>
              <a:miter/>
            </a:ln>
          </p:spPr>
        </p:cxnSp>
        <p:cxnSp>
          <p:nvCxnSpPr>
            <p:cNvPr id="17" name="Straight Connector 9">
              <a:extLst>
                <a:ext uri="{FF2B5EF4-FFF2-40B4-BE49-F238E27FC236}">
                  <a16:creationId xmlns:a16="http://schemas.microsoft.com/office/drawing/2014/main" id="{750F89EF-840F-C20D-1104-3E2D90569D32}"/>
                </a:ext>
              </a:extLst>
            </p:cNvPr>
            <p:cNvCxnSpPr/>
            <p:nvPr/>
          </p:nvCxnSpPr>
          <p:spPr>
            <a:xfrm>
              <a:off x="4527084" y="3278517"/>
              <a:ext cx="338667" cy="0"/>
            </a:xfrm>
            <a:prstGeom prst="straightConnector1">
              <a:avLst/>
            </a:prstGeom>
            <a:noFill/>
            <a:ln w="12701" cap="flat">
              <a:solidFill>
                <a:srgbClr val="000000"/>
              </a:solidFill>
              <a:prstDash val="solid"/>
              <a:miter/>
            </a:ln>
          </p:spPr>
        </p:cxnSp>
        <p:cxnSp>
          <p:nvCxnSpPr>
            <p:cNvPr id="18" name="Straight Connector 10">
              <a:extLst>
                <a:ext uri="{FF2B5EF4-FFF2-40B4-BE49-F238E27FC236}">
                  <a16:creationId xmlns:a16="http://schemas.microsoft.com/office/drawing/2014/main" id="{353F3EE8-4DA3-8B51-115D-BA9B923918B5}"/>
                </a:ext>
              </a:extLst>
            </p:cNvPr>
            <p:cNvCxnSpPr/>
            <p:nvPr/>
          </p:nvCxnSpPr>
          <p:spPr>
            <a:xfrm>
              <a:off x="4696422" y="3531577"/>
              <a:ext cx="155914" cy="156088"/>
            </a:xfrm>
            <a:prstGeom prst="straightConnector1">
              <a:avLst/>
            </a:prstGeom>
            <a:noFill/>
            <a:ln w="12701" cap="flat">
              <a:solidFill>
                <a:srgbClr val="000000"/>
              </a:solidFill>
              <a:prstDash val="solid"/>
              <a:miter/>
            </a:ln>
          </p:spPr>
        </p:cxnSp>
        <p:cxnSp>
          <p:nvCxnSpPr>
            <p:cNvPr id="19" name="Straight Connector 11">
              <a:extLst>
                <a:ext uri="{FF2B5EF4-FFF2-40B4-BE49-F238E27FC236}">
                  <a16:creationId xmlns:a16="http://schemas.microsoft.com/office/drawing/2014/main" id="{FD255985-50EB-5C23-FB53-DAC92DD777BC}"/>
                </a:ext>
              </a:extLst>
            </p:cNvPr>
            <p:cNvCxnSpPr/>
            <p:nvPr/>
          </p:nvCxnSpPr>
          <p:spPr>
            <a:xfrm flipH="1">
              <a:off x="4572292" y="3534009"/>
              <a:ext cx="121515" cy="153656"/>
            </a:xfrm>
            <a:prstGeom prst="straightConnector1">
              <a:avLst/>
            </a:prstGeom>
            <a:noFill/>
            <a:ln w="12701" cap="flat">
              <a:solidFill>
                <a:srgbClr val="000000"/>
              </a:solidFill>
              <a:prstDash val="solid"/>
              <a:miter/>
            </a:ln>
          </p:spPr>
        </p:cxnSp>
      </p:grpSp>
      <p:grpSp>
        <p:nvGrpSpPr>
          <p:cNvPr id="20" name="Group 5">
            <a:extLst>
              <a:ext uri="{FF2B5EF4-FFF2-40B4-BE49-F238E27FC236}">
                <a16:creationId xmlns:a16="http://schemas.microsoft.com/office/drawing/2014/main" id="{CF25699F-A7AB-BAB2-9FCB-CF5706806893}"/>
              </a:ext>
            </a:extLst>
          </p:cNvPr>
          <p:cNvGrpSpPr/>
          <p:nvPr/>
        </p:nvGrpSpPr>
        <p:grpSpPr>
          <a:xfrm>
            <a:off x="7374361" y="2870429"/>
            <a:ext cx="338667" cy="677680"/>
            <a:chOff x="7374361" y="2870429"/>
            <a:chExt cx="338667" cy="677680"/>
          </a:xfrm>
        </p:grpSpPr>
        <p:sp>
          <p:nvSpPr>
            <p:cNvPr id="21" name="Oval 7">
              <a:extLst>
                <a:ext uri="{FF2B5EF4-FFF2-40B4-BE49-F238E27FC236}">
                  <a16:creationId xmlns:a16="http://schemas.microsoft.com/office/drawing/2014/main" id="{E9E03074-7E79-DE48-7DE6-00E21060A72D}"/>
                </a:ext>
              </a:extLst>
            </p:cNvPr>
            <p:cNvSpPr/>
            <p:nvPr/>
          </p:nvSpPr>
          <p:spPr>
            <a:xfrm>
              <a:off x="7480477" y="2870429"/>
              <a:ext cx="145462" cy="14546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FFFFFF"/>
                </a:solidFill>
                <a:uFillTx/>
                <a:latin typeface="Century Gothic" pitchFamily="34"/>
              </a:endParaRPr>
            </a:p>
          </p:txBody>
        </p:sp>
        <p:cxnSp>
          <p:nvCxnSpPr>
            <p:cNvPr id="22" name="Straight Connector 8">
              <a:extLst>
                <a:ext uri="{FF2B5EF4-FFF2-40B4-BE49-F238E27FC236}">
                  <a16:creationId xmlns:a16="http://schemas.microsoft.com/office/drawing/2014/main" id="{D2E0431E-251B-1671-7B95-0BB6DF384FB7}"/>
                </a:ext>
              </a:extLst>
            </p:cNvPr>
            <p:cNvCxnSpPr>
              <a:stCxn id="21" idx="2"/>
            </p:cNvCxnSpPr>
            <p:nvPr/>
          </p:nvCxnSpPr>
          <p:spPr>
            <a:xfrm flipH="1">
              <a:off x="7543699" y="3015892"/>
              <a:ext cx="9510" cy="377345"/>
            </a:xfrm>
            <a:prstGeom prst="straightConnector1">
              <a:avLst/>
            </a:prstGeom>
            <a:noFill/>
            <a:ln w="12701" cap="flat">
              <a:solidFill>
                <a:srgbClr val="000000"/>
              </a:solidFill>
              <a:prstDash val="solid"/>
              <a:miter/>
            </a:ln>
          </p:spPr>
        </p:cxnSp>
        <p:cxnSp>
          <p:nvCxnSpPr>
            <p:cNvPr id="23" name="Straight Connector 9">
              <a:extLst>
                <a:ext uri="{FF2B5EF4-FFF2-40B4-BE49-F238E27FC236}">
                  <a16:creationId xmlns:a16="http://schemas.microsoft.com/office/drawing/2014/main" id="{5AEB5E5A-2A9D-3F43-1A32-1248F4D3232F}"/>
                </a:ext>
              </a:extLst>
            </p:cNvPr>
            <p:cNvCxnSpPr/>
            <p:nvPr/>
          </p:nvCxnSpPr>
          <p:spPr>
            <a:xfrm>
              <a:off x="7374361" y="3138961"/>
              <a:ext cx="338667" cy="0"/>
            </a:xfrm>
            <a:prstGeom prst="straightConnector1">
              <a:avLst/>
            </a:prstGeom>
            <a:noFill/>
            <a:ln w="12701" cap="flat">
              <a:solidFill>
                <a:srgbClr val="000000"/>
              </a:solidFill>
              <a:prstDash val="solid"/>
              <a:miter/>
            </a:ln>
          </p:spPr>
        </p:cxnSp>
        <p:cxnSp>
          <p:nvCxnSpPr>
            <p:cNvPr id="24" name="Straight Connector 10">
              <a:extLst>
                <a:ext uri="{FF2B5EF4-FFF2-40B4-BE49-F238E27FC236}">
                  <a16:creationId xmlns:a16="http://schemas.microsoft.com/office/drawing/2014/main" id="{951AA005-108F-354E-E28E-8CE8AD1733E5}"/>
                </a:ext>
              </a:extLst>
            </p:cNvPr>
            <p:cNvCxnSpPr/>
            <p:nvPr/>
          </p:nvCxnSpPr>
          <p:spPr>
            <a:xfrm>
              <a:off x="7543699" y="3392021"/>
              <a:ext cx="155914" cy="156088"/>
            </a:xfrm>
            <a:prstGeom prst="straightConnector1">
              <a:avLst/>
            </a:prstGeom>
            <a:noFill/>
            <a:ln w="12701" cap="flat">
              <a:solidFill>
                <a:srgbClr val="000000"/>
              </a:solidFill>
              <a:prstDash val="solid"/>
              <a:miter/>
            </a:ln>
          </p:spPr>
        </p:cxnSp>
        <p:cxnSp>
          <p:nvCxnSpPr>
            <p:cNvPr id="25" name="Straight Connector 11">
              <a:extLst>
                <a:ext uri="{FF2B5EF4-FFF2-40B4-BE49-F238E27FC236}">
                  <a16:creationId xmlns:a16="http://schemas.microsoft.com/office/drawing/2014/main" id="{19F4E134-046B-9576-E1B0-A4559D25AF3F}"/>
                </a:ext>
              </a:extLst>
            </p:cNvPr>
            <p:cNvCxnSpPr/>
            <p:nvPr/>
          </p:nvCxnSpPr>
          <p:spPr>
            <a:xfrm flipH="1">
              <a:off x="7419569" y="3394453"/>
              <a:ext cx="121515" cy="153656"/>
            </a:xfrm>
            <a:prstGeom prst="straightConnector1">
              <a:avLst/>
            </a:prstGeom>
            <a:noFill/>
            <a:ln w="12701" cap="flat">
              <a:solidFill>
                <a:srgbClr val="000000"/>
              </a:solidFill>
              <a:prstDash val="solid"/>
              <a:miter/>
            </a:ln>
          </p:spPr>
        </p:cxnSp>
      </p:grpSp>
      <p:grpSp>
        <p:nvGrpSpPr>
          <p:cNvPr id="26" name="Group 5">
            <a:extLst>
              <a:ext uri="{FF2B5EF4-FFF2-40B4-BE49-F238E27FC236}">
                <a16:creationId xmlns:a16="http://schemas.microsoft.com/office/drawing/2014/main" id="{89D86C79-0258-2FCA-EBFF-933BB7A0D4D6}"/>
              </a:ext>
            </a:extLst>
          </p:cNvPr>
          <p:cNvGrpSpPr/>
          <p:nvPr/>
        </p:nvGrpSpPr>
        <p:grpSpPr>
          <a:xfrm>
            <a:off x="7776249" y="3096844"/>
            <a:ext cx="338666" cy="677680"/>
            <a:chOff x="7776249" y="3096844"/>
            <a:chExt cx="338666" cy="677680"/>
          </a:xfrm>
        </p:grpSpPr>
        <p:sp>
          <p:nvSpPr>
            <p:cNvPr id="27" name="Oval 7">
              <a:extLst>
                <a:ext uri="{FF2B5EF4-FFF2-40B4-BE49-F238E27FC236}">
                  <a16:creationId xmlns:a16="http://schemas.microsoft.com/office/drawing/2014/main" id="{6F13D0CF-DD16-6039-CCBA-AE1001BE2A36}"/>
                </a:ext>
              </a:extLst>
            </p:cNvPr>
            <p:cNvSpPr/>
            <p:nvPr/>
          </p:nvSpPr>
          <p:spPr>
            <a:xfrm>
              <a:off x="7882365" y="3096844"/>
              <a:ext cx="145462" cy="14546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FFFFFF"/>
                </a:solidFill>
                <a:uFillTx/>
                <a:latin typeface="Century Gothic" pitchFamily="34"/>
              </a:endParaRPr>
            </a:p>
          </p:txBody>
        </p:sp>
        <p:cxnSp>
          <p:nvCxnSpPr>
            <p:cNvPr id="28" name="Straight Connector 8">
              <a:extLst>
                <a:ext uri="{FF2B5EF4-FFF2-40B4-BE49-F238E27FC236}">
                  <a16:creationId xmlns:a16="http://schemas.microsoft.com/office/drawing/2014/main" id="{E121005F-A649-57AA-FBBB-012F129A6452}"/>
                </a:ext>
              </a:extLst>
            </p:cNvPr>
            <p:cNvCxnSpPr>
              <a:stCxn id="27" idx="2"/>
            </p:cNvCxnSpPr>
            <p:nvPr/>
          </p:nvCxnSpPr>
          <p:spPr>
            <a:xfrm flipH="1">
              <a:off x="7945587" y="3242306"/>
              <a:ext cx="9510" cy="377346"/>
            </a:xfrm>
            <a:prstGeom prst="straightConnector1">
              <a:avLst/>
            </a:prstGeom>
            <a:noFill/>
            <a:ln w="12701" cap="flat">
              <a:solidFill>
                <a:srgbClr val="000000"/>
              </a:solidFill>
              <a:prstDash val="solid"/>
              <a:miter/>
            </a:ln>
          </p:spPr>
        </p:cxnSp>
        <p:cxnSp>
          <p:nvCxnSpPr>
            <p:cNvPr id="29" name="Straight Connector 9">
              <a:extLst>
                <a:ext uri="{FF2B5EF4-FFF2-40B4-BE49-F238E27FC236}">
                  <a16:creationId xmlns:a16="http://schemas.microsoft.com/office/drawing/2014/main" id="{57D9DDA3-706F-85A3-E40B-9973E3E78F2D}"/>
                </a:ext>
              </a:extLst>
            </p:cNvPr>
            <p:cNvCxnSpPr/>
            <p:nvPr/>
          </p:nvCxnSpPr>
          <p:spPr>
            <a:xfrm>
              <a:off x="7776249" y="3365376"/>
              <a:ext cx="338666" cy="0"/>
            </a:xfrm>
            <a:prstGeom prst="straightConnector1">
              <a:avLst/>
            </a:prstGeom>
            <a:noFill/>
            <a:ln w="12701" cap="flat">
              <a:solidFill>
                <a:srgbClr val="000000"/>
              </a:solidFill>
              <a:prstDash val="solid"/>
              <a:miter/>
            </a:ln>
          </p:spPr>
        </p:cxnSp>
        <p:cxnSp>
          <p:nvCxnSpPr>
            <p:cNvPr id="30" name="Straight Connector 10">
              <a:extLst>
                <a:ext uri="{FF2B5EF4-FFF2-40B4-BE49-F238E27FC236}">
                  <a16:creationId xmlns:a16="http://schemas.microsoft.com/office/drawing/2014/main" id="{72B4F05D-FC8E-8017-6F58-9E80C437087D}"/>
                </a:ext>
              </a:extLst>
            </p:cNvPr>
            <p:cNvCxnSpPr/>
            <p:nvPr/>
          </p:nvCxnSpPr>
          <p:spPr>
            <a:xfrm>
              <a:off x="7945587" y="3618436"/>
              <a:ext cx="155914" cy="156088"/>
            </a:xfrm>
            <a:prstGeom prst="straightConnector1">
              <a:avLst/>
            </a:prstGeom>
            <a:noFill/>
            <a:ln w="12701" cap="flat">
              <a:solidFill>
                <a:srgbClr val="000000"/>
              </a:solidFill>
              <a:prstDash val="solid"/>
              <a:miter/>
            </a:ln>
          </p:spPr>
        </p:cxnSp>
        <p:cxnSp>
          <p:nvCxnSpPr>
            <p:cNvPr id="31" name="Straight Connector 11">
              <a:extLst>
                <a:ext uri="{FF2B5EF4-FFF2-40B4-BE49-F238E27FC236}">
                  <a16:creationId xmlns:a16="http://schemas.microsoft.com/office/drawing/2014/main" id="{317B8CF3-EB53-098F-54B0-E333A313A4BE}"/>
                </a:ext>
              </a:extLst>
            </p:cNvPr>
            <p:cNvCxnSpPr/>
            <p:nvPr/>
          </p:nvCxnSpPr>
          <p:spPr>
            <a:xfrm flipH="1">
              <a:off x="7821457" y="3620868"/>
              <a:ext cx="121515" cy="153656"/>
            </a:xfrm>
            <a:prstGeom prst="straightConnector1">
              <a:avLst/>
            </a:prstGeom>
            <a:noFill/>
            <a:ln w="12701" cap="flat">
              <a:solidFill>
                <a:srgbClr val="000000"/>
              </a:solidFill>
              <a:prstDash val="solid"/>
              <a:miter/>
            </a:ln>
          </p:spPr>
        </p:cxnSp>
      </p:grpSp>
      <p:grpSp>
        <p:nvGrpSpPr>
          <p:cNvPr id="32" name="Group 5">
            <a:extLst>
              <a:ext uri="{FF2B5EF4-FFF2-40B4-BE49-F238E27FC236}">
                <a16:creationId xmlns:a16="http://schemas.microsoft.com/office/drawing/2014/main" id="{347FFBAF-89AC-309C-DD51-82194656DA01}"/>
              </a:ext>
            </a:extLst>
          </p:cNvPr>
          <p:cNvGrpSpPr/>
          <p:nvPr/>
        </p:nvGrpSpPr>
        <p:grpSpPr>
          <a:xfrm>
            <a:off x="7148943" y="3355418"/>
            <a:ext cx="338667" cy="677680"/>
            <a:chOff x="7148943" y="3355418"/>
            <a:chExt cx="338667" cy="677680"/>
          </a:xfrm>
        </p:grpSpPr>
        <p:sp>
          <p:nvSpPr>
            <p:cNvPr id="33" name="Oval 7">
              <a:extLst>
                <a:ext uri="{FF2B5EF4-FFF2-40B4-BE49-F238E27FC236}">
                  <a16:creationId xmlns:a16="http://schemas.microsoft.com/office/drawing/2014/main" id="{8E4074BA-ECED-C592-06B4-6EEC78DF768B}"/>
                </a:ext>
              </a:extLst>
            </p:cNvPr>
            <p:cNvSpPr/>
            <p:nvPr/>
          </p:nvSpPr>
          <p:spPr>
            <a:xfrm>
              <a:off x="7255059" y="3355418"/>
              <a:ext cx="145462" cy="14546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FFFFFF"/>
                </a:solidFill>
                <a:uFillTx/>
                <a:latin typeface="Century Gothic" pitchFamily="34"/>
              </a:endParaRPr>
            </a:p>
          </p:txBody>
        </p:sp>
        <p:cxnSp>
          <p:nvCxnSpPr>
            <p:cNvPr id="34" name="Straight Connector 8">
              <a:extLst>
                <a:ext uri="{FF2B5EF4-FFF2-40B4-BE49-F238E27FC236}">
                  <a16:creationId xmlns:a16="http://schemas.microsoft.com/office/drawing/2014/main" id="{147CA352-C63B-A088-ABD3-B68E3EE67FB8}"/>
                </a:ext>
              </a:extLst>
            </p:cNvPr>
            <p:cNvCxnSpPr>
              <a:stCxn id="33" idx="2"/>
            </p:cNvCxnSpPr>
            <p:nvPr/>
          </p:nvCxnSpPr>
          <p:spPr>
            <a:xfrm flipH="1">
              <a:off x="7318281" y="3500880"/>
              <a:ext cx="9510" cy="377346"/>
            </a:xfrm>
            <a:prstGeom prst="straightConnector1">
              <a:avLst/>
            </a:prstGeom>
            <a:noFill/>
            <a:ln w="12701" cap="flat">
              <a:solidFill>
                <a:srgbClr val="000000"/>
              </a:solidFill>
              <a:prstDash val="solid"/>
              <a:miter/>
            </a:ln>
          </p:spPr>
        </p:cxnSp>
        <p:cxnSp>
          <p:nvCxnSpPr>
            <p:cNvPr id="35" name="Straight Connector 9">
              <a:extLst>
                <a:ext uri="{FF2B5EF4-FFF2-40B4-BE49-F238E27FC236}">
                  <a16:creationId xmlns:a16="http://schemas.microsoft.com/office/drawing/2014/main" id="{15EB9498-6937-FB40-101E-736DD7D834CB}"/>
                </a:ext>
              </a:extLst>
            </p:cNvPr>
            <p:cNvCxnSpPr/>
            <p:nvPr/>
          </p:nvCxnSpPr>
          <p:spPr>
            <a:xfrm>
              <a:off x="7148943" y="3623950"/>
              <a:ext cx="338667" cy="0"/>
            </a:xfrm>
            <a:prstGeom prst="straightConnector1">
              <a:avLst/>
            </a:prstGeom>
            <a:noFill/>
            <a:ln w="12701" cap="flat">
              <a:solidFill>
                <a:srgbClr val="000000"/>
              </a:solidFill>
              <a:prstDash val="solid"/>
              <a:miter/>
            </a:ln>
          </p:spPr>
        </p:cxnSp>
        <p:cxnSp>
          <p:nvCxnSpPr>
            <p:cNvPr id="36" name="Straight Connector 10">
              <a:extLst>
                <a:ext uri="{FF2B5EF4-FFF2-40B4-BE49-F238E27FC236}">
                  <a16:creationId xmlns:a16="http://schemas.microsoft.com/office/drawing/2014/main" id="{AD1383A4-60F5-7736-ACAC-E10D6BF20F16}"/>
                </a:ext>
              </a:extLst>
            </p:cNvPr>
            <p:cNvCxnSpPr/>
            <p:nvPr/>
          </p:nvCxnSpPr>
          <p:spPr>
            <a:xfrm>
              <a:off x="7318281" y="3877010"/>
              <a:ext cx="155914" cy="156088"/>
            </a:xfrm>
            <a:prstGeom prst="straightConnector1">
              <a:avLst/>
            </a:prstGeom>
            <a:noFill/>
            <a:ln w="12701" cap="flat">
              <a:solidFill>
                <a:srgbClr val="000000"/>
              </a:solidFill>
              <a:prstDash val="solid"/>
              <a:miter/>
            </a:ln>
          </p:spPr>
        </p:cxnSp>
        <p:cxnSp>
          <p:nvCxnSpPr>
            <p:cNvPr id="37" name="Straight Connector 11">
              <a:extLst>
                <a:ext uri="{FF2B5EF4-FFF2-40B4-BE49-F238E27FC236}">
                  <a16:creationId xmlns:a16="http://schemas.microsoft.com/office/drawing/2014/main" id="{6B704BFE-22AA-818A-F230-D3AA645E27AD}"/>
                </a:ext>
              </a:extLst>
            </p:cNvPr>
            <p:cNvCxnSpPr/>
            <p:nvPr/>
          </p:nvCxnSpPr>
          <p:spPr>
            <a:xfrm flipH="1">
              <a:off x="7194151" y="3879442"/>
              <a:ext cx="121515" cy="153656"/>
            </a:xfrm>
            <a:prstGeom prst="straightConnector1">
              <a:avLst/>
            </a:prstGeom>
            <a:noFill/>
            <a:ln w="12701" cap="flat">
              <a:solidFill>
                <a:srgbClr val="000000"/>
              </a:solidFill>
              <a:prstDash val="solid"/>
              <a:miter/>
            </a:ln>
          </p:spPr>
        </p:cxnSp>
      </p:grpSp>
      <p:sp>
        <p:nvSpPr>
          <p:cNvPr id="38" name="TextBox 29">
            <a:extLst>
              <a:ext uri="{FF2B5EF4-FFF2-40B4-BE49-F238E27FC236}">
                <a16:creationId xmlns:a16="http://schemas.microsoft.com/office/drawing/2014/main" id="{CAACC2C6-9AFE-22CF-88E0-A3B43F6AD59C}"/>
              </a:ext>
            </a:extLst>
          </p:cNvPr>
          <p:cNvSpPr txBox="1"/>
          <p:nvPr/>
        </p:nvSpPr>
        <p:spPr>
          <a:xfrm>
            <a:off x="7882210" y="835944"/>
            <a:ext cx="3963064" cy="1600438"/>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dirty="0">
                <a:solidFill>
                  <a:srgbClr val="000000"/>
                </a:solidFill>
                <a:uFillTx/>
                <a:latin typeface="Century Gothic" pitchFamily="34"/>
              </a:rPr>
              <a:t>Transpersonal level:</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1" i="0" u="none" strike="noStrike" kern="120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itchFamily="34"/>
              </a:rPr>
              <a:t>Feeling</a:t>
            </a:r>
            <a:r>
              <a:rPr lang="en-GB" sz="1400" b="0" i="0" u="none" strike="noStrike" kern="1200" cap="none" spc="0" baseline="0" dirty="0">
                <a:solidFill>
                  <a:srgbClr val="000000"/>
                </a:solidFill>
                <a:uFillTx/>
                <a:latin typeface="Century Gothic" pitchFamily="34"/>
              </a:rPr>
              <a:t> of togetherness or connectedness (</a:t>
            </a:r>
            <a:r>
              <a:rPr lang="en-GB" sz="1400" b="0" i="0" u="none" strike="noStrike" kern="1200" cap="none" spc="0" baseline="0" dirty="0" err="1">
                <a:solidFill>
                  <a:srgbClr val="000000"/>
                </a:solidFill>
                <a:uFillTx/>
                <a:latin typeface="Century Gothic" pitchFamily="34"/>
              </a:rPr>
              <a:t>Olaveson</a:t>
            </a:r>
            <a:r>
              <a:rPr lang="en-GB" sz="1400" b="0" i="0" u="none" strike="noStrike" kern="1200" cap="none" spc="0" baseline="0" dirty="0">
                <a:solidFill>
                  <a:srgbClr val="000000"/>
                </a:solidFill>
                <a:uFillTx/>
                <a:latin typeface="Century Gothic" pitchFamily="34"/>
              </a:rPr>
              <a: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itchFamily="34"/>
              </a:rPr>
              <a:t>Vibe</a:t>
            </a:r>
            <a:endParaRPr lang="en-GB" sz="1400" b="0" i="0" u="none" strike="noStrike" kern="120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entury Gothic" pitchFamily="34"/>
            </a:endParaRPr>
          </a:p>
        </p:txBody>
      </p:sp>
      <p:sp>
        <p:nvSpPr>
          <p:cNvPr id="39" name="TextBox 29">
            <a:extLst>
              <a:ext uri="{FF2B5EF4-FFF2-40B4-BE49-F238E27FC236}">
                <a16:creationId xmlns:a16="http://schemas.microsoft.com/office/drawing/2014/main" id="{170B3B7C-F029-4F60-31E7-0F0680B66E96}"/>
              </a:ext>
            </a:extLst>
          </p:cNvPr>
          <p:cNvSpPr txBox="1"/>
          <p:nvPr/>
        </p:nvSpPr>
        <p:spPr>
          <a:xfrm>
            <a:off x="6233602" y="4968438"/>
            <a:ext cx="5261201" cy="224676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itchFamily="34"/>
              </a:rPr>
              <a:t>Sonic, visual, kinaesthetic, affective, and pleasurable influences are spatially determined and can be spatially curated.</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kern="0" dirty="0">
              <a:solidFill>
                <a:srgbClr val="000000"/>
              </a:solidFill>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itchFamily="34"/>
              </a:rPr>
              <a:t>Are collectively shared and interchanged.</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itchFamily="34"/>
              </a:rPr>
              <a:t>Fluxes of people as a process of finding safe and comfortable locations within the dance floor</a:t>
            </a:r>
            <a:endParaRPr lang="en-GB" sz="1400" b="0" i="0" u="none" strike="noStrike" kern="120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entury Gothic" pitchFamily="34"/>
            </a:endParaRPr>
          </a:p>
        </p:txBody>
      </p:sp>
      <p:grpSp>
        <p:nvGrpSpPr>
          <p:cNvPr id="40" name="Group 5">
            <a:extLst>
              <a:ext uri="{FF2B5EF4-FFF2-40B4-BE49-F238E27FC236}">
                <a16:creationId xmlns:a16="http://schemas.microsoft.com/office/drawing/2014/main" id="{5DD5F05B-6907-2846-D0B9-39B407B0C17B}"/>
              </a:ext>
            </a:extLst>
          </p:cNvPr>
          <p:cNvGrpSpPr/>
          <p:nvPr/>
        </p:nvGrpSpPr>
        <p:grpSpPr>
          <a:xfrm>
            <a:off x="3451677" y="2268873"/>
            <a:ext cx="256251" cy="512768"/>
            <a:chOff x="3451677" y="2268873"/>
            <a:chExt cx="256251" cy="512768"/>
          </a:xfrm>
        </p:grpSpPr>
        <p:sp>
          <p:nvSpPr>
            <p:cNvPr id="41" name="Oval 7">
              <a:extLst>
                <a:ext uri="{FF2B5EF4-FFF2-40B4-BE49-F238E27FC236}">
                  <a16:creationId xmlns:a16="http://schemas.microsoft.com/office/drawing/2014/main" id="{952A51C2-6624-DCDB-4F78-ADCB80636A8C}"/>
                </a:ext>
              </a:extLst>
            </p:cNvPr>
            <p:cNvSpPr/>
            <p:nvPr/>
          </p:nvSpPr>
          <p:spPr>
            <a:xfrm>
              <a:off x="3531970" y="2268873"/>
              <a:ext cx="110066" cy="11006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FFFFFF"/>
                </a:solidFill>
                <a:uFillTx/>
                <a:latin typeface="Century Gothic" pitchFamily="34"/>
              </a:endParaRPr>
            </a:p>
          </p:txBody>
        </p:sp>
        <p:cxnSp>
          <p:nvCxnSpPr>
            <p:cNvPr id="42" name="Straight Connector 8">
              <a:extLst>
                <a:ext uri="{FF2B5EF4-FFF2-40B4-BE49-F238E27FC236}">
                  <a16:creationId xmlns:a16="http://schemas.microsoft.com/office/drawing/2014/main" id="{E01D791B-D8B2-DD14-D2DC-CF8ADCA885F8}"/>
                </a:ext>
              </a:extLst>
            </p:cNvPr>
            <p:cNvCxnSpPr>
              <a:cxnSpLocks/>
              <a:stCxn id="41" idx="2"/>
            </p:cNvCxnSpPr>
            <p:nvPr/>
          </p:nvCxnSpPr>
          <p:spPr>
            <a:xfrm flipH="1">
              <a:off x="3579811" y="2378930"/>
              <a:ext cx="7188" cy="285531"/>
            </a:xfrm>
            <a:prstGeom prst="straightConnector1">
              <a:avLst/>
            </a:prstGeom>
            <a:noFill/>
            <a:ln w="12701" cap="flat">
              <a:solidFill>
                <a:srgbClr val="000000"/>
              </a:solidFill>
              <a:prstDash val="solid"/>
              <a:miter/>
            </a:ln>
          </p:spPr>
        </p:cxnSp>
        <p:cxnSp>
          <p:nvCxnSpPr>
            <p:cNvPr id="43" name="Straight Connector 9">
              <a:extLst>
                <a:ext uri="{FF2B5EF4-FFF2-40B4-BE49-F238E27FC236}">
                  <a16:creationId xmlns:a16="http://schemas.microsoft.com/office/drawing/2014/main" id="{3EACFFFB-CD0C-60A9-90FE-42FA9DB71247}"/>
                </a:ext>
              </a:extLst>
            </p:cNvPr>
            <p:cNvCxnSpPr/>
            <p:nvPr/>
          </p:nvCxnSpPr>
          <p:spPr>
            <a:xfrm>
              <a:off x="3451677" y="2472052"/>
              <a:ext cx="256251" cy="0"/>
            </a:xfrm>
            <a:prstGeom prst="straightConnector1">
              <a:avLst/>
            </a:prstGeom>
            <a:noFill/>
            <a:ln w="12701" cap="flat">
              <a:solidFill>
                <a:srgbClr val="000000"/>
              </a:solidFill>
              <a:prstDash val="solid"/>
              <a:miter/>
            </a:ln>
          </p:spPr>
        </p:cxnSp>
        <p:cxnSp>
          <p:nvCxnSpPr>
            <p:cNvPr id="44" name="Straight Connector 10">
              <a:extLst>
                <a:ext uri="{FF2B5EF4-FFF2-40B4-BE49-F238E27FC236}">
                  <a16:creationId xmlns:a16="http://schemas.microsoft.com/office/drawing/2014/main" id="{CB39DD09-AA17-FA07-1A2C-82D95563BAC0}"/>
                </a:ext>
              </a:extLst>
            </p:cNvPr>
            <p:cNvCxnSpPr/>
            <p:nvPr/>
          </p:nvCxnSpPr>
          <p:spPr>
            <a:xfrm>
              <a:off x="3579811" y="2663537"/>
              <a:ext cx="117967" cy="118104"/>
            </a:xfrm>
            <a:prstGeom prst="straightConnector1">
              <a:avLst/>
            </a:prstGeom>
            <a:noFill/>
            <a:ln w="12701" cap="flat">
              <a:solidFill>
                <a:srgbClr val="000000"/>
              </a:solidFill>
              <a:prstDash val="solid"/>
              <a:miter/>
            </a:ln>
          </p:spPr>
        </p:cxnSp>
        <p:cxnSp>
          <p:nvCxnSpPr>
            <p:cNvPr id="45" name="Straight Connector 11">
              <a:extLst>
                <a:ext uri="{FF2B5EF4-FFF2-40B4-BE49-F238E27FC236}">
                  <a16:creationId xmlns:a16="http://schemas.microsoft.com/office/drawing/2014/main" id="{CFF828C3-7569-ABD3-9FA0-7D9CA8C90FAE}"/>
                </a:ext>
              </a:extLst>
            </p:cNvPr>
            <p:cNvCxnSpPr/>
            <p:nvPr/>
          </p:nvCxnSpPr>
          <p:spPr>
            <a:xfrm flipH="1">
              <a:off x="3485884" y="2665375"/>
              <a:ext cx="91943" cy="116266"/>
            </a:xfrm>
            <a:prstGeom prst="straightConnector1">
              <a:avLst/>
            </a:prstGeom>
            <a:noFill/>
            <a:ln w="12701" cap="flat">
              <a:solidFill>
                <a:srgbClr val="000000"/>
              </a:solidFill>
              <a:prstDash val="solid"/>
              <a:miter/>
            </a:ln>
          </p:spPr>
        </p:cxnSp>
      </p:grpSp>
      <p:grpSp>
        <p:nvGrpSpPr>
          <p:cNvPr id="46" name="Group 5">
            <a:extLst>
              <a:ext uri="{FF2B5EF4-FFF2-40B4-BE49-F238E27FC236}">
                <a16:creationId xmlns:a16="http://schemas.microsoft.com/office/drawing/2014/main" id="{79D926D2-F23D-F568-68F3-AA60367E43FD}"/>
              </a:ext>
            </a:extLst>
          </p:cNvPr>
          <p:cNvGrpSpPr/>
          <p:nvPr/>
        </p:nvGrpSpPr>
        <p:grpSpPr>
          <a:xfrm>
            <a:off x="3712656" y="2493907"/>
            <a:ext cx="256251" cy="512777"/>
            <a:chOff x="3712656" y="2493907"/>
            <a:chExt cx="256251" cy="512777"/>
          </a:xfrm>
        </p:grpSpPr>
        <p:sp>
          <p:nvSpPr>
            <p:cNvPr id="47" name="Oval 7">
              <a:extLst>
                <a:ext uri="{FF2B5EF4-FFF2-40B4-BE49-F238E27FC236}">
                  <a16:creationId xmlns:a16="http://schemas.microsoft.com/office/drawing/2014/main" id="{AEBE5EAD-08D2-5FF5-F2F7-DDEB70B9423F}"/>
                </a:ext>
              </a:extLst>
            </p:cNvPr>
            <p:cNvSpPr/>
            <p:nvPr/>
          </p:nvSpPr>
          <p:spPr>
            <a:xfrm>
              <a:off x="3792949" y="2493907"/>
              <a:ext cx="110066" cy="11006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FFFFFF"/>
                </a:solidFill>
                <a:uFillTx/>
                <a:latin typeface="Century Gothic" pitchFamily="34"/>
              </a:endParaRPr>
            </a:p>
          </p:txBody>
        </p:sp>
        <p:cxnSp>
          <p:nvCxnSpPr>
            <p:cNvPr id="48" name="Straight Connector 8">
              <a:extLst>
                <a:ext uri="{FF2B5EF4-FFF2-40B4-BE49-F238E27FC236}">
                  <a16:creationId xmlns:a16="http://schemas.microsoft.com/office/drawing/2014/main" id="{9AE3406A-5892-A623-F886-A659FCF6A9F3}"/>
                </a:ext>
              </a:extLst>
            </p:cNvPr>
            <p:cNvCxnSpPr>
              <a:cxnSpLocks/>
              <a:stCxn id="47" idx="2"/>
            </p:cNvCxnSpPr>
            <p:nvPr/>
          </p:nvCxnSpPr>
          <p:spPr>
            <a:xfrm flipH="1">
              <a:off x="3840781" y="2603973"/>
              <a:ext cx="7197" cy="285531"/>
            </a:xfrm>
            <a:prstGeom prst="straightConnector1">
              <a:avLst/>
            </a:prstGeom>
            <a:noFill/>
            <a:ln w="12701" cap="flat">
              <a:solidFill>
                <a:srgbClr val="000000"/>
              </a:solidFill>
              <a:prstDash val="solid"/>
              <a:miter/>
            </a:ln>
          </p:spPr>
        </p:cxnSp>
        <p:cxnSp>
          <p:nvCxnSpPr>
            <p:cNvPr id="49" name="Straight Connector 9">
              <a:extLst>
                <a:ext uri="{FF2B5EF4-FFF2-40B4-BE49-F238E27FC236}">
                  <a16:creationId xmlns:a16="http://schemas.microsoft.com/office/drawing/2014/main" id="{63FA31A5-F127-F595-8FB9-26F6F03B1136}"/>
                </a:ext>
              </a:extLst>
            </p:cNvPr>
            <p:cNvCxnSpPr/>
            <p:nvPr/>
          </p:nvCxnSpPr>
          <p:spPr>
            <a:xfrm>
              <a:off x="3712656" y="2697095"/>
              <a:ext cx="256251" cy="0"/>
            </a:xfrm>
            <a:prstGeom prst="straightConnector1">
              <a:avLst/>
            </a:prstGeom>
            <a:noFill/>
            <a:ln w="12701" cap="flat">
              <a:solidFill>
                <a:srgbClr val="000000"/>
              </a:solidFill>
              <a:prstDash val="solid"/>
              <a:miter/>
            </a:ln>
          </p:spPr>
        </p:cxnSp>
        <p:cxnSp>
          <p:nvCxnSpPr>
            <p:cNvPr id="50" name="Straight Connector 10">
              <a:extLst>
                <a:ext uri="{FF2B5EF4-FFF2-40B4-BE49-F238E27FC236}">
                  <a16:creationId xmlns:a16="http://schemas.microsoft.com/office/drawing/2014/main" id="{556D3F09-ED6B-99A3-0376-CCCC0D86F211}"/>
                </a:ext>
              </a:extLst>
            </p:cNvPr>
            <p:cNvCxnSpPr/>
            <p:nvPr/>
          </p:nvCxnSpPr>
          <p:spPr>
            <a:xfrm>
              <a:off x="3840781" y="2888580"/>
              <a:ext cx="117976" cy="118104"/>
            </a:xfrm>
            <a:prstGeom prst="straightConnector1">
              <a:avLst/>
            </a:prstGeom>
            <a:noFill/>
            <a:ln w="12701" cap="flat">
              <a:solidFill>
                <a:srgbClr val="000000"/>
              </a:solidFill>
              <a:prstDash val="solid"/>
              <a:miter/>
            </a:ln>
          </p:spPr>
        </p:cxnSp>
        <p:cxnSp>
          <p:nvCxnSpPr>
            <p:cNvPr id="51" name="Straight Connector 11">
              <a:extLst>
                <a:ext uri="{FF2B5EF4-FFF2-40B4-BE49-F238E27FC236}">
                  <a16:creationId xmlns:a16="http://schemas.microsoft.com/office/drawing/2014/main" id="{4A1FEA1C-A37B-BD8F-5920-3B3EBE106F33}"/>
                </a:ext>
              </a:extLst>
            </p:cNvPr>
            <p:cNvCxnSpPr/>
            <p:nvPr/>
          </p:nvCxnSpPr>
          <p:spPr>
            <a:xfrm flipH="1">
              <a:off x="3746863" y="2890418"/>
              <a:ext cx="91943" cy="116266"/>
            </a:xfrm>
            <a:prstGeom prst="straightConnector1">
              <a:avLst/>
            </a:prstGeom>
            <a:noFill/>
            <a:ln w="12701" cap="flat">
              <a:solidFill>
                <a:srgbClr val="000000"/>
              </a:solidFill>
              <a:prstDash val="solid"/>
              <a:miter/>
            </a:ln>
          </p:spPr>
        </p:cxnSp>
      </p:grpSp>
      <p:grpSp>
        <p:nvGrpSpPr>
          <p:cNvPr id="52" name="Group 5">
            <a:extLst>
              <a:ext uri="{FF2B5EF4-FFF2-40B4-BE49-F238E27FC236}">
                <a16:creationId xmlns:a16="http://schemas.microsoft.com/office/drawing/2014/main" id="{C99026F3-4D6D-CB43-4B46-4DC5EE487B3F}"/>
              </a:ext>
            </a:extLst>
          </p:cNvPr>
          <p:cNvGrpSpPr/>
          <p:nvPr/>
        </p:nvGrpSpPr>
        <p:grpSpPr>
          <a:xfrm>
            <a:off x="3283729" y="2667249"/>
            <a:ext cx="256251" cy="512778"/>
            <a:chOff x="3283729" y="2667249"/>
            <a:chExt cx="256251" cy="512778"/>
          </a:xfrm>
        </p:grpSpPr>
        <p:sp>
          <p:nvSpPr>
            <p:cNvPr id="53" name="Oval 7">
              <a:extLst>
                <a:ext uri="{FF2B5EF4-FFF2-40B4-BE49-F238E27FC236}">
                  <a16:creationId xmlns:a16="http://schemas.microsoft.com/office/drawing/2014/main" id="{8AE77929-8DC6-3B43-85A2-967CF03E4182}"/>
                </a:ext>
              </a:extLst>
            </p:cNvPr>
            <p:cNvSpPr/>
            <p:nvPr/>
          </p:nvSpPr>
          <p:spPr>
            <a:xfrm>
              <a:off x="3364022" y="2667249"/>
              <a:ext cx="110066" cy="11006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FFFFFF"/>
                </a:solidFill>
                <a:uFillTx/>
                <a:latin typeface="Century Gothic" pitchFamily="34"/>
              </a:endParaRPr>
            </a:p>
          </p:txBody>
        </p:sp>
        <p:cxnSp>
          <p:nvCxnSpPr>
            <p:cNvPr id="54" name="Straight Connector 8">
              <a:extLst>
                <a:ext uri="{FF2B5EF4-FFF2-40B4-BE49-F238E27FC236}">
                  <a16:creationId xmlns:a16="http://schemas.microsoft.com/office/drawing/2014/main" id="{8E648061-EA12-A198-480C-999CEADCD08E}"/>
                </a:ext>
              </a:extLst>
            </p:cNvPr>
            <p:cNvCxnSpPr>
              <a:cxnSpLocks/>
              <a:stCxn id="53" idx="2"/>
            </p:cNvCxnSpPr>
            <p:nvPr/>
          </p:nvCxnSpPr>
          <p:spPr>
            <a:xfrm flipH="1">
              <a:off x="3411854" y="2777316"/>
              <a:ext cx="7197" cy="285521"/>
            </a:xfrm>
            <a:prstGeom prst="straightConnector1">
              <a:avLst/>
            </a:prstGeom>
            <a:noFill/>
            <a:ln w="12701" cap="flat">
              <a:solidFill>
                <a:srgbClr val="000000"/>
              </a:solidFill>
              <a:prstDash val="solid"/>
              <a:miter/>
            </a:ln>
          </p:spPr>
        </p:cxnSp>
        <p:cxnSp>
          <p:nvCxnSpPr>
            <p:cNvPr id="55" name="Straight Connector 9">
              <a:extLst>
                <a:ext uri="{FF2B5EF4-FFF2-40B4-BE49-F238E27FC236}">
                  <a16:creationId xmlns:a16="http://schemas.microsoft.com/office/drawing/2014/main" id="{B7ACC0A8-085B-1C9F-BF85-C941B44D2BE7}"/>
                </a:ext>
              </a:extLst>
            </p:cNvPr>
            <p:cNvCxnSpPr/>
            <p:nvPr/>
          </p:nvCxnSpPr>
          <p:spPr>
            <a:xfrm>
              <a:off x="3283729" y="2870438"/>
              <a:ext cx="256251" cy="0"/>
            </a:xfrm>
            <a:prstGeom prst="straightConnector1">
              <a:avLst/>
            </a:prstGeom>
            <a:noFill/>
            <a:ln w="12701" cap="flat">
              <a:solidFill>
                <a:srgbClr val="000000"/>
              </a:solidFill>
              <a:prstDash val="solid"/>
              <a:miter/>
            </a:ln>
          </p:spPr>
        </p:cxnSp>
        <p:cxnSp>
          <p:nvCxnSpPr>
            <p:cNvPr id="56" name="Straight Connector 10">
              <a:extLst>
                <a:ext uri="{FF2B5EF4-FFF2-40B4-BE49-F238E27FC236}">
                  <a16:creationId xmlns:a16="http://schemas.microsoft.com/office/drawing/2014/main" id="{198700BF-EE7C-52D2-BBC4-5F0BA91F4316}"/>
                </a:ext>
              </a:extLst>
            </p:cNvPr>
            <p:cNvCxnSpPr/>
            <p:nvPr/>
          </p:nvCxnSpPr>
          <p:spPr>
            <a:xfrm>
              <a:off x="3411854" y="3061914"/>
              <a:ext cx="117976" cy="118113"/>
            </a:xfrm>
            <a:prstGeom prst="straightConnector1">
              <a:avLst/>
            </a:prstGeom>
            <a:noFill/>
            <a:ln w="12701" cap="flat">
              <a:solidFill>
                <a:srgbClr val="000000"/>
              </a:solidFill>
              <a:prstDash val="solid"/>
              <a:miter/>
            </a:ln>
          </p:spPr>
        </p:cxnSp>
        <p:cxnSp>
          <p:nvCxnSpPr>
            <p:cNvPr id="57" name="Straight Connector 11">
              <a:extLst>
                <a:ext uri="{FF2B5EF4-FFF2-40B4-BE49-F238E27FC236}">
                  <a16:creationId xmlns:a16="http://schemas.microsoft.com/office/drawing/2014/main" id="{2C3F5D0D-95AE-1F4D-759A-AE880D9CB4BB}"/>
                </a:ext>
              </a:extLst>
            </p:cNvPr>
            <p:cNvCxnSpPr/>
            <p:nvPr/>
          </p:nvCxnSpPr>
          <p:spPr>
            <a:xfrm flipH="1">
              <a:off x="3317936" y="3063761"/>
              <a:ext cx="91943" cy="116266"/>
            </a:xfrm>
            <a:prstGeom prst="straightConnector1">
              <a:avLst/>
            </a:prstGeom>
            <a:noFill/>
            <a:ln w="12701" cap="flat">
              <a:solidFill>
                <a:srgbClr val="000000"/>
              </a:solidFill>
              <a:prstDash val="solid"/>
              <a:miter/>
            </a:ln>
          </p:spPr>
        </p:cxnSp>
      </p:grpSp>
      <p:sp>
        <p:nvSpPr>
          <p:cNvPr id="58" name="Oval 58">
            <a:extLst>
              <a:ext uri="{FF2B5EF4-FFF2-40B4-BE49-F238E27FC236}">
                <a16:creationId xmlns:a16="http://schemas.microsoft.com/office/drawing/2014/main" id="{B5BC54CE-B932-EDA6-9116-87D836D1F4EE}"/>
              </a:ext>
            </a:extLst>
          </p:cNvPr>
          <p:cNvSpPr/>
          <p:nvPr/>
        </p:nvSpPr>
        <p:spPr>
          <a:xfrm>
            <a:off x="3019540" y="2190134"/>
            <a:ext cx="1115028" cy="111502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FFFFFF"/>
              </a:solidFill>
              <a:uFillTx/>
              <a:latin typeface="Century Gothic" pitchFamily="34"/>
            </a:endParaRPr>
          </a:p>
        </p:txBody>
      </p:sp>
      <p:cxnSp>
        <p:nvCxnSpPr>
          <p:cNvPr id="59" name="Straight Arrow Connector 60">
            <a:extLst>
              <a:ext uri="{FF2B5EF4-FFF2-40B4-BE49-F238E27FC236}">
                <a16:creationId xmlns:a16="http://schemas.microsoft.com/office/drawing/2014/main" id="{B1C0E36C-56F6-8906-FD17-2A4712E40E01}"/>
              </a:ext>
            </a:extLst>
          </p:cNvPr>
          <p:cNvCxnSpPr/>
          <p:nvPr/>
        </p:nvCxnSpPr>
        <p:spPr>
          <a:xfrm flipV="1">
            <a:off x="6482995" y="3305162"/>
            <a:ext cx="665948" cy="4591"/>
          </a:xfrm>
          <a:prstGeom prst="straightConnector1">
            <a:avLst/>
          </a:prstGeom>
          <a:noFill/>
          <a:ln w="6345" cap="flat">
            <a:solidFill>
              <a:srgbClr val="FF0000"/>
            </a:solidFill>
            <a:prstDash val="solid"/>
            <a:miter/>
            <a:tailEnd type="arrow"/>
          </a:ln>
        </p:spPr>
      </p:cxnSp>
      <p:cxnSp>
        <p:nvCxnSpPr>
          <p:cNvPr id="60" name="Straight Arrow Connector 62">
            <a:extLst>
              <a:ext uri="{FF2B5EF4-FFF2-40B4-BE49-F238E27FC236}">
                <a16:creationId xmlns:a16="http://schemas.microsoft.com/office/drawing/2014/main" id="{A1631458-40CA-F7F2-1CE3-77800913142B}"/>
              </a:ext>
            </a:extLst>
          </p:cNvPr>
          <p:cNvCxnSpPr/>
          <p:nvPr/>
        </p:nvCxnSpPr>
        <p:spPr>
          <a:xfrm flipH="1" flipV="1">
            <a:off x="6429320" y="3429000"/>
            <a:ext cx="617348" cy="9281"/>
          </a:xfrm>
          <a:prstGeom prst="straightConnector1">
            <a:avLst/>
          </a:prstGeom>
          <a:noFill/>
          <a:ln w="6345" cap="flat">
            <a:solidFill>
              <a:srgbClr val="FF0000"/>
            </a:solidFill>
            <a:prstDash val="solid"/>
            <a:miter/>
            <a:tailEnd type="arrow"/>
          </a:ln>
        </p:spPr>
      </p:cxnSp>
      <p:cxnSp>
        <p:nvCxnSpPr>
          <p:cNvPr id="61" name="Straight Arrow Connector 1066">
            <a:extLst>
              <a:ext uri="{FF2B5EF4-FFF2-40B4-BE49-F238E27FC236}">
                <a16:creationId xmlns:a16="http://schemas.microsoft.com/office/drawing/2014/main" id="{1DFA018A-FFA6-D8D8-63D6-4598C5EEBFA2}"/>
              </a:ext>
            </a:extLst>
          </p:cNvPr>
          <p:cNvCxnSpPr/>
          <p:nvPr/>
        </p:nvCxnSpPr>
        <p:spPr>
          <a:xfrm flipH="1" flipV="1">
            <a:off x="4034972" y="1864251"/>
            <a:ext cx="1371033" cy="1196446"/>
          </a:xfrm>
          <a:prstGeom prst="straightConnector1">
            <a:avLst/>
          </a:prstGeom>
          <a:noFill/>
          <a:ln w="6345" cap="flat">
            <a:solidFill>
              <a:srgbClr val="FF0000"/>
            </a:solidFill>
            <a:prstDash val="solid"/>
            <a:miter/>
            <a:tailEnd type="arrow"/>
          </a:ln>
        </p:spPr>
      </p:cxnSp>
      <p:sp>
        <p:nvSpPr>
          <p:cNvPr id="62" name="TextBox 29">
            <a:extLst>
              <a:ext uri="{FF2B5EF4-FFF2-40B4-BE49-F238E27FC236}">
                <a16:creationId xmlns:a16="http://schemas.microsoft.com/office/drawing/2014/main" id="{3CE4AC32-F122-270B-0A2E-384F97931A60}"/>
              </a:ext>
            </a:extLst>
          </p:cNvPr>
          <p:cNvSpPr txBox="1"/>
          <p:nvPr/>
        </p:nvSpPr>
        <p:spPr>
          <a:xfrm>
            <a:off x="2200979" y="3814940"/>
            <a:ext cx="2890674" cy="101566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0" i="0" u="none" strike="noStrike" kern="1200" cap="none" spc="0" baseline="0" dirty="0">
                <a:solidFill>
                  <a:srgbClr val="000000"/>
                </a:solidFill>
                <a:uFillTx/>
                <a:latin typeface="Century Gothic" pitchFamily="34"/>
              </a:rPr>
              <a:t>Grouping as </a:t>
            </a:r>
            <a:r>
              <a:rPr lang="en-GB" sz="1200" b="0" i="1" u="none" strike="noStrike" kern="1200" cap="none" spc="0" baseline="0" dirty="0">
                <a:solidFill>
                  <a:srgbClr val="000000"/>
                </a:solidFill>
                <a:uFillTx/>
                <a:latin typeface="Century Gothic" pitchFamily="34"/>
              </a:rPr>
              <a:t>place-making </a:t>
            </a:r>
            <a:r>
              <a:rPr lang="en-GB" sz="1200" b="0" i="0" u="none" strike="noStrike" kern="1200" cap="none" spc="0" baseline="0" dirty="0">
                <a:solidFill>
                  <a:srgbClr val="000000"/>
                </a:solidFill>
                <a:uFillTx/>
                <a:latin typeface="Century Gothic" pitchFamily="34"/>
              </a:rPr>
              <a:t>sustains divergent performativities and kinaesthesias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dirty="0">
              <a:solidFill>
                <a:srgbClr val="000000"/>
              </a:solidFill>
              <a:uFillTx/>
              <a:latin typeface="Century Gothic" pitchFamily="34"/>
            </a:endParaRPr>
          </a:p>
        </p:txBody>
      </p:sp>
      <p:cxnSp>
        <p:nvCxnSpPr>
          <p:cNvPr id="63" name="Straight Arrow Connector 1072">
            <a:extLst>
              <a:ext uri="{FF2B5EF4-FFF2-40B4-BE49-F238E27FC236}">
                <a16:creationId xmlns:a16="http://schemas.microsoft.com/office/drawing/2014/main" id="{375FA34B-9A44-B914-A9DB-1B3812646904}"/>
              </a:ext>
            </a:extLst>
          </p:cNvPr>
          <p:cNvCxnSpPr>
            <a:cxnSpLocks/>
            <a:stCxn id="58" idx="2"/>
          </p:cNvCxnSpPr>
          <p:nvPr/>
        </p:nvCxnSpPr>
        <p:spPr>
          <a:xfrm>
            <a:off x="3577050" y="3305162"/>
            <a:ext cx="9949" cy="490000"/>
          </a:xfrm>
          <a:prstGeom prst="straightConnector1">
            <a:avLst/>
          </a:prstGeom>
          <a:noFill/>
          <a:ln w="6345" cap="flat">
            <a:solidFill>
              <a:srgbClr val="FF0000"/>
            </a:solidFill>
            <a:prstDash val="solid"/>
            <a:miter/>
            <a:tailEnd type="arrow"/>
          </a:ln>
        </p:spPr>
      </p:cxnSp>
      <p:cxnSp>
        <p:nvCxnSpPr>
          <p:cNvPr id="64" name="Straight Arrow Connector 1075">
            <a:extLst>
              <a:ext uri="{FF2B5EF4-FFF2-40B4-BE49-F238E27FC236}">
                <a16:creationId xmlns:a16="http://schemas.microsoft.com/office/drawing/2014/main" id="{2574A25A-06B6-AFEE-F24B-C01E6C83AFA4}"/>
              </a:ext>
            </a:extLst>
          </p:cNvPr>
          <p:cNvCxnSpPr/>
          <p:nvPr/>
        </p:nvCxnSpPr>
        <p:spPr>
          <a:xfrm flipV="1">
            <a:off x="6894228" y="1864251"/>
            <a:ext cx="1419889" cy="1281769"/>
          </a:xfrm>
          <a:prstGeom prst="straightConnector1">
            <a:avLst/>
          </a:prstGeom>
          <a:noFill/>
          <a:ln w="6345" cap="flat">
            <a:solidFill>
              <a:srgbClr val="FF0000"/>
            </a:solidFill>
            <a:prstDash val="solid"/>
            <a:miter/>
            <a:tailEnd type="arrow"/>
          </a:ln>
        </p:spPr>
      </p:cxnSp>
      <p:grpSp>
        <p:nvGrpSpPr>
          <p:cNvPr id="65" name="Group 5">
            <a:extLst>
              <a:ext uri="{FF2B5EF4-FFF2-40B4-BE49-F238E27FC236}">
                <a16:creationId xmlns:a16="http://schemas.microsoft.com/office/drawing/2014/main" id="{6A9644C7-4F2C-C4F3-0237-CC6FD956E177}"/>
              </a:ext>
            </a:extLst>
          </p:cNvPr>
          <p:cNvGrpSpPr/>
          <p:nvPr/>
        </p:nvGrpSpPr>
        <p:grpSpPr>
          <a:xfrm>
            <a:off x="1689308" y="3357640"/>
            <a:ext cx="338666" cy="677680"/>
            <a:chOff x="1689308" y="3357640"/>
            <a:chExt cx="338666" cy="677680"/>
          </a:xfrm>
        </p:grpSpPr>
        <p:sp>
          <p:nvSpPr>
            <p:cNvPr id="66" name="Oval 7">
              <a:extLst>
                <a:ext uri="{FF2B5EF4-FFF2-40B4-BE49-F238E27FC236}">
                  <a16:creationId xmlns:a16="http://schemas.microsoft.com/office/drawing/2014/main" id="{49560600-B08E-44C6-463B-9ED70F55A477}"/>
                </a:ext>
              </a:extLst>
            </p:cNvPr>
            <p:cNvSpPr/>
            <p:nvPr/>
          </p:nvSpPr>
          <p:spPr>
            <a:xfrm>
              <a:off x="1795424" y="3357640"/>
              <a:ext cx="145462" cy="14546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FFFFFF"/>
                </a:solidFill>
                <a:uFillTx/>
                <a:latin typeface="Century Gothic" pitchFamily="34"/>
              </a:endParaRPr>
            </a:p>
          </p:txBody>
        </p:sp>
        <p:cxnSp>
          <p:nvCxnSpPr>
            <p:cNvPr id="67" name="Straight Connector 8">
              <a:extLst>
                <a:ext uri="{FF2B5EF4-FFF2-40B4-BE49-F238E27FC236}">
                  <a16:creationId xmlns:a16="http://schemas.microsoft.com/office/drawing/2014/main" id="{0FBDA157-3899-6F06-05F0-5AF476B29E18}"/>
                </a:ext>
              </a:extLst>
            </p:cNvPr>
            <p:cNvCxnSpPr>
              <a:stCxn id="66" idx="2"/>
            </p:cNvCxnSpPr>
            <p:nvPr/>
          </p:nvCxnSpPr>
          <p:spPr>
            <a:xfrm flipH="1">
              <a:off x="1858646" y="3503102"/>
              <a:ext cx="9509" cy="377346"/>
            </a:xfrm>
            <a:prstGeom prst="straightConnector1">
              <a:avLst/>
            </a:prstGeom>
            <a:noFill/>
            <a:ln w="12701" cap="flat">
              <a:solidFill>
                <a:srgbClr val="000000"/>
              </a:solidFill>
              <a:prstDash val="solid"/>
              <a:miter/>
            </a:ln>
          </p:spPr>
        </p:cxnSp>
        <p:cxnSp>
          <p:nvCxnSpPr>
            <p:cNvPr id="68" name="Straight Connector 9">
              <a:extLst>
                <a:ext uri="{FF2B5EF4-FFF2-40B4-BE49-F238E27FC236}">
                  <a16:creationId xmlns:a16="http://schemas.microsoft.com/office/drawing/2014/main" id="{419CFEFE-C7BB-7834-D9A5-F7CE6E54C5D9}"/>
                </a:ext>
              </a:extLst>
            </p:cNvPr>
            <p:cNvCxnSpPr/>
            <p:nvPr/>
          </p:nvCxnSpPr>
          <p:spPr>
            <a:xfrm>
              <a:off x="1689308" y="3626172"/>
              <a:ext cx="338666" cy="0"/>
            </a:xfrm>
            <a:prstGeom prst="straightConnector1">
              <a:avLst/>
            </a:prstGeom>
            <a:noFill/>
            <a:ln w="12701" cap="flat">
              <a:solidFill>
                <a:srgbClr val="000000"/>
              </a:solidFill>
              <a:prstDash val="solid"/>
              <a:miter/>
            </a:ln>
          </p:spPr>
        </p:cxnSp>
        <p:cxnSp>
          <p:nvCxnSpPr>
            <p:cNvPr id="69" name="Straight Connector 10">
              <a:extLst>
                <a:ext uri="{FF2B5EF4-FFF2-40B4-BE49-F238E27FC236}">
                  <a16:creationId xmlns:a16="http://schemas.microsoft.com/office/drawing/2014/main" id="{F4DD5C43-698F-0487-44EF-2727848B6C5C}"/>
                </a:ext>
              </a:extLst>
            </p:cNvPr>
            <p:cNvCxnSpPr/>
            <p:nvPr/>
          </p:nvCxnSpPr>
          <p:spPr>
            <a:xfrm>
              <a:off x="1858646" y="3879232"/>
              <a:ext cx="155914" cy="156088"/>
            </a:xfrm>
            <a:prstGeom prst="straightConnector1">
              <a:avLst/>
            </a:prstGeom>
            <a:noFill/>
            <a:ln w="12701" cap="flat">
              <a:solidFill>
                <a:srgbClr val="000000"/>
              </a:solidFill>
              <a:prstDash val="solid"/>
              <a:miter/>
            </a:ln>
          </p:spPr>
        </p:cxnSp>
        <p:cxnSp>
          <p:nvCxnSpPr>
            <p:cNvPr id="70" name="Straight Connector 11">
              <a:extLst>
                <a:ext uri="{FF2B5EF4-FFF2-40B4-BE49-F238E27FC236}">
                  <a16:creationId xmlns:a16="http://schemas.microsoft.com/office/drawing/2014/main" id="{025746D5-670B-10B8-A414-0E86D0D66C50}"/>
                </a:ext>
              </a:extLst>
            </p:cNvPr>
            <p:cNvCxnSpPr/>
            <p:nvPr/>
          </p:nvCxnSpPr>
          <p:spPr>
            <a:xfrm flipH="1">
              <a:off x="1734516" y="3881655"/>
              <a:ext cx="121514" cy="153665"/>
            </a:xfrm>
            <a:prstGeom prst="straightConnector1">
              <a:avLst/>
            </a:prstGeom>
            <a:noFill/>
            <a:ln w="12701" cap="flat">
              <a:solidFill>
                <a:srgbClr val="000000"/>
              </a:solidFill>
              <a:prstDash val="solid"/>
              <a:miter/>
            </a:ln>
          </p:spPr>
        </p:cxnSp>
      </p:grpSp>
      <p:sp>
        <p:nvSpPr>
          <p:cNvPr id="71" name="TextBox 29">
            <a:extLst>
              <a:ext uri="{FF2B5EF4-FFF2-40B4-BE49-F238E27FC236}">
                <a16:creationId xmlns:a16="http://schemas.microsoft.com/office/drawing/2014/main" id="{7174BCF7-717A-5AE6-E1F1-745E8F243E07}"/>
              </a:ext>
            </a:extLst>
          </p:cNvPr>
          <p:cNvSpPr txBox="1"/>
          <p:nvPr/>
        </p:nvSpPr>
        <p:spPr>
          <a:xfrm>
            <a:off x="349940" y="5028002"/>
            <a:ext cx="2890674" cy="73866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itchFamily="34"/>
              </a:rPr>
              <a:t>Margins within the dance floor</a:t>
            </a:r>
            <a:endParaRPr lang="en-GB" sz="1400" b="0" i="0" u="none" strike="noStrike" kern="120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entury Gothic" pitchFamily="34"/>
            </a:endParaRPr>
          </a:p>
        </p:txBody>
      </p:sp>
      <p:cxnSp>
        <p:nvCxnSpPr>
          <p:cNvPr id="72" name="Straight Arrow Connector 1084">
            <a:extLst>
              <a:ext uri="{FF2B5EF4-FFF2-40B4-BE49-F238E27FC236}">
                <a16:creationId xmlns:a16="http://schemas.microsoft.com/office/drawing/2014/main" id="{552D4E99-8FEF-E660-9567-2EC7FC2B312D}"/>
              </a:ext>
            </a:extLst>
          </p:cNvPr>
          <p:cNvCxnSpPr>
            <a:endCxn id="71" idx="0"/>
          </p:cNvCxnSpPr>
          <p:nvPr/>
        </p:nvCxnSpPr>
        <p:spPr>
          <a:xfrm flipH="1">
            <a:off x="1795278" y="4129668"/>
            <a:ext cx="68122" cy="898334"/>
          </a:xfrm>
          <a:prstGeom prst="straightConnector1">
            <a:avLst/>
          </a:prstGeom>
          <a:noFill/>
          <a:ln w="6345" cap="flat">
            <a:solidFill>
              <a:srgbClr val="FF0000"/>
            </a:solidFill>
            <a:prstDash val="solid"/>
            <a:miter/>
            <a:tailEnd type="arrow"/>
          </a:ln>
        </p:spPr>
      </p:cxnSp>
      <p:sp>
        <p:nvSpPr>
          <p:cNvPr id="73" name="Rectangle 76">
            <a:extLst>
              <a:ext uri="{FF2B5EF4-FFF2-40B4-BE49-F238E27FC236}">
                <a16:creationId xmlns:a16="http://schemas.microsoft.com/office/drawing/2014/main" id="{4980AFA0-6FAE-737E-FFB0-ADF3EC8C3895}"/>
              </a:ext>
            </a:extLst>
          </p:cNvPr>
          <p:cNvSpPr/>
          <p:nvPr/>
        </p:nvSpPr>
        <p:spPr>
          <a:xfrm>
            <a:off x="0" y="-2267"/>
            <a:ext cx="6107085" cy="401174"/>
          </a:xfrm>
          <a:prstGeom prst="rect">
            <a:avLst/>
          </a:pr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FFFFFF"/>
                </a:solidFill>
                <a:latin typeface="Century Gothic" pitchFamily="34"/>
              </a:rPr>
              <a:t>Kinaesthetic and spatial</a:t>
            </a:r>
            <a:r>
              <a:rPr lang="en-GB" sz="1600" b="0" i="0" u="none" strike="noStrike" kern="1200" cap="none" spc="0" baseline="0" dirty="0">
                <a:solidFill>
                  <a:srgbClr val="FFFFFF"/>
                </a:solidFill>
                <a:uFillTx/>
                <a:latin typeface="Century Gothic" pitchFamily="34"/>
              </a:rPr>
              <a:t> negotiations and mobilisations</a:t>
            </a:r>
          </a:p>
        </p:txBody>
      </p:sp>
      <p:cxnSp>
        <p:nvCxnSpPr>
          <p:cNvPr id="74" name="Straight Arrow Connector 60">
            <a:extLst>
              <a:ext uri="{FF2B5EF4-FFF2-40B4-BE49-F238E27FC236}">
                <a16:creationId xmlns:a16="http://schemas.microsoft.com/office/drawing/2014/main" id="{658F24DD-77AF-EF19-E72E-9959E793C255}"/>
              </a:ext>
            </a:extLst>
          </p:cNvPr>
          <p:cNvCxnSpPr/>
          <p:nvPr/>
        </p:nvCxnSpPr>
        <p:spPr>
          <a:xfrm flipV="1">
            <a:off x="5049819" y="3294628"/>
            <a:ext cx="665949" cy="4591"/>
          </a:xfrm>
          <a:prstGeom prst="straightConnector1">
            <a:avLst/>
          </a:prstGeom>
          <a:noFill/>
          <a:ln w="6345" cap="flat">
            <a:solidFill>
              <a:srgbClr val="FF0000"/>
            </a:solidFill>
            <a:prstDash val="solid"/>
            <a:miter/>
            <a:tailEnd type="arrow"/>
          </a:ln>
        </p:spPr>
      </p:cxnSp>
      <p:cxnSp>
        <p:nvCxnSpPr>
          <p:cNvPr id="75" name="Straight Arrow Connector 62">
            <a:extLst>
              <a:ext uri="{FF2B5EF4-FFF2-40B4-BE49-F238E27FC236}">
                <a16:creationId xmlns:a16="http://schemas.microsoft.com/office/drawing/2014/main" id="{9DD4B958-2350-CE72-AF91-6A5E6081529D}"/>
              </a:ext>
            </a:extLst>
          </p:cNvPr>
          <p:cNvCxnSpPr/>
          <p:nvPr/>
        </p:nvCxnSpPr>
        <p:spPr>
          <a:xfrm flipH="1" flipV="1">
            <a:off x="4996144" y="3418466"/>
            <a:ext cx="617357" cy="9281"/>
          </a:xfrm>
          <a:prstGeom prst="straightConnector1">
            <a:avLst/>
          </a:prstGeom>
          <a:noFill/>
          <a:ln w="6345" cap="flat">
            <a:solidFill>
              <a:srgbClr val="FF0000"/>
            </a:solidFill>
            <a:prstDash val="solid"/>
            <a:miter/>
            <a:tailEnd type="arrow"/>
          </a:ln>
        </p:spPr>
      </p:cxnSp>
      <p:sp>
        <p:nvSpPr>
          <p:cNvPr id="76" name="TextBox 87">
            <a:extLst>
              <a:ext uri="{FF2B5EF4-FFF2-40B4-BE49-F238E27FC236}">
                <a16:creationId xmlns:a16="http://schemas.microsoft.com/office/drawing/2014/main" id="{E4D19838-482B-CA77-E2AF-768BE23FE27A}"/>
              </a:ext>
            </a:extLst>
          </p:cNvPr>
          <p:cNvSpPr txBox="1"/>
          <p:nvPr/>
        </p:nvSpPr>
        <p:spPr>
          <a:xfrm>
            <a:off x="4719382" y="4052245"/>
            <a:ext cx="2880378" cy="52321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dirty="0">
                <a:solidFill>
                  <a:srgbClr val="000000"/>
                </a:solidFill>
                <a:uFillTx/>
                <a:latin typeface="Century Gothic" pitchFamily="34"/>
              </a:rPr>
              <a:t>Intrapersonal level:</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000000"/>
                </a:solidFill>
                <a:uFillTx/>
                <a:latin typeface="Century Gothic" pitchFamily="34"/>
              </a:rPr>
              <a:t>Conversations with one</a:t>
            </a:r>
            <a:r>
              <a:rPr lang="en-GB" sz="1400" b="0" i="0" u="none" strike="noStrike" kern="0" cap="none" spc="0" baseline="0" dirty="0">
                <a:solidFill>
                  <a:srgbClr val="000000"/>
                </a:solidFill>
                <a:uFillTx/>
                <a:latin typeface="Century Gothic" pitchFamily="34"/>
              </a:rPr>
              <a:t>self</a:t>
            </a:r>
            <a:endParaRPr lang="en-GB" sz="1400" b="0" i="0" u="none" strike="noStrike" kern="1200" cap="none" spc="0" baseline="0" dirty="0">
              <a:solidFill>
                <a:srgbClr val="000000"/>
              </a:solidFill>
              <a:uFillTx/>
              <a:latin typeface="Century Gothic" pitchFamily="34"/>
            </a:endParaRPr>
          </a:p>
        </p:txBody>
      </p:sp>
      <p:grpSp>
        <p:nvGrpSpPr>
          <p:cNvPr id="77" name="Group 88">
            <a:extLst>
              <a:ext uri="{FF2B5EF4-FFF2-40B4-BE49-F238E27FC236}">
                <a16:creationId xmlns:a16="http://schemas.microsoft.com/office/drawing/2014/main" id="{69250D53-773B-AA26-6403-2EE8DF6EE562}"/>
              </a:ext>
            </a:extLst>
          </p:cNvPr>
          <p:cNvGrpSpPr/>
          <p:nvPr/>
        </p:nvGrpSpPr>
        <p:grpSpPr>
          <a:xfrm>
            <a:off x="3899769" y="5549457"/>
            <a:ext cx="2482523" cy="832332"/>
            <a:chOff x="3899769" y="5549457"/>
            <a:chExt cx="2482523" cy="832332"/>
          </a:xfrm>
        </p:grpSpPr>
        <p:cxnSp>
          <p:nvCxnSpPr>
            <p:cNvPr id="78" name="Straight Arrow Connector 13">
              <a:extLst>
                <a:ext uri="{FF2B5EF4-FFF2-40B4-BE49-F238E27FC236}">
                  <a16:creationId xmlns:a16="http://schemas.microsoft.com/office/drawing/2014/main" id="{E069B661-0CEF-9390-D8B5-CF3F5FA4D296}"/>
                </a:ext>
              </a:extLst>
            </p:cNvPr>
            <p:cNvCxnSpPr/>
            <p:nvPr/>
          </p:nvCxnSpPr>
          <p:spPr>
            <a:xfrm flipV="1">
              <a:off x="3899769" y="6057195"/>
              <a:ext cx="337880" cy="324594"/>
            </a:xfrm>
            <a:prstGeom prst="straightConnector1">
              <a:avLst/>
            </a:prstGeom>
            <a:noFill/>
            <a:ln w="6345" cap="flat">
              <a:solidFill>
                <a:srgbClr val="000000"/>
              </a:solidFill>
              <a:prstDash val="solid"/>
              <a:miter/>
              <a:tailEnd type="arrow"/>
            </a:ln>
          </p:spPr>
        </p:cxnSp>
        <p:cxnSp>
          <p:nvCxnSpPr>
            <p:cNvPr id="79" name="Straight Arrow Connector 14">
              <a:extLst>
                <a:ext uri="{FF2B5EF4-FFF2-40B4-BE49-F238E27FC236}">
                  <a16:creationId xmlns:a16="http://schemas.microsoft.com/office/drawing/2014/main" id="{D9888863-413B-61F5-CDA3-A330B6C5DF95}"/>
                </a:ext>
              </a:extLst>
            </p:cNvPr>
            <p:cNvCxnSpPr/>
            <p:nvPr/>
          </p:nvCxnSpPr>
          <p:spPr>
            <a:xfrm>
              <a:off x="4237649" y="6057195"/>
              <a:ext cx="283702" cy="140361"/>
            </a:xfrm>
            <a:prstGeom prst="straightConnector1">
              <a:avLst/>
            </a:prstGeom>
            <a:noFill/>
            <a:ln w="6345" cap="flat">
              <a:solidFill>
                <a:srgbClr val="000000"/>
              </a:solidFill>
              <a:prstDash val="solid"/>
              <a:miter/>
              <a:tailEnd type="arrow"/>
            </a:ln>
          </p:spPr>
        </p:cxnSp>
        <p:cxnSp>
          <p:nvCxnSpPr>
            <p:cNvPr id="80" name="Straight Arrow Connector 16">
              <a:extLst>
                <a:ext uri="{FF2B5EF4-FFF2-40B4-BE49-F238E27FC236}">
                  <a16:creationId xmlns:a16="http://schemas.microsoft.com/office/drawing/2014/main" id="{91E4F685-362E-CB12-423A-BA09F3C5E2B9}"/>
                </a:ext>
              </a:extLst>
            </p:cNvPr>
            <p:cNvCxnSpPr/>
            <p:nvPr/>
          </p:nvCxnSpPr>
          <p:spPr>
            <a:xfrm flipV="1">
              <a:off x="4521351" y="5984354"/>
              <a:ext cx="0" cy="213202"/>
            </a:xfrm>
            <a:prstGeom prst="straightConnector1">
              <a:avLst/>
            </a:prstGeom>
            <a:noFill/>
            <a:ln w="6345" cap="flat">
              <a:solidFill>
                <a:srgbClr val="000000"/>
              </a:solidFill>
              <a:prstDash val="solid"/>
              <a:miter/>
              <a:tailEnd type="arrow"/>
            </a:ln>
          </p:spPr>
        </p:cxnSp>
        <p:cxnSp>
          <p:nvCxnSpPr>
            <p:cNvPr id="81" name="Straight Arrow Connector 18">
              <a:extLst>
                <a:ext uri="{FF2B5EF4-FFF2-40B4-BE49-F238E27FC236}">
                  <a16:creationId xmlns:a16="http://schemas.microsoft.com/office/drawing/2014/main" id="{F04D2F40-AF7B-3B35-392C-0A605CD71949}"/>
                </a:ext>
              </a:extLst>
            </p:cNvPr>
            <p:cNvCxnSpPr/>
            <p:nvPr/>
          </p:nvCxnSpPr>
          <p:spPr>
            <a:xfrm>
              <a:off x="4526051" y="5984354"/>
              <a:ext cx="338099" cy="72841"/>
            </a:xfrm>
            <a:prstGeom prst="straightConnector1">
              <a:avLst/>
            </a:prstGeom>
            <a:noFill/>
            <a:ln w="6345" cap="flat">
              <a:solidFill>
                <a:srgbClr val="000000"/>
              </a:solidFill>
              <a:prstDash val="solid"/>
              <a:miter/>
              <a:tailEnd type="arrow"/>
            </a:ln>
          </p:spPr>
        </p:cxnSp>
        <p:cxnSp>
          <p:nvCxnSpPr>
            <p:cNvPr id="82" name="Straight Arrow Connector 20">
              <a:extLst>
                <a:ext uri="{FF2B5EF4-FFF2-40B4-BE49-F238E27FC236}">
                  <a16:creationId xmlns:a16="http://schemas.microsoft.com/office/drawing/2014/main" id="{D76F8914-D306-B634-94A3-2BB2AE5F6C58}"/>
                </a:ext>
              </a:extLst>
            </p:cNvPr>
            <p:cNvCxnSpPr/>
            <p:nvPr/>
          </p:nvCxnSpPr>
          <p:spPr>
            <a:xfrm flipV="1">
              <a:off x="4854485" y="5549457"/>
              <a:ext cx="479621" cy="507738"/>
            </a:xfrm>
            <a:prstGeom prst="straightConnector1">
              <a:avLst/>
            </a:prstGeom>
            <a:noFill/>
            <a:ln w="6345" cap="flat">
              <a:solidFill>
                <a:srgbClr val="000000"/>
              </a:solidFill>
              <a:prstDash val="solid"/>
              <a:miter/>
              <a:tailEnd type="arrow"/>
            </a:ln>
          </p:spPr>
        </p:cxnSp>
        <p:cxnSp>
          <p:nvCxnSpPr>
            <p:cNvPr id="83" name="Straight Arrow Connector 22">
              <a:extLst>
                <a:ext uri="{FF2B5EF4-FFF2-40B4-BE49-F238E27FC236}">
                  <a16:creationId xmlns:a16="http://schemas.microsoft.com/office/drawing/2014/main" id="{7F3D8A3B-79DF-DF24-7143-10C6A5272427}"/>
                </a:ext>
              </a:extLst>
            </p:cNvPr>
            <p:cNvCxnSpPr/>
            <p:nvPr/>
          </p:nvCxnSpPr>
          <p:spPr>
            <a:xfrm flipH="1">
              <a:off x="5151446" y="5566629"/>
              <a:ext cx="168359" cy="744879"/>
            </a:xfrm>
            <a:prstGeom prst="straightConnector1">
              <a:avLst/>
            </a:prstGeom>
            <a:noFill/>
            <a:ln w="6345" cap="flat">
              <a:solidFill>
                <a:srgbClr val="000000"/>
              </a:solidFill>
              <a:prstDash val="solid"/>
              <a:miter/>
              <a:tailEnd type="arrow"/>
            </a:ln>
          </p:spPr>
        </p:cxnSp>
        <p:cxnSp>
          <p:nvCxnSpPr>
            <p:cNvPr id="84" name="Straight Arrow Connector 24">
              <a:extLst>
                <a:ext uri="{FF2B5EF4-FFF2-40B4-BE49-F238E27FC236}">
                  <a16:creationId xmlns:a16="http://schemas.microsoft.com/office/drawing/2014/main" id="{A0526CAC-4744-C558-1D43-002264BACCBC}"/>
                </a:ext>
              </a:extLst>
            </p:cNvPr>
            <p:cNvCxnSpPr/>
            <p:nvPr/>
          </p:nvCxnSpPr>
          <p:spPr>
            <a:xfrm flipV="1">
              <a:off x="5156137" y="6043589"/>
              <a:ext cx="524719" cy="249037"/>
            </a:xfrm>
            <a:prstGeom prst="straightConnector1">
              <a:avLst/>
            </a:prstGeom>
            <a:noFill/>
            <a:ln w="6345" cap="flat">
              <a:solidFill>
                <a:srgbClr val="000000"/>
              </a:solidFill>
              <a:prstDash val="solid"/>
              <a:miter/>
              <a:tailEnd type="arrow"/>
            </a:ln>
          </p:spPr>
        </p:cxnSp>
        <p:cxnSp>
          <p:nvCxnSpPr>
            <p:cNvPr id="85" name="Straight Arrow Connector 26">
              <a:extLst>
                <a:ext uri="{FF2B5EF4-FFF2-40B4-BE49-F238E27FC236}">
                  <a16:creationId xmlns:a16="http://schemas.microsoft.com/office/drawing/2014/main" id="{94257804-0D30-EF7A-2A56-396439F355BD}"/>
                </a:ext>
              </a:extLst>
            </p:cNvPr>
            <p:cNvCxnSpPr/>
            <p:nvPr/>
          </p:nvCxnSpPr>
          <p:spPr>
            <a:xfrm>
              <a:off x="5680847" y="6050200"/>
              <a:ext cx="506687" cy="6995"/>
            </a:xfrm>
            <a:prstGeom prst="straightConnector1">
              <a:avLst/>
            </a:prstGeom>
            <a:noFill/>
            <a:ln w="6345" cap="flat">
              <a:solidFill>
                <a:srgbClr val="000000"/>
              </a:solidFill>
              <a:prstDash val="solid"/>
              <a:miter/>
              <a:tailEnd type="arrow"/>
            </a:ln>
          </p:spPr>
        </p:cxnSp>
        <p:cxnSp>
          <p:nvCxnSpPr>
            <p:cNvPr id="86" name="Straight Arrow Connector 28">
              <a:extLst>
                <a:ext uri="{FF2B5EF4-FFF2-40B4-BE49-F238E27FC236}">
                  <a16:creationId xmlns:a16="http://schemas.microsoft.com/office/drawing/2014/main" id="{9D529FF3-44AC-8A2C-52CD-8D10D7833E73}"/>
                </a:ext>
              </a:extLst>
            </p:cNvPr>
            <p:cNvCxnSpPr/>
            <p:nvPr/>
          </p:nvCxnSpPr>
          <p:spPr>
            <a:xfrm flipV="1">
              <a:off x="6162644" y="5727280"/>
              <a:ext cx="219648" cy="333034"/>
            </a:xfrm>
            <a:prstGeom prst="straightConnector1">
              <a:avLst/>
            </a:prstGeom>
            <a:noFill/>
            <a:ln w="6345" cap="flat">
              <a:solidFill>
                <a:srgbClr val="000000"/>
              </a:solidFill>
              <a:prstDash val="solid"/>
              <a:miter/>
              <a:tailEnd type="arrow"/>
            </a:ln>
          </p:spPr>
        </p:cxnSp>
      </p:grpSp>
      <p:sp>
        <p:nvSpPr>
          <p:cNvPr id="88" name="TextBox 29">
            <a:extLst>
              <a:ext uri="{FF2B5EF4-FFF2-40B4-BE49-F238E27FC236}">
                <a16:creationId xmlns:a16="http://schemas.microsoft.com/office/drawing/2014/main" id="{6AA8D9BF-326C-201E-2041-6214C4DAF6BB}"/>
              </a:ext>
            </a:extLst>
          </p:cNvPr>
          <p:cNvSpPr txBox="1"/>
          <p:nvPr/>
        </p:nvSpPr>
        <p:spPr>
          <a:xfrm>
            <a:off x="4351053" y="616727"/>
            <a:ext cx="3547035" cy="116955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itchFamily="34"/>
              </a:rPr>
              <a:t>Everyone’s right to the space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kern="0" dirty="0">
              <a:solidFill>
                <a:srgbClr val="000000"/>
              </a:solidFill>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itchFamily="34"/>
              </a:rPr>
              <a:t>Negotiations of power or how much the body can </a:t>
            </a:r>
            <a:r>
              <a:rPr lang="en-GB" sz="1400" b="0" i="1" u="none" strike="noStrike" kern="0" cap="none" spc="0" baseline="0" dirty="0">
                <a:solidFill>
                  <a:srgbClr val="000000"/>
                </a:solidFill>
                <a:uFillTx/>
                <a:latin typeface="Century Gothic" pitchFamily="34"/>
              </a:rPr>
              <a:t>expand </a:t>
            </a:r>
            <a:r>
              <a:rPr lang="en-GB" sz="1400" b="0" u="none" strike="noStrike" kern="0" cap="none" spc="0" baseline="0" dirty="0">
                <a:solidFill>
                  <a:srgbClr val="000000"/>
                </a:solidFill>
                <a:uFillTx/>
                <a:latin typeface="Century Gothic" pitchFamily="34"/>
              </a:rPr>
              <a:t>(Ahmed)</a:t>
            </a:r>
            <a:endParaRPr lang="en-GB" sz="1400" b="0" i="0" u="none" strike="noStrike" kern="120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entury Gothic" pitchFamily="34"/>
            </a:endParaRPr>
          </a:p>
        </p:txBody>
      </p:sp>
      <p:sp>
        <p:nvSpPr>
          <p:cNvPr id="87" name="Rectangle 76">
            <a:extLst>
              <a:ext uri="{FF2B5EF4-FFF2-40B4-BE49-F238E27FC236}">
                <a16:creationId xmlns:a16="http://schemas.microsoft.com/office/drawing/2014/main" id="{FA78C6A4-F995-4964-DB46-B78093487604}"/>
              </a:ext>
            </a:extLst>
          </p:cNvPr>
          <p:cNvSpPr/>
          <p:nvPr/>
        </p:nvSpPr>
        <p:spPr>
          <a:xfrm>
            <a:off x="6084915" y="-2268"/>
            <a:ext cx="6107085" cy="401174"/>
          </a:xfrm>
          <a:prstGeom prst="rect">
            <a:avLst/>
          </a:prstGeom>
          <a:solidFill>
            <a:schemeClr val="bg2"/>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FF0000"/>
                </a:solidFill>
                <a:latin typeface="Century Gothic" pitchFamily="34"/>
              </a:rPr>
              <a:t>How much and when people dance alone or together?</a:t>
            </a:r>
            <a:endParaRPr lang="en-GB" sz="1600" b="0" i="0" u="none" strike="noStrike" kern="1200" cap="none" spc="0" baseline="0" dirty="0">
              <a:solidFill>
                <a:srgbClr val="FF0000"/>
              </a:solidFill>
              <a:uFillTx/>
              <a:latin typeface="Century Gothic" pitchFamily="3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8" grpId="0"/>
      <p:bldP spid="39" grpId="0"/>
      <p:bldP spid="58" grpId="0" animBg="1"/>
      <p:bldP spid="62" grpId="0"/>
      <p:bldP spid="71" grpId="0"/>
      <p:bldP spid="76" grpId="0"/>
      <p:bldP spid="88" grpId="0"/>
    </p:bldLst>
  </p:timing>
</p:sld>
</file>

<file path=ppt/slides/slide18.xml><?xml version="1.0" encoding="utf-8"?>
<p:sld xmlns:a="http://schemas.openxmlformats.org/drawingml/2006/main" xmlns:r="http://schemas.openxmlformats.org/officeDocument/2006/relationships" xmlns:p="http://schemas.openxmlformats.org/presentationml/2006/main">
  <p:cSld name="Slide17">
    <p:spTree>
      <p:nvGrpSpPr>
        <p:cNvPr id="1" name=""/>
        <p:cNvGrpSpPr/>
        <p:nvPr/>
      </p:nvGrpSpPr>
      <p:grpSpPr>
        <a:xfrm>
          <a:off x="0" y="0"/>
          <a:ext cx="0" cy="0"/>
          <a:chOff x="0" y="0"/>
          <a:chExt cx="0" cy="0"/>
        </a:xfrm>
      </p:grpSpPr>
      <p:pic>
        <p:nvPicPr>
          <p:cNvPr id="2" name="Picture 1123">
            <a:extLst>
              <a:ext uri="{FF2B5EF4-FFF2-40B4-BE49-F238E27FC236}">
                <a16:creationId xmlns:a16="http://schemas.microsoft.com/office/drawing/2014/main" id="{05D5EF44-A1D9-B905-E6A0-A711629355DB}"/>
              </a:ext>
            </a:extLst>
          </p:cNvPr>
          <p:cNvPicPr>
            <a:picLocks noChangeAspect="1"/>
          </p:cNvPicPr>
          <p:nvPr/>
        </p:nvPicPr>
        <p:blipFill>
          <a:blip r:embed="rId2">
            <a:alphaModFix amt="35000"/>
          </a:blip>
          <a:stretch>
            <a:fillRect/>
          </a:stretch>
        </p:blipFill>
        <p:spPr>
          <a:xfrm>
            <a:off x="9722056" y="2507313"/>
            <a:ext cx="2482239" cy="2614351"/>
          </a:xfrm>
          <a:prstGeom prst="rect">
            <a:avLst/>
          </a:prstGeom>
          <a:noFill/>
          <a:ln cap="flat">
            <a:noFill/>
          </a:ln>
        </p:spPr>
      </p:pic>
      <p:grpSp>
        <p:nvGrpSpPr>
          <p:cNvPr id="3" name="Group 6">
            <a:extLst>
              <a:ext uri="{FF2B5EF4-FFF2-40B4-BE49-F238E27FC236}">
                <a16:creationId xmlns:a16="http://schemas.microsoft.com/office/drawing/2014/main" id="{DAB40FB3-46FF-4B82-A9AF-0FECC69A561E}"/>
              </a:ext>
            </a:extLst>
          </p:cNvPr>
          <p:cNvGrpSpPr/>
          <p:nvPr/>
        </p:nvGrpSpPr>
        <p:grpSpPr>
          <a:xfrm>
            <a:off x="2505060" y="2157957"/>
            <a:ext cx="10815158" cy="2667039"/>
            <a:chOff x="714237" y="2077233"/>
            <a:chExt cx="10815158" cy="2667039"/>
          </a:xfrm>
        </p:grpSpPr>
        <p:cxnSp>
          <p:nvCxnSpPr>
            <p:cNvPr id="4" name="Straight Connector 1">
              <a:extLst>
                <a:ext uri="{FF2B5EF4-FFF2-40B4-BE49-F238E27FC236}">
                  <a16:creationId xmlns:a16="http://schemas.microsoft.com/office/drawing/2014/main" id="{C22D4576-55B1-AFA9-FB80-E6C64A39071D}"/>
                </a:ext>
              </a:extLst>
            </p:cNvPr>
            <p:cNvCxnSpPr/>
            <p:nvPr/>
          </p:nvCxnSpPr>
          <p:spPr>
            <a:xfrm flipV="1">
              <a:off x="714237" y="2077233"/>
              <a:ext cx="2665065" cy="2667039"/>
            </a:xfrm>
            <a:prstGeom prst="straightConnector1">
              <a:avLst/>
            </a:prstGeom>
            <a:noFill/>
            <a:ln w="6345" cap="flat">
              <a:solidFill>
                <a:srgbClr val="000000"/>
              </a:solidFill>
              <a:prstDash val="solid"/>
              <a:miter/>
            </a:ln>
          </p:spPr>
        </p:cxnSp>
        <p:cxnSp>
          <p:nvCxnSpPr>
            <p:cNvPr id="5" name="Straight Connector 2">
              <a:extLst>
                <a:ext uri="{FF2B5EF4-FFF2-40B4-BE49-F238E27FC236}">
                  <a16:creationId xmlns:a16="http://schemas.microsoft.com/office/drawing/2014/main" id="{5063DE64-3AB0-6014-0564-08B65469E20F}"/>
                </a:ext>
              </a:extLst>
            </p:cNvPr>
            <p:cNvCxnSpPr/>
            <p:nvPr/>
          </p:nvCxnSpPr>
          <p:spPr>
            <a:xfrm>
              <a:off x="3379302" y="2077233"/>
              <a:ext cx="5250695" cy="0"/>
            </a:xfrm>
            <a:prstGeom prst="straightConnector1">
              <a:avLst/>
            </a:prstGeom>
            <a:noFill/>
            <a:ln w="6345" cap="flat">
              <a:solidFill>
                <a:srgbClr val="000000"/>
              </a:solidFill>
              <a:prstDash val="solid"/>
              <a:miter/>
            </a:ln>
          </p:spPr>
        </p:cxnSp>
        <p:cxnSp>
          <p:nvCxnSpPr>
            <p:cNvPr id="6" name="Straight Connector 3">
              <a:extLst>
                <a:ext uri="{FF2B5EF4-FFF2-40B4-BE49-F238E27FC236}">
                  <a16:creationId xmlns:a16="http://schemas.microsoft.com/office/drawing/2014/main" id="{CC27F74C-2968-7AAC-244B-436025C48624}"/>
                </a:ext>
              </a:extLst>
            </p:cNvPr>
            <p:cNvCxnSpPr/>
            <p:nvPr/>
          </p:nvCxnSpPr>
          <p:spPr>
            <a:xfrm>
              <a:off x="8629997" y="2077233"/>
              <a:ext cx="2899398" cy="2645204"/>
            </a:xfrm>
            <a:prstGeom prst="straightConnector1">
              <a:avLst/>
            </a:prstGeom>
            <a:noFill/>
            <a:ln w="6345" cap="flat">
              <a:solidFill>
                <a:srgbClr val="000000"/>
              </a:solidFill>
              <a:prstDash val="solid"/>
              <a:miter/>
            </a:ln>
          </p:spPr>
        </p:cxnSp>
        <p:cxnSp>
          <p:nvCxnSpPr>
            <p:cNvPr id="7" name="Straight Connector 4">
              <a:extLst>
                <a:ext uri="{FF2B5EF4-FFF2-40B4-BE49-F238E27FC236}">
                  <a16:creationId xmlns:a16="http://schemas.microsoft.com/office/drawing/2014/main" id="{290826DD-45BE-CC14-4100-BF6AB61BC842}"/>
                </a:ext>
              </a:extLst>
            </p:cNvPr>
            <p:cNvCxnSpPr/>
            <p:nvPr/>
          </p:nvCxnSpPr>
          <p:spPr>
            <a:xfrm>
              <a:off x="753959" y="4722437"/>
              <a:ext cx="10775436" cy="0"/>
            </a:xfrm>
            <a:prstGeom prst="straightConnector1">
              <a:avLst/>
            </a:prstGeom>
            <a:noFill/>
            <a:ln w="6345" cap="flat">
              <a:solidFill>
                <a:srgbClr val="000000"/>
              </a:solidFill>
              <a:prstDash val="solid"/>
              <a:miter/>
            </a:ln>
          </p:spPr>
        </p:cxnSp>
      </p:grpSp>
      <p:grpSp>
        <p:nvGrpSpPr>
          <p:cNvPr id="8" name="Group 5">
            <a:extLst>
              <a:ext uri="{FF2B5EF4-FFF2-40B4-BE49-F238E27FC236}">
                <a16:creationId xmlns:a16="http://schemas.microsoft.com/office/drawing/2014/main" id="{2C3B7AA2-B5F5-2CA9-892B-8B69FC11FBAE}"/>
              </a:ext>
            </a:extLst>
          </p:cNvPr>
          <p:cNvGrpSpPr/>
          <p:nvPr/>
        </p:nvGrpSpPr>
        <p:grpSpPr>
          <a:xfrm>
            <a:off x="6312859" y="3073368"/>
            <a:ext cx="338666" cy="677681"/>
            <a:chOff x="5928238" y="3008055"/>
            <a:chExt cx="338666" cy="677681"/>
          </a:xfrm>
        </p:grpSpPr>
        <p:sp>
          <p:nvSpPr>
            <p:cNvPr id="9" name="Oval 7">
              <a:extLst>
                <a:ext uri="{FF2B5EF4-FFF2-40B4-BE49-F238E27FC236}">
                  <a16:creationId xmlns:a16="http://schemas.microsoft.com/office/drawing/2014/main" id="{63BC2104-1085-F184-8390-B4B9B6035CDB}"/>
                </a:ext>
              </a:extLst>
            </p:cNvPr>
            <p:cNvSpPr/>
            <p:nvPr/>
          </p:nvSpPr>
          <p:spPr>
            <a:xfrm>
              <a:off x="6034354" y="3008055"/>
              <a:ext cx="145462" cy="14546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FFFFFF"/>
                </a:solidFill>
                <a:uFillTx/>
                <a:latin typeface="Century Gothic" pitchFamily="34"/>
              </a:endParaRPr>
            </a:p>
          </p:txBody>
        </p:sp>
        <p:cxnSp>
          <p:nvCxnSpPr>
            <p:cNvPr id="10" name="Straight Connector 8">
              <a:extLst>
                <a:ext uri="{FF2B5EF4-FFF2-40B4-BE49-F238E27FC236}">
                  <a16:creationId xmlns:a16="http://schemas.microsoft.com/office/drawing/2014/main" id="{A1170702-A713-0915-1AF8-347A2D8E2A60}"/>
                </a:ext>
              </a:extLst>
            </p:cNvPr>
            <p:cNvCxnSpPr>
              <a:stCxn id="9" idx="2"/>
            </p:cNvCxnSpPr>
            <p:nvPr/>
          </p:nvCxnSpPr>
          <p:spPr>
            <a:xfrm flipH="1">
              <a:off x="6097575" y="3153518"/>
              <a:ext cx="9510" cy="377346"/>
            </a:xfrm>
            <a:prstGeom prst="straightConnector1">
              <a:avLst/>
            </a:prstGeom>
            <a:noFill/>
            <a:ln w="12701" cap="flat">
              <a:solidFill>
                <a:srgbClr val="000000"/>
              </a:solidFill>
              <a:prstDash val="solid"/>
              <a:miter/>
            </a:ln>
          </p:spPr>
        </p:cxnSp>
        <p:cxnSp>
          <p:nvCxnSpPr>
            <p:cNvPr id="11" name="Straight Connector 9">
              <a:extLst>
                <a:ext uri="{FF2B5EF4-FFF2-40B4-BE49-F238E27FC236}">
                  <a16:creationId xmlns:a16="http://schemas.microsoft.com/office/drawing/2014/main" id="{8CA03B33-47BA-0DBF-9B9E-565BC9E6D163}"/>
                </a:ext>
              </a:extLst>
            </p:cNvPr>
            <p:cNvCxnSpPr/>
            <p:nvPr/>
          </p:nvCxnSpPr>
          <p:spPr>
            <a:xfrm>
              <a:off x="5928238" y="3276587"/>
              <a:ext cx="338666" cy="0"/>
            </a:xfrm>
            <a:prstGeom prst="straightConnector1">
              <a:avLst/>
            </a:prstGeom>
            <a:noFill/>
            <a:ln w="12701" cap="flat">
              <a:solidFill>
                <a:srgbClr val="000000"/>
              </a:solidFill>
              <a:prstDash val="solid"/>
              <a:miter/>
            </a:ln>
          </p:spPr>
        </p:cxnSp>
        <p:cxnSp>
          <p:nvCxnSpPr>
            <p:cNvPr id="12" name="Straight Connector 10">
              <a:extLst>
                <a:ext uri="{FF2B5EF4-FFF2-40B4-BE49-F238E27FC236}">
                  <a16:creationId xmlns:a16="http://schemas.microsoft.com/office/drawing/2014/main" id="{776E1049-649C-3F96-9F90-AEE5F2FAC332}"/>
                </a:ext>
              </a:extLst>
            </p:cNvPr>
            <p:cNvCxnSpPr/>
            <p:nvPr/>
          </p:nvCxnSpPr>
          <p:spPr>
            <a:xfrm>
              <a:off x="6097575" y="3529648"/>
              <a:ext cx="155915" cy="156088"/>
            </a:xfrm>
            <a:prstGeom prst="straightConnector1">
              <a:avLst/>
            </a:prstGeom>
            <a:noFill/>
            <a:ln w="12701" cap="flat">
              <a:solidFill>
                <a:srgbClr val="000000"/>
              </a:solidFill>
              <a:prstDash val="solid"/>
              <a:miter/>
            </a:ln>
          </p:spPr>
        </p:cxnSp>
        <p:cxnSp>
          <p:nvCxnSpPr>
            <p:cNvPr id="13" name="Straight Connector 11">
              <a:extLst>
                <a:ext uri="{FF2B5EF4-FFF2-40B4-BE49-F238E27FC236}">
                  <a16:creationId xmlns:a16="http://schemas.microsoft.com/office/drawing/2014/main" id="{12FCBAE0-C186-B7D4-C339-950A9918BB20}"/>
                </a:ext>
              </a:extLst>
            </p:cNvPr>
            <p:cNvCxnSpPr/>
            <p:nvPr/>
          </p:nvCxnSpPr>
          <p:spPr>
            <a:xfrm flipH="1">
              <a:off x="5973446" y="3532080"/>
              <a:ext cx="121514" cy="153656"/>
            </a:xfrm>
            <a:prstGeom prst="straightConnector1">
              <a:avLst/>
            </a:prstGeom>
            <a:noFill/>
            <a:ln w="12701" cap="flat">
              <a:solidFill>
                <a:srgbClr val="000000"/>
              </a:solidFill>
              <a:prstDash val="solid"/>
              <a:miter/>
            </a:ln>
          </p:spPr>
        </p:cxnSp>
      </p:grpSp>
      <p:grpSp>
        <p:nvGrpSpPr>
          <p:cNvPr id="14" name="Group 5">
            <a:extLst>
              <a:ext uri="{FF2B5EF4-FFF2-40B4-BE49-F238E27FC236}">
                <a16:creationId xmlns:a16="http://schemas.microsoft.com/office/drawing/2014/main" id="{4856D581-CE3A-AB62-0565-5C49DEBFB913}"/>
              </a:ext>
            </a:extLst>
          </p:cNvPr>
          <p:cNvGrpSpPr/>
          <p:nvPr/>
        </p:nvGrpSpPr>
        <p:grpSpPr>
          <a:xfrm>
            <a:off x="5446218" y="3063594"/>
            <a:ext cx="338666" cy="677680"/>
            <a:chOff x="5061597" y="2998281"/>
            <a:chExt cx="338666" cy="677680"/>
          </a:xfrm>
        </p:grpSpPr>
        <p:sp>
          <p:nvSpPr>
            <p:cNvPr id="15" name="Oval 7">
              <a:extLst>
                <a:ext uri="{FF2B5EF4-FFF2-40B4-BE49-F238E27FC236}">
                  <a16:creationId xmlns:a16="http://schemas.microsoft.com/office/drawing/2014/main" id="{CE166388-174D-9F24-EE2D-12D3DCC4DE77}"/>
                </a:ext>
              </a:extLst>
            </p:cNvPr>
            <p:cNvSpPr/>
            <p:nvPr/>
          </p:nvSpPr>
          <p:spPr>
            <a:xfrm>
              <a:off x="5167713" y="2998281"/>
              <a:ext cx="145462" cy="14546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FFFFFF"/>
                </a:solidFill>
                <a:uFillTx/>
                <a:latin typeface="Century Gothic" pitchFamily="34"/>
              </a:endParaRPr>
            </a:p>
          </p:txBody>
        </p:sp>
        <p:cxnSp>
          <p:nvCxnSpPr>
            <p:cNvPr id="16" name="Straight Connector 8">
              <a:extLst>
                <a:ext uri="{FF2B5EF4-FFF2-40B4-BE49-F238E27FC236}">
                  <a16:creationId xmlns:a16="http://schemas.microsoft.com/office/drawing/2014/main" id="{A11F5F90-084D-D248-877E-DB6E8A06873E}"/>
                </a:ext>
              </a:extLst>
            </p:cNvPr>
            <p:cNvCxnSpPr>
              <a:stCxn id="15" idx="2"/>
            </p:cNvCxnSpPr>
            <p:nvPr/>
          </p:nvCxnSpPr>
          <p:spPr>
            <a:xfrm flipH="1">
              <a:off x="5230934" y="3143743"/>
              <a:ext cx="9510" cy="377346"/>
            </a:xfrm>
            <a:prstGeom prst="straightConnector1">
              <a:avLst/>
            </a:prstGeom>
            <a:noFill/>
            <a:ln w="12701" cap="flat">
              <a:solidFill>
                <a:srgbClr val="000000"/>
              </a:solidFill>
              <a:prstDash val="solid"/>
              <a:miter/>
            </a:ln>
          </p:spPr>
        </p:cxnSp>
        <p:cxnSp>
          <p:nvCxnSpPr>
            <p:cNvPr id="17" name="Straight Connector 9">
              <a:extLst>
                <a:ext uri="{FF2B5EF4-FFF2-40B4-BE49-F238E27FC236}">
                  <a16:creationId xmlns:a16="http://schemas.microsoft.com/office/drawing/2014/main" id="{FA626794-71B2-DE0C-1FDC-F5DB98F5FD28}"/>
                </a:ext>
              </a:extLst>
            </p:cNvPr>
            <p:cNvCxnSpPr/>
            <p:nvPr/>
          </p:nvCxnSpPr>
          <p:spPr>
            <a:xfrm>
              <a:off x="5061597" y="3266812"/>
              <a:ext cx="338666" cy="0"/>
            </a:xfrm>
            <a:prstGeom prst="straightConnector1">
              <a:avLst/>
            </a:prstGeom>
            <a:noFill/>
            <a:ln w="12701" cap="flat">
              <a:solidFill>
                <a:srgbClr val="000000"/>
              </a:solidFill>
              <a:prstDash val="solid"/>
              <a:miter/>
            </a:ln>
          </p:spPr>
        </p:cxnSp>
        <p:cxnSp>
          <p:nvCxnSpPr>
            <p:cNvPr id="18" name="Straight Connector 10">
              <a:extLst>
                <a:ext uri="{FF2B5EF4-FFF2-40B4-BE49-F238E27FC236}">
                  <a16:creationId xmlns:a16="http://schemas.microsoft.com/office/drawing/2014/main" id="{3C408DA4-6B59-F3D5-2A6E-547B99090B7E}"/>
                </a:ext>
              </a:extLst>
            </p:cNvPr>
            <p:cNvCxnSpPr/>
            <p:nvPr/>
          </p:nvCxnSpPr>
          <p:spPr>
            <a:xfrm>
              <a:off x="5230934" y="3519873"/>
              <a:ext cx="155915" cy="156088"/>
            </a:xfrm>
            <a:prstGeom prst="straightConnector1">
              <a:avLst/>
            </a:prstGeom>
            <a:noFill/>
            <a:ln w="12701" cap="flat">
              <a:solidFill>
                <a:srgbClr val="000000"/>
              </a:solidFill>
              <a:prstDash val="solid"/>
              <a:miter/>
            </a:ln>
          </p:spPr>
        </p:cxnSp>
        <p:cxnSp>
          <p:nvCxnSpPr>
            <p:cNvPr id="19" name="Straight Connector 11">
              <a:extLst>
                <a:ext uri="{FF2B5EF4-FFF2-40B4-BE49-F238E27FC236}">
                  <a16:creationId xmlns:a16="http://schemas.microsoft.com/office/drawing/2014/main" id="{1C948715-8201-D7BC-1787-DC5AE8DC80AD}"/>
                </a:ext>
              </a:extLst>
            </p:cNvPr>
            <p:cNvCxnSpPr/>
            <p:nvPr/>
          </p:nvCxnSpPr>
          <p:spPr>
            <a:xfrm flipH="1">
              <a:off x="5106805" y="3522305"/>
              <a:ext cx="121514" cy="153656"/>
            </a:xfrm>
            <a:prstGeom prst="straightConnector1">
              <a:avLst/>
            </a:prstGeom>
            <a:noFill/>
            <a:ln w="12701" cap="flat">
              <a:solidFill>
                <a:srgbClr val="000000"/>
              </a:solidFill>
              <a:prstDash val="solid"/>
              <a:miter/>
            </a:ln>
          </p:spPr>
        </p:cxnSp>
      </p:grpSp>
      <p:grpSp>
        <p:nvGrpSpPr>
          <p:cNvPr id="20" name="Group 5">
            <a:extLst>
              <a:ext uri="{FF2B5EF4-FFF2-40B4-BE49-F238E27FC236}">
                <a16:creationId xmlns:a16="http://schemas.microsoft.com/office/drawing/2014/main" id="{7B77D520-858A-5AAE-CE99-D530087AC9B0}"/>
              </a:ext>
            </a:extLst>
          </p:cNvPr>
          <p:cNvGrpSpPr/>
          <p:nvPr/>
        </p:nvGrpSpPr>
        <p:grpSpPr>
          <a:xfrm>
            <a:off x="7758982" y="2935742"/>
            <a:ext cx="338667" cy="677680"/>
            <a:chOff x="7374361" y="2870429"/>
            <a:chExt cx="338667" cy="677680"/>
          </a:xfrm>
        </p:grpSpPr>
        <p:sp>
          <p:nvSpPr>
            <p:cNvPr id="21" name="Oval 7">
              <a:extLst>
                <a:ext uri="{FF2B5EF4-FFF2-40B4-BE49-F238E27FC236}">
                  <a16:creationId xmlns:a16="http://schemas.microsoft.com/office/drawing/2014/main" id="{2CF34987-6A7F-56D2-4CD9-E0CE2495EC6E}"/>
                </a:ext>
              </a:extLst>
            </p:cNvPr>
            <p:cNvSpPr/>
            <p:nvPr/>
          </p:nvSpPr>
          <p:spPr>
            <a:xfrm>
              <a:off x="7480477" y="2870429"/>
              <a:ext cx="145462" cy="14546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FFFFFF"/>
                </a:solidFill>
                <a:uFillTx/>
                <a:latin typeface="Century Gothic" pitchFamily="34"/>
              </a:endParaRPr>
            </a:p>
          </p:txBody>
        </p:sp>
        <p:cxnSp>
          <p:nvCxnSpPr>
            <p:cNvPr id="22" name="Straight Connector 8">
              <a:extLst>
                <a:ext uri="{FF2B5EF4-FFF2-40B4-BE49-F238E27FC236}">
                  <a16:creationId xmlns:a16="http://schemas.microsoft.com/office/drawing/2014/main" id="{65E70EA3-2A64-37A4-CC03-85551B856798}"/>
                </a:ext>
              </a:extLst>
            </p:cNvPr>
            <p:cNvCxnSpPr>
              <a:stCxn id="21" idx="2"/>
            </p:cNvCxnSpPr>
            <p:nvPr/>
          </p:nvCxnSpPr>
          <p:spPr>
            <a:xfrm flipH="1">
              <a:off x="7543699" y="3015892"/>
              <a:ext cx="9510" cy="377345"/>
            </a:xfrm>
            <a:prstGeom prst="straightConnector1">
              <a:avLst/>
            </a:prstGeom>
            <a:noFill/>
            <a:ln w="12701" cap="flat">
              <a:solidFill>
                <a:srgbClr val="000000"/>
              </a:solidFill>
              <a:prstDash val="solid"/>
              <a:miter/>
            </a:ln>
          </p:spPr>
        </p:cxnSp>
        <p:cxnSp>
          <p:nvCxnSpPr>
            <p:cNvPr id="23" name="Straight Connector 9">
              <a:extLst>
                <a:ext uri="{FF2B5EF4-FFF2-40B4-BE49-F238E27FC236}">
                  <a16:creationId xmlns:a16="http://schemas.microsoft.com/office/drawing/2014/main" id="{02561395-1230-C1B7-787D-CBA2A967A248}"/>
                </a:ext>
              </a:extLst>
            </p:cNvPr>
            <p:cNvCxnSpPr/>
            <p:nvPr/>
          </p:nvCxnSpPr>
          <p:spPr>
            <a:xfrm>
              <a:off x="7374361" y="3138961"/>
              <a:ext cx="338667" cy="0"/>
            </a:xfrm>
            <a:prstGeom prst="straightConnector1">
              <a:avLst/>
            </a:prstGeom>
            <a:noFill/>
            <a:ln w="12701" cap="flat">
              <a:solidFill>
                <a:srgbClr val="000000"/>
              </a:solidFill>
              <a:prstDash val="solid"/>
              <a:miter/>
            </a:ln>
          </p:spPr>
        </p:cxnSp>
        <p:cxnSp>
          <p:nvCxnSpPr>
            <p:cNvPr id="24" name="Straight Connector 10">
              <a:extLst>
                <a:ext uri="{FF2B5EF4-FFF2-40B4-BE49-F238E27FC236}">
                  <a16:creationId xmlns:a16="http://schemas.microsoft.com/office/drawing/2014/main" id="{14757629-C5D1-69FF-C9CE-1281F84A43D6}"/>
                </a:ext>
              </a:extLst>
            </p:cNvPr>
            <p:cNvCxnSpPr/>
            <p:nvPr/>
          </p:nvCxnSpPr>
          <p:spPr>
            <a:xfrm>
              <a:off x="7543699" y="3392021"/>
              <a:ext cx="155914" cy="156088"/>
            </a:xfrm>
            <a:prstGeom prst="straightConnector1">
              <a:avLst/>
            </a:prstGeom>
            <a:noFill/>
            <a:ln w="12701" cap="flat">
              <a:solidFill>
                <a:srgbClr val="000000"/>
              </a:solidFill>
              <a:prstDash val="solid"/>
              <a:miter/>
            </a:ln>
          </p:spPr>
        </p:cxnSp>
        <p:cxnSp>
          <p:nvCxnSpPr>
            <p:cNvPr id="25" name="Straight Connector 11">
              <a:extLst>
                <a:ext uri="{FF2B5EF4-FFF2-40B4-BE49-F238E27FC236}">
                  <a16:creationId xmlns:a16="http://schemas.microsoft.com/office/drawing/2014/main" id="{449AAED7-8009-6589-4E2C-68FAADA31A38}"/>
                </a:ext>
              </a:extLst>
            </p:cNvPr>
            <p:cNvCxnSpPr/>
            <p:nvPr/>
          </p:nvCxnSpPr>
          <p:spPr>
            <a:xfrm flipH="1">
              <a:off x="7419569" y="3394453"/>
              <a:ext cx="121515" cy="153656"/>
            </a:xfrm>
            <a:prstGeom prst="straightConnector1">
              <a:avLst/>
            </a:prstGeom>
            <a:noFill/>
            <a:ln w="12701" cap="flat">
              <a:solidFill>
                <a:srgbClr val="000000"/>
              </a:solidFill>
              <a:prstDash val="solid"/>
              <a:miter/>
            </a:ln>
          </p:spPr>
        </p:cxnSp>
      </p:grpSp>
      <p:grpSp>
        <p:nvGrpSpPr>
          <p:cNvPr id="26" name="Group 5">
            <a:extLst>
              <a:ext uri="{FF2B5EF4-FFF2-40B4-BE49-F238E27FC236}">
                <a16:creationId xmlns:a16="http://schemas.microsoft.com/office/drawing/2014/main" id="{0181B12E-7944-E339-E848-59FEC1514FDA}"/>
              </a:ext>
            </a:extLst>
          </p:cNvPr>
          <p:cNvGrpSpPr/>
          <p:nvPr/>
        </p:nvGrpSpPr>
        <p:grpSpPr>
          <a:xfrm>
            <a:off x="8160870" y="3162157"/>
            <a:ext cx="338666" cy="677680"/>
            <a:chOff x="7776249" y="3096844"/>
            <a:chExt cx="338666" cy="677680"/>
          </a:xfrm>
        </p:grpSpPr>
        <p:sp>
          <p:nvSpPr>
            <p:cNvPr id="27" name="Oval 7">
              <a:extLst>
                <a:ext uri="{FF2B5EF4-FFF2-40B4-BE49-F238E27FC236}">
                  <a16:creationId xmlns:a16="http://schemas.microsoft.com/office/drawing/2014/main" id="{22AFA1C2-AC4B-7F39-20B9-917ABAF3E180}"/>
                </a:ext>
              </a:extLst>
            </p:cNvPr>
            <p:cNvSpPr/>
            <p:nvPr/>
          </p:nvSpPr>
          <p:spPr>
            <a:xfrm>
              <a:off x="7882365" y="3096844"/>
              <a:ext cx="145462" cy="14546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FFFFFF"/>
                </a:solidFill>
                <a:uFillTx/>
                <a:latin typeface="Century Gothic" pitchFamily="34"/>
              </a:endParaRPr>
            </a:p>
          </p:txBody>
        </p:sp>
        <p:cxnSp>
          <p:nvCxnSpPr>
            <p:cNvPr id="28" name="Straight Connector 8">
              <a:extLst>
                <a:ext uri="{FF2B5EF4-FFF2-40B4-BE49-F238E27FC236}">
                  <a16:creationId xmlns:a16="http://schemas.microsoft.com/office/drawing/2014/main" id="{43E793ED-8F78-DABF-0269-C6F2FC4966B2}"/>
                </a:ext>
              </a:extLst>
            </p:cNvPr>
            <p:cNvCxnSpPr>
              <a:stCxn id="27" idx="2"/>
            </p:cNvCxnSpPr>
            <p:nvPr/>
          </p:nvCxnSpPr>
          <p:spPr>
            <a:xfrm flipH="1">
              <a:off x="7945587" y="3242306"/>
              <a:ext cx="9510" cy="377346"/>
            </a:xfrm>
            <a:prstGeom prst="straightConnector1">
              <a:avLst/>
            </a:prstGeom>
            <a:noFill/>
            <a:ln w="12701" cap="flat">
              <a:solidFill>
                <a:srgbClr val="000000"/>
              </a:solidFill>
              <a:prstDash val="solid"/>
              <a:miter/>
            </a:ln>
          </p:spPr>
        </p:cxnSp>
        <p:cxnSp>
          <p:nvCxnSpPr>
            <p:cNvPr id="29" name="Straight Connector 9">
              <a:extLst>
                <a:ext uri="{FF2B5EF4-FFF2-40B4-BE49-F238E27FC236}">
                  <a16:creationId xmlns:a16="http://schemas.microsoft.com/office/drawing/2014/main" id="{800F827A-E357-FB5D-13B2-17E53F4AAD2B}"/>
                </a:ext>
              </a:extLst>
            </p:cNvPr>
            <p:cNvCxnSpPr/>
            <p:nvPr/>
          </p:nvCxnSpPr>
          <p:spPr>
            <a:xfrm>
              <a:off x="7776249" y="3365376"/>
              <a:ext cx="338666" cy="0"/>
            </a:xfrm>
            <a:prstGeom prst="straightConnector1">
              <a:avLst/>
            </a:prstGeom>
            <a:noFill/>
            <a:ln w="12701" cap="flat">
              <a:solidFill>
                <a:srgbClr val="000000"/>
              </a:solidFill>
              <a:prstDash val="solid"/>
              <a:miter/>
            </a:ln>
          </p:spPr>
        </p:cxnSp>
        <p:cxnSp>
          <p:nvCxnSpPr>
            <p:cNvPr id="30" name="Straight Connector 10">
              <a:extLst>
                <a:ext uri="{FF2B5EF4-FFF2-40B4-BE49-F238E27FC236}">
                  <a16:creationId xmlns:a16="http://schemas.microsoft.com/office/drawing/2014/main" id="{5ADA042A-7D9F-A71C-5BB2-39F61D583F50}"/>
                </a:ext>
              </a:extLst>
            </p:cNvPr>
            <p:cNvCxnSpPr/>
            <p:nvPr/>
          </p:nvCxnSpPr>
          <p:spPr>
            <a:xfrm>
              <a:off x="7945587" y="3618436"/>
              <a:ext cx="155914" cy="156088"/>
            </a:xfrm>
            <a:prstGeom prst="straightConnector1">
              <a:avLst/>
            </a:prstGeom>
            <a:noFill/>
            <a:ln w="12701" cap="flat">
              <a:solidFill>
                <a:srgbClr val="000000"/>
              </a:solidFill>
              <a:prstDash val="solid"/>
              <a:miter/>
            </a:ln>
          </p:spPr>
        </p:cxnSp>
        <p:cxnSp>
          <p:nvCxnSpPr>
            <p:cNvPr id="31" name="Straight Connector 11">
              <a:extLst>
                <a:ext uri="{FF2B5EF4-FFF2-40B4-BE49-F238E27FC236}">
                  <a16:creationId xmlns:a16="http://schemas.microsoft.com/office/drawing/2014/main" id="{E5FCF3FA-9E7D-D1D5-024C-2AB0F7690282}"/>
                </a:ext>
              </a:extLst>
            </p:cNvPr>
            <p:cNvCxnSpPr/>
            <p:nvPr/>
          </p:nvCxnSpPr>
          <p:spPr>
            <a:xfrm flipH="1">
              <a:off x="7821457" y="3620868"/>
              <a:ext cx="121515" cy="153656"/>
            </a:xfrm>
            <a:prstGeom prst="straightConnector1">
              <a:avLst/>
            </a:prstGeom>
            <a:noFill/>
            <a:ln w="12701" cap="flat">
              <a:solidFill>
                <a:srgbClr val="000000"/>
              </a:solidFill>
              <a:prstDash val="solid"/>
              <a:miter/>
            </a:ln>
          </p:spPr>
        </p:cxnSp>
      </p:grpSp>
      <p:grpSp>
        <p:nvGrpSpPr>
          <p:cNvPr id="32" name="Group 5">
            <a:extLst>
              <a:ext uri="{FF2B5EF4-FFF2-40B4-BE49-F238E27FC236}">
                <a16:creationId xmlns:a16="http://schemas.microsoft.com/office/drawing/2014/main" id="{58036B91-2E73-A9F6-D46F-95E670CAA45A}"/>
              </a:ext>
            </a:extLst>
          </p:cNvPr>
          <p:cNvGrpSpPr/>
          <p:nvPr/>
        </p:nvGrpSpPr>
        <p:grpSpPr>
          <a:xfrm>
            <a:off x="7533564" y="3420731"/>
            <a:ext cx="338667" cy="677680"/>
            <a:chOff x="7148943" y="3355418"/>
            <a:chExt cx="338667" cy="677680"/>
          </a:xfrm>
        </p:grpSpPr>
        <p:sp>
          <p:nvSpPr>
            <p:cNvPr id="33" name="Oval 7">
              <a:extLst>
                <a:ext uri="{FF2B5EF4-FFF2-40B4-BE49-F238E27FC236}">
                  <a16:creationId xmlns:a16="http://schemas.microsoft.com/office/drawing/2014/main" id="{7F832A17-3BBD-0434-4F9F-EC63D018BB0B}"/>
                </a:ext>
              </a:extLst>
            </p:cNvPr>
            <p:cNvSpPr/>
            <p:nvPr/>
          </p:nvSpPr>
          <p:spPr>
            <a:xfrm>
              <a:off x="7255059" y="3355418"/>
              <a:ext cx="145462" cy="14546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FFFFFF"/>
                </a:solidFill>
                <a:uFillTx/>
                <a:latin typeface="Century Gothic" pitchFamily="34"/>
              </a:endParaRPr>
            </a:p>
          </p:txBody>
        </p:sp>
        <p:cxnSp>
          <p:nvCxnSpPr>
            <p:cNvPr id="34" name="Straight Connector 8">
              <a:extLst>
                <a:ext uri="{FF2B5EF4-FFF2-40B4-BE49-F238E27FC236}">
                  <a16:creationId xmlns:a16="http://schemas.microsoft.com/office/drawing/2014/main" id="{474D5324-3D35-5FFC-8E1D-85E581A76DAC}"/>
                </a:ext>
              </a:extLst>
            </p:cNvPr>
            <p:cNvCxnSpPr>
              <a:stCxn id="33" idx="2"/>
            </p:cNvCxnSpPr>
            <p:nvPr/>
          </p:nvCxnSpPr>
          <p:spPr>
            <a:xfrm flipH="1">
              <a:off x="7318281" y="3500880"/>
              <a:ext cx="9510" cy="377346"/>
            </a:xfrm>
            <a:prstGeom prst="straightConnector1">
              <a:avLst/>
            </a:prstGeom>
            <a:noFill/>
            <a:ln w="12701" cap="flat">
              <a:solidFill>
                <a:srgbClr val="000000"/>
              </a:solidFill>
              <a:prstDash val="solid"/>
              <a:miter/>
            </a:ln>
          </p:spPr>
        </p:cxnSp>
        <p:cxnSp>
          <p:nvCxnSpPr>
            <p:cNvPr id="35" name="Straight Connector 9">
              <a:extLst>
                <a:ext uri="{FF2B5EF4-FFF2-40B4-BE49-F238E27FC236}">
                  <a16:creationId xmlns:a16="http://schemas.microsoft.com/office/drawing/2014/main" id="{53C333AB-9397-0464-7DD7-4D1CA93540A6}"/>
                </a:ext>
              </a:extLst>
            </p:cNvPr>
            <p:cNvCxnSpPr/>
            <p:nvPr/>
          </p:nvCxnSpPr>
          <p:spPr>
            <a:xfrm>
              <a:off x="7148943" y="3623950"/>
              <a:ext cx="338667" cy="0"/>
            </a:xfrm>
            <a:prstGeom prst="straightConnector1">
              <a:avLst/>
            </a:prstGeom>
            <a:noFill/>
            <a:ln w="12701" cap="flat">
              <a:solidFill>
                <a:srgbClr val="000000"/>
              </a:solidFill>
              <a:prstDash val="solid"/>
              <a:miter/>
            </a:ln>
          </p:spPr>
        </p:cxnSp>
        <p:cxnSp>
          <p:nvCxnSpPr>
            <p:cNvPr id="36" name="Straight Connector 10">
              <a:extLst>
                <a:ext uri="{FF2B5EF4-FFF2-40B4-BE49-F238E27FC236}">
                  <a16:creationId xmlns:a16="http://schemas.microsoft.com/office/drawing/2014/main" id="{50994F63-BE93-E047-528C-C633C80A49A8}"/>
                </a:ext>
              </a:extLst>
            </p:cNvPr>
            <p:cNvCxnSpPr/>
            <p:nvPr/>
          </p:nvCxnSpPr>
          <p:spPr>
            <a:xfrm>
              <a:off x="7318281" y="3877010"/>
              <a:ext cx="155914" cy="156088"/>
            </a:xfrm>
            <a:prstGeom prst="straightConnector1">
              <a:avLst/>
            </a:prstGeom>
            <a:noFill/>
            <a:ln w="12701" cap="flat">
              <a:solidFill>
                <a:srgbClr val="000000"/>
              </a:solidFill>
              <a:prstDash val="solid"/>
              <a:miter/>
            </a:ln>
          </p:spPr>
        </p:cxnSp>
        <p:cxnSp>
          <p:nvCxnSpPr>
            <p:cNvPr id="37" name="Straight Connector 11">
              <a:extLst>
                <a:ext uri="{FF2B5EF4-FFF2-40B4-BE49-F238E27FC236}">
                  <a16:creationId xmlns:a16="http://schemas.microsoft.com/office/drawing/2014/main" id="{3DA51CF0-FE65-425C-968D-AC060E6836B0}"/>
                </a:ext>
              </a:extLst>
            </p:cNvPr>
            <p:cNvCxnSpPr/>
            <p:nvPr/>
          </p:nvCxnSpPr>
          <p:spPr>
            <a:xfrm flipH="1">
              <a:off x="7194151" y="3879442"/>
              <a:ext cx="121515" cy="153656"/>
            </a:xfrm>
            <a:prstGeom prst="straightConnector1">
              <a:avLst/>
            </a:prstGeom>
            <a:noFill/>
            <a:ln w="12701" cap="flat">
              <a:solidFill>
                <a:srgbClr val="000000"/>
              </a:solidFill>
              <a:prstDash val="solid"/>
              <a:miter/>
            </a:ln>
          </p:spPr>
        </p:cxnSp>
      </p:grpSp>
      <p:grpSp>
        <p:nvGrpSpPr>
          <p:cNvPr id="56" name="Group 5">
            <a:extLst>
              <a:ext uri="{FF2B5EF4-FFF2-40B4-BE49-F238E27FC236}">
                <a16:creationId xmlns:a16="http://schemas.microsoft.com/office/drawing/2014/main" id="{02AB290D-1F2E-40C3-BD62-CADE68BB3719}"/>
              </a:ext>
            </a:extLst>
          </p:cNvPr>
          <p:cNvGrpSpPr/>
          <p:nvPr/>
        </p:nvGrpSpPr>
        <p:grpSpPr>
          <a:xfrm>
            <a:off x="9179850" y="3738156"/>
            <a:ext cx="256261" cy="512777"/>
            <a:chOff x="8795229" y="3672843"/>
            <a:chExt cx="256261" cy="512777"/>
          </a:xfrm>
        </p:grpSpPr>
        <p:sp>
          <p:nvSpPr>
            <p:cNvPr id="57" name="Oval 7">
              <a:extLst>
                <a:ext uri="{FF2B5EF4-FFF2-40B4-BE49-F238E27FC236}">
                  <a16:creationId xmlns:a16="http://schemas.microsoft.com/office/drawing/2014/main" id="{F5888370-CDD4-1C01-8168-D7D1617240E1}"/>
                </a:ext>
              </a:extLst>
            </p:cNvPr>
            <p:cNvSpPr/>
            <p:nvPr/>
          </p:nvSpPr>
          <p:spPr>
            <a:xfrm>
              <a:off x="8875532" y="3672843"/>
              <a:ext cx="110066" cy="11006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FFFFFF"/>
                </a:solidFill>
                <a:uFillTx/>
                <a:latin typeface="Century Gothic" pitchFamily="34"/>
              </a:endParaRPr>
            </a:p>
          </p:txBody>
        </p:sp>
        <p:cxnSp>
          <p:nvCxnSpPr>
            <p:cNvPr id="58" name="Straight Connector 8">
              <a:extLst>
                <a:ext uri="{FF2B5EF4-FFF2-40B4-BE49-F238E27FC236}">
                  <a16:creationId xmlns:a16="http://schemas.microsoft.com/office/drawing/2014/main" id="{1D2855DD-D2DC-B3E0-1F47-74EE1A19AA99}"/>
                </a:ext>
              </a:extLst>
            </p:cNvPr>
            <p:cNvCxnSpPr>
              <a:stCxn id="57" idx="2"/>
            </p:cNvCxnSpPr>
            <p:nvPr/>
          </p:nvCxnSpPr>
          <p:spPr>
            <a:xfrm flipH="1">
              <a:off x="8923364" y="3782909"/>
              <a:ext cx="7196" cy="285521"/>
            </a:xfrm>
            <a:prstGeom prst="straightConnector1">
              <a:avLst/>
            </a:prstGeom>
            <a:noFill/>
            <a:ln w="12701" cap="flat">
              <a:solidFill>
                <a:srgbClr val="000000"/>
              </a:solidFill>
              <a:prstDash val="solid"/>
              <a:miter/>
            </a:ln>
          </p:spPr>
        </p:cxnSp>
        <p:cxnSp>
          <p:nvCxnSpPr>
            <p:cNvPr id="59" name="Straight Connector 9">
              <a:extLst>
                <a:ext uri="{FF2B5EF4-FFF2-40B4-BE49-F238E27FC236}">
                  <a16:creationId xmlns:a16="http://schemas.microsoft.com/office/drawing/2014/main" id="{1378FF29-4C5E-20C9-5FC0-C289EF6ED79D}"/>
                </a:ext>
              </a:extLst>
            </p:cNvPr>
            <p:cNvCxnSpPr/>
            <p:nvPr/>
          </p:nvCxnSpPr>
          <p:spPr>
            <a:xfrm>
              <a:off x="8795229" y="3876031"/>
              <a:ext cx="256261" cy="0"/>
            </a:xfrm>
            <a:prstGeom prst="straightConnector1">
              <a:avLst/>
            </a:prstGeom>
            <a:noFill/>
            <a:ln w="12701" cap="flat">
              <a:solidFill>
                <a:srgbClr val="000000"/>
              </a:solidFill>
              <a:prstDash val="solid"/>
              <a:miter/>
            </a:ln>
          </p:spPr>
        </p:cxnSp>
        <p:cxnSp>
          <p:nvCxnSpPr>
            <p:cNvPr id="60" name="Straight Connector 10">
              <a:extLst>
                <a:ext uri="{FF2B5EF4-FFF2-40B4-BE49-F238E27FC236}">
                  <a16:creationId xmlns:a16="http://schemas.microsoft.com/office/drawing/2014/main" id="{BB765ECE-D1AB-990A-697B-833A80A718FA}"/>
                </a:ext>
              </a:extLst>
            </p:cNvPr>
            <p:cNvCxnSpPr/>
            <p:nvPr/>
          </p:nvCxnSpPr>
          <p:spPr>
            <a:xfrm>
              <a:off x="8923364" y="4067516"/>
              <a:ext cx="117976" cy="118104"/>
            </a:xfrm>
            <a:prstGeom prst="straightConnector1">
              <a:avLst/>
            </a:prstGeom>
            <a:noFill/>
            <a:ln w="12701" cap="flat">
              <a:solidFill>
                <a:srgbClr val="000000"/>
              </a:solidFill>
              <a:prstDash val="solid"/>
              <a:miter/>
            </a:ln>
          </p:spPr>
        </p:cxnSp>
        <p:cxnSp>
          <p:nvCxnSpPr>
            <p:cNvPr id="61" name="Straight Connector 11">
              <a:extLst>
                <a:ext uri="{FF2B5EF4-FFF2-40B4-BE49-F238E27FC236}">
                  <a16:creationId xmlns:a16="http://schemas.microsoft.com/office/drawing/2014/main" id="{266F14C7-06FA-5BAA-E0C1-7C760A457A17}"/>
                </a:ext>
              </a:extLst>
            </p:cNvPr>
            <p:cNvCxnSpPr/>
            <p:nvPr/>
          </p:nvCxnSpPr>
          <p:spPr>
            <a:xfrm flipH="1">
              <a:off x="8829437" y="4069354"/>
              <a:ext cx="91952" cy="116266"/>
            </a:xfrm>
            <a:prstGeom prst="straightConnector1">
              <a:avLst/>
            </a:prstGeom>
            <a:noFill/>
            <a:ln w="12701" cap="flat">
              <a:solidFill>
                <a:srgbClr val="000000"/>
              </a:solidFill>
              <a:prstDash val="solid"/>
              <a:miter/>
            </a:ln>
          </p:spPr>
        </p:cxnSp>
      </p:grpSp>
      <p:grpSp>
        <p:nvGrpSpPr>
          <p:cNvPr id="62" name="Group 5">
            <a:extLst>
              <a:ext uri="{FF2B5EF4-FFF2-40B4-BE49-F238E27FC236}">
                <a16:creationId xmlns:a16="http://schemas.microsoft.com/office/drawing/2014/main" id="{9D6DFF39-22BF-4C71-055B-BEC00F059737}"/>
              </a:ext>
            </a:extLst>
          </p:cNvPr>
          <p:cNvGrpSpPr/>
          <p:nvPr/>
        </p:nvGrpSpPr>
        <p:grpSpPr>
          <a:xfrm>
            <a:off x="9440829" y="3963199"/>
            <a:ext cx="256261" cy="512777"/>
            <a:chOff x="9056208" y="3897886"/>
            <a:chExt cx="256261" cy="512777"/>
          </a:xfrm>
        </p:grpSpPr>
        <p:sp>
          <p:nvSpPr>
            <p:cNvPr id="63" name="Oval 7">
              <a:extLst>
                <a:ext uri="{FF2B5EF4-FFF2-40B4-BE49-F238E27FC236}">
                  <a16:creationId xmlns:a16="http://schemas.microsoft.com/office/drawing/2014/main" id="{8F311DD6-32A5-80B4-78C9-0CC10E210407}"/>
                </a:ext>
              </a:extLst>
            </p:cNvPr>
            <p:cNvSpPr/>
            <p:nvPr/>
          </p:nvSpPr>
          <p:spPr>
            <a:xfrm>
              <a:off x="9136501" y="3897886"/>
              <a:ext cx="110066" cy="11006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FFFFFF"/>
                </a:solidFill>
                <a:uFillTx/>
                <a:latin typeface="Century Gothic" pitchFamily="34"/>
              </a:endParaRPr>
            </a:p>
          </p:txBody>
        </p:sp>
        <p:cxnSp>
          <p:nvCxnSpPr>
            <p:cNvPr id="64" name="Straight Connector 8">
              <a:extLst>
                <a:ext uri="{FF2B5EF4-FFF2-40B4-BE49-F238E27FC236}">
                  <a16:creationId xmlns:a16="http://schemas.microsoft.com/office/drawing/2014/main" id="{68A84477-2DD3-6D4A-BBEC-87256576EF7B}"/>
                </a:ext>
              </a:extLst>
            </p:cNvPr>
            <p:cNvCxnSpPr>
              <a:stCxn id="63" idx="2"/>
            </p:cNvCxnSpPr>
            <p:nvPr/>
          </p:nvCxnSpPr>
          <p:spPr>
            <a:xfrm flipH="1">
              <a:off x="9184343" y="4007952"/>
              <a:ext cx="7196" cy="285521"/>
            </a:xfrm>
            <a:prstGeom prst="straightConnector1">
              <a:avLst/>
            </a:prstGeom>
            <a:noFill/>
            <a:ln w="12701" cap="flat">
              <a:solidFill>
                <a:srgbClr val="000000"/>
              </a:solidFill>
              <a:prstDash val="solid"/>
              <a:miter/>
            </a:ln>
          </p:spPr>
        </p:cxnSp>
        <p:cxnSp>
          <p:nvCxnSpPr>
            <p:cNvPr id="65" name="Straight Connector 9">
              <a:extLst>
                <a:ext uri="{FF2B5EF4-FFF2-40B4-BE49-F238E27FC236}">
                  <a16:creationId xmlns:a16="http://schemas.microsoft.com/office/drawing/2014/main" id="{9A4516C3-C8AA-4B77-2B4E-43AEA23AADA5}"/>
                </a:ext>
              </a:extLst>
            </p:cNvPr>
            <p:cNvCxnSpPr/>
            <p:nvPr/>
          </p:nvCxnSpPr>
          <p:spPr>
            <a:xfrm>
              <a:off x="9056208" y="4101074"/>
              <a:ext cx="256261" cy="0"/>
            </a:xfrm>
            <a:prstGeom prst="straightConnector1">
              <a:avLst/>
            </a:prstGeom>
            <a:noFill/>
            <a:ln w="12701" cap="flat">
              <a:solidFill>
                <a:srgbClr val="000000"/>
              </a:solidFill>
              <a:prstDash val="solid"/>
              <a:miter/>
            </a:ln>
          </p:spPr>
        </p:cxnSp>
        <p:cxnSp>
          <p:nvCxnSpPr>
            <p:cNvPr id="66" name="Straight Connector 10">
              <a:extLst>
                <a:ext uri="{FF2B5EF4-FFF2-40B4-BE49-F238E27FC236}">
                  <a16:creationId xmlns:a16="http://schemas.microsoft.com/office/drawing/2014/main" id="{DFF52668-FAAB-F461-6FB6-E44BEEFA6116}"/>
                </a:ext>
              </a:extLst>
            </p:cNvPr>
            <p:cNvCxnSpPr/>
            <p:nvPr/>
          </p:nvCxnSpPr>
          <p:spPr>
            <a:xfrm>
              <a:off x="9184343" y="4292559"/>
              <a:ext cx="117976" cy="118104"/>
            </a:xfrm>
            <a:prstGeom prst="straightConnector1">
              <a:avLst/>
            </a:prstGeom>
            <a:noFill/>
            <a:ln w="12701" cap="flat">
              <a:solidFill>
                <a:srgbClr val="000000"/>
              </a:solidFill>
              <a:prstDash val="solid"/>
              <a:miter/>
            </a:ln>
          </p:spPr>
        </p:cxnSp>
        <p:cxnSp>
          <p:nvCxnSpPr>
            <p:cNvPr id="67" name="Straight Connector 11">
              <a:extLst>
                <a:ext uri="{FF2B5EF4-FFF2-40B4-BE49-F238E27FC236}">
                  <a16:creationId xmlns:a16="http://schemas.microsoft.com/office/drawing/2014/main" id="{D7597EC5-E5D6-92C1-8F82-4ACFF6A885A1}"/>
                </a:ext>
              </a:extLst>
            </p:cNvPr>
            <p:cNvCxnSpPr/>
            <p:nvPr/>
          </p:nvCxnSpPr>
          <p:spPr>
            <a:xfrm flipH="1">
              <a:off x="9090416" y="4294397"/>
              <a:ext cx="91952" cy="116266"/>
            </a:xfrm>
            <a:prstGeom prst="straightConnector1">
              <a:avLst/>
            </a:prstGeom>
            <a:noFill/>
            <a:ln w="12701" cap="flat">
              <a:solidFill>
                <a:srgbClr val="000000"/>
              </a:solidFill>
              <a:prstDash val="solid"/>
              <a:miter/>
            </a:ln>
          </p:spPr>
        </p:cxnSp>
      </p:grpSp>
      <p:grpSp>
        <p:nvGrpSpPr>
          <p:cNvPr id="68" name="Group 5">
            <a:extLst>
              <a:ext uri="{FF2B5EF4-FFF2-40B4-BE49-F238E27FC236}">
                <a16:creationId xmlns:a16="http://schemas.microsoft.com/office/drawing/2014/main" id="{334A6445-FAD2-7FBA-5BA9-1B7E4459A9EC}"/>
              </a:ext>
            </a:extLst>
          </p:cNvPr>
          <p:cNvGrpSpPr/>
          <p:nvPr/>
        </p:nvGrpSpPr>
        <p:grpSpPr>
          <a:xfrm>
            <a:off x="9011902" y="4136541"/>
            <a:ext cx="256261" cy="512768"/>
            <a:chOff x="8627281" y="4071228"/>
            <a:chExt cx="256261" cy="512768"/>
          </a:xfrm>
        </p:grpSpPr>
        <p:sp>
          <p:nvSpPr>
            <p:cNvPr id="69" name="Oval 7">
              <a:extLst>
                <a:ext uri="{FF2B5EF4-FFF2-40B4-BE49-F238E27FC236}">
                  <a16:creationId xmlns:a16="http://schemas.microsoft.com/office/drawing/2014/main" id="{358D32EB-50C4-6BA0-9561-4682AD53BE66}"/>
                </a:ext>
              </a:extLst>
            </p:cNvPr>
            <p:cNvSpPr/>
            <p:nvPr/>
          </p:nvSpPr>
          <p:spPr>
            <a:xfrm>
              <a:off x="8707575" y="4071228"/>
              <a:ext cx="110066" cy="11006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FFFFFF"/>
                </a:solidFill>
                <a:uFillTx/>
                <a:latin typeface="Century Gothic" pitchFamily="34"/>
              </a:endParaRPr>
            </a:p>
          </p:txBody>
        </p:sp>
        <p:cxnSp>
          <p:nvCxnSpPr>
            <p:cNvPr id="70" name="Straight Connector 8">
              <a:extLst>
                <a:ext uri="{FF2B5EF4-FFF2-40B4-BE49-F238E27FC236}">
                  <a16:creationId xmlns:a16="http://schemas.microsoft.com/office/drawing/2014/main" id="{F3EDFD83-DEA7-47D7-6DF7-9B482C361640}"/>
                </a:ext>
              </a:extLst>
            </p:cNvPr>
            <p:cNvCxnSpPr>
              <a:stCxn id="69" idx="2"/>
            </p:cNvCxnSpPr>
            <p:nvPr/>
          </p:nvCxnSpPr>
          <p:spPr>
            <a:xfrm flipH="1">
              <a:off x="8755416" y="4181295"/>
              <a:ext cx="7196" cy="285521"/>
            </a:xfrm>
            <a:prstGeom prst="straightConnector1">
              <a:avLst/>
            </a:prstGeom>
            <a:noFill/>
            <a:ln w="12701" cap="flat">
              <a:solidFill>
                <a:srgbClr val="000000"/>
              </a:solidFill>
              <a:prstDash val="solid"/>
              <a:miter/>
            </a:ln>
          </p:spPr>
        </p:cxnSp>
        <p:cxnSp>
          <p:nvCxnSpPr>
            <p:cNvPr id="71" name="Straight Connector 9">
              <a:extLst>
                <a:ext uri="{FF2B5EF4-FFF2-40B4-BE49-F238E27FC236}">
                  <a16:creationId xmlns:a16="http://schemas.microsoft.com/office/drawing/2014/main" id="{E8045198-3DA7-046F-A5A6-C0153B3A476B}"/>
                </a:ext>
              </a:extLst>
            </p:cNvPr>
            <p:cNvCxnSpPr/>
            <p:nvPr/>
          </p:nvCxnSpPr>
          <p:spPr>
            <a:xfrm>
              <a:off x="8627281" y="4274417"/>
              <a:ext cx="256261" cy="0"/>
            </a:xfrm>
            <a:prstGeom prst="straightConnector1">
              <a:avLst/>
            </a:prstGeom>
            <a:noFill/>
            <a:ln w="12701" cap="flat">
              <a:solidFill>
                <a:srgbClr val="000000"/>
              </a:solidFill>
              <a:prstDash val="solid"/>
              <a:miter/>
            </a:ln>
          </p:spPr>
        </p:cxnSp>
        <p:cxnSp>
          <p:nvCxnSpPr>
            <p:cNvPr id="72" name="Straight Connector 10">
              <a:extLst>
                <a:ext uri="{FF2B5EF4-FFF2-40B4-BE49-F238E27FC236}">
                  <a16:creationId xmlns:a16="http://schemas.microsoft.com/office/drawing/2014/main" id="{D1B1E48A-B719-8F0F-84A7-31186CA2789C}"/>
                </a:ext>
              </a:extLst>
            </p:cNvPr>
            <p:cNvCxnSpPr/>
            <p:nvPr/>
          </p:nvCxnSpPr>
          <p:spPr>
            <a:xfrm>
              <a:off x="8755416" y="4465893"/>
              <a:ext cx="117976" cy="118103"/>
            </a:xfrm>
            <a:prstGeom prst="straightConnector1">
              <a:avLst/>
            </a:prstGeom>
            <a:noFill/>
            <a:ln w="12701" cap="flat">
              <a:solidFill>
                <a:srgbClr val="000000"/>
              </a:solidFill>
              <a:prstDash val="solid"/>
              <a:miter/>
            </a:ln>
          </p:spPr>
        </p:cxnSp>
        <p:cxnSp>
          <p:nvCxnSpPr>
            <p:cNvPr id="73" name="Straight Connector 11">
              <a:extLst>
                <a:ext uri="{FF2B5EF4-FFF2-40B4-BE49-F238E27FC236}">
                  <a16:creationId xmlns:a16="http://schemas.microsoft.com/office/drawing/2014/main" id="{C737961C-0DF9-DF0C-E139-3A615CAA0418}"/>
                </a:ext>
              </a:extLst>
            </p:cNvPr>
            <p:cNvCxnSpPr/>
            <p:nvPr/>
          </p:nvCxnSpPr>
          <p:spPr>
            <a:xfrm flipH="1">
              <a:off x="8661489" y="4467730"/>
              <a:ext cx="91943" cy="116266"/>
            </a:xfrm>
            <a:prstGeom prst="straightConnector1">
              <a:avLst/>
            </a:prstGeom>
            <a:noFill/>
            <a:ln w="12701" cap="flat">
              <a:solidFill>
                <a:srgbClr val="000000"/>
              </a:solidFill>
              <a:prstDash val="solid"/>
              <a:miter/>
            </a:ln>
          </p:spPr>
        </p:cxnSp>
      </p:grpSp>
      <p:grpSp>
        <p:nvGrpSpPr>
          <p:cNvPr id="74" name="Group 5">
            <a:extLst>
              <a:ext uri="{FF2B5EF4-FFF2-40B4-BE49-F238E27FC236}">
                <a16:creationId xmlns:a16="http://schemas.microsoft.com/office/drawing/2014/main" id="{C35320FC-55F4-CD7C-B325-AD6BBE69605C}"/>
              </a:ext>
            </a:extLst>
          </p:cNvPr>
          <p:cNvGrpSpPr/>
          <p:nvPr/>
        </p:nvGrpSpPr>
        <p:grpSpPr>
          <a:xfrm>
            <a:off x="5809381" y="1821409"/>
            <a:ext cx="256251" cy="512777"/>
            <a:chOff x="5424760" y="1756096"/>
            <a:chExt cx="256251" cy="512777"/>
          </a:xfrm>
        </p:grpSpPr>
        <p:sp>
          <p:nvSpPr>
            <p:cNvPr id="75" name="Oval 7">
              <a:extLst>
                <a:ext uri="{FF2B5EF4-FFF2-40B4-BE49-F238E27FC236}">
                  <a16:creationId xmlns:a16="http://schemas.microsoft.com/office/drawing/2014/main" id="{5BBDCFA3-59BE-5EF4-F81C-5D0822A31D2F}"/>
                </a:ext>
              </a:extLst>
            </p:cNvPr>
            <p:cNvSpPr/>
            <p:nvPr/>
          </p:nvSpPr>
          <p:spPr>
            <a:xfrm>
              <a:off x="5505053" y="1756096"/>
              <a:ext cx="110066" cy="11006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FFFFFF"/>
                </a:solidFill>
                <a:uFillTx/>
                <a:latin typeface="Century Gothic" pitchFamily="34"/>
              </a:endParaRPr>
            </a:p>
          </p:txBody>
        </p:sp>
        <p:cxnSp>
          <p:nvCxnSpPr>
            <p:cNvPr id="76" name="Straight Connector 8">
              <a:extLst>
                <a:ext uri="{FF2B5EF4-FFF2-40B4-BE49-F238E27FC236}">
                  <a16:creationId xmlns:a16="http://schemas.microsoft.com/office/drawing/2014/main" id="{ACDC0C01-6C37-FE3B-B7A9-8DF2B1A5DF6A}"/>
                </a:ext>
              </a:extLst>
            </p:cNvPr>
            <p:cNvCxnSpPr>
              <a:stCxn id="75" idx="2"/>
            </p:cNvCxnSpPr>
            <p:nvPr/>
          </p:nvCxnSpPr>
          <p:spPr>
            <a:xfrm flipH="1">
              <a:off x="5552886" y="1866162"/>
              <a:ext cx="7196" cy="285521"/>
            </a:xfrm>
            <a:prstGeom prst="straightConnector1">
              <a:avLst/>
            </a:prstGeom>
            <a:noFill/>
            <a:ln w="12701" cap="flat">
              <a:solidFill>
                <a:srgbClr val="000000"/>
              </a:solidFill>
              <a:prstDash val="solid"/>
              <a:miter/>
            </a:ln>
          </p:spPr>
        </p:cxnSp>
        <p:cxnSp>
          <p:nvCxnSpPr>
            <p:cNvPr id="77" name="Straight Connector 9">
              <a:extLst>
                <a:ext uri="{FF2B5EF4-FFF2-40B4-BE49-F238E27FC236}">
                  <a16:creationId xmlns:a16="http://schemas.microsoft.com/office/drawing/2014/main" id="{16459B27-B1DF-44EE-7FA2-9FC68BE121C5}"/>
                </a:ext>
              </a:extLst>
            </p:cNvPr>
            <p:cNvCxnSpPr/>
            <p:nvPr/>
          </p:nvCxnSpPr>
          <p:spPr>
            <a:xfrm>
              <a:off x="5424760" y="1959284"/>
              <a:ext cx="256251" cy="0"/>
            </a:xfrm>
            <a:prstGeom prst="straightConnector1">
              <a:avLst/>
            </a:prstGeom>
            <a:noFill/>
            <a:ln w="12701" cap="flat">
              <a:solidFill>
                <a:srgbClr val="000000"/>
              </a:solidFill>
              <a:prstDash val="solid"/>
              <a:miter/>
            </a:ln>
          </p:spPr>
        </p:cxnSp>
        <p:cxnSp>
          <p:nvCxnSpPr>
            <p:cNvPr id="78" name="Straight Connector 10">
              <a:extLst>
                <a:ext uri="{FF2B5EF4-FFF2-40B4-BE49-F238E27FC236}">
                  <a16:creationId xmlns:a16="http://schemas.microsoft.com/office/drawing/2014/main" id="{35196184-33B1-965A-1633-A1C0006CF64A}"/>
                </a:ext>
              </a:extLst>
            </p:cNvPr>
            <p:cNvCxnSpPr/>
            <p:nvPr/>
          </p:nvCxnSpPr>
          <p:spPr>
            <a:xfrm>
              <a:off x="5552886" y="2150760"/>
              <a:ext cx="117975" cy="118113"/>
            </a:xfrm>
            <a:prstGeom prst="straightConnector1">
              <a:avLst/>
            </a:prstGeom>
            <a:noFill/>
            <a:ln w="12701" cap="flat">
              <a:solidFill>
                <a:srgbClr val="000000"/>
              </a:solidFill>
              <a:prstDash val="solid"/>
              <a:miter/>
            </a:ln>
          </p:spPr>
        </p:cxnSp>
        <p:cxnSp>
          <p:nvCxnSpPr>
            <p:cNvPr id="79" name="Straight Connector 11">
              <a:extLst>
                <a:ext uri="{FF2B5EF4-FFF2-40B4-BE49-F238E27FC236}">
                  <a16:creationId xmlns:a16="http://schemas.microsoft.com/office/drawing/2014/main" id="{88A88B5D-3220-5013-CBA3-1F72CC2B0958}"/>
                </a:ext>
              </a:extLst>
            </p:cNvPr>
            <p:cNvCxnSpPr/>
            <p:nvPr/>
          </p:nvCxnSpPr>
          <p:spPr>
            <a:xfrm flipH="1">
              <a:off x="5458958" y="2152607"/>
              <a:ext cx="91952" cy="116266"/>
            </a:xfrm>
            <a:prstGeom prst="straightConnector1">
              <a:avLst/>
            </a:prstGeom>
            <a:noFill/>
            <a:ln w="12701" cap="flat">
              <a:solidFill>
                <a:srgbClr val="000000"/>
              </a:solidFill>
              <a:prstDash val="solid"/>
              <a:miter/>
            </a:ln>
          </p:spPr>
        </p:cxnSp>
      </p:grpSp>
      <p:grpSp>
        <p:nvGrpSpPr>
          <p:cNvPr id="80" name="Group 5">
            <a:extLst>
              <a:ext uri="{FF2B5EF4-FFF2-40B4-BE49-F238E27FC236}">
                <a16:creationId xmlns:a16="http://schemas.microsoft.com/office/drawing/2014/main" id="{C55E908C-BAFC-EE05-54A0-8B2DBE5E386C}"/>
              </a:ext>
            </a:extLst>
          </p:cNvPr>
          <p:cNvGrpSpPr/>
          <p:nvPr/>
        </p:nvGrpSpPr>
        <p:grpSpPr>
          <a:xfrm>
            <a:off x="6070351" y="2046452"/>
            <a:ext cx="256260" cy="512768"/>
            <a:chOff x="5685730" y="1981139"/>
            <a:chExt cx="256260" cy="512768"/>
          </a:xfrm>
        </p:grpSpPr>
        <p:sp>
          <p:nvSpPr>
            <p:cNvPr id="81" name="Oval 7">
              <a:extLst>
                <a:ext uri="{FF2B5EF4-FFF2-40B4-BE49-F238E27FC236}">
                  <a16:creationId xmlns:a16="http://schemas.microsoft.com/office/drawing/2014/main" id="{A28368D5-85C1-6A26-3980-DABCCCF7BD80}"/>
                </a:ext>
              </a:extLst>
            </p:cNvPr>
            <p:cNvSpPr/>
            <p:nvPr/>
          </p:nvSpPr>
          <p:spPr>
            <a:xfrm>
              <a:off x="5766023" y="1981139"/>
              <a:ext cx="110066" cy="11006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FFFFFF"/>
                </a:solidFill>
                <a:uFillTx/>
                <a:latin typeface="Century Gothic" pitchFamily="34"/>
              </a:endParaRPr>
            </a:p>
          </p:txBody>
        </p:sp>
        <p:cxnSp>
          <p:nvCxnSpPr>
            <p:cNvPr id="82" name="Straight Connector 8">
              <a:extLst>
                <a:ext uri="{FF2B5EF4-FFF2-40B4-BE49-F238E27FC236}">
                  <a16:creationId xmlns:a16="http://schemas.microsoft.com/office/drawing/2014/main" id="{FC9F0350-F7F0-0403-ACBE-357E9634860F}"/>
                </a:ext>
              </a:extLst>
            </p:cNvPr>
            <p:cNvCxnSpPr>
              <a:stCxn id="81" idx="2"/>
            </p:cNvCxnSpPr>
            <p:nvPr/>
          </p:nvCxnSpPr>
          <p:spPr>
            <a:xfrm flipH="1">
              <a:off x="5813864" y="2091205"/>
              <a:ext cx="7197" cy="285521"/>
            </a:xfrm>
            <a:prstGeom prst="straightConnector1">
              <a:avLst/>
            </a:prstGeom>
            <a:noFill/>
            <a:ln w="12701" cap="flat">
              <a:solidFill>
                <a:srgbClr val="000000"/>
              </a:solidFill>
              <a:prstDash val="solid"/>
              <a:miter/>
            </a:ln>
          </p:spPr>
        </p:cxnSp>
        <p:cxnSp>
          <p:nvCxnSpPr>
            <p:cNvPr id="83" name="Straight Connector 9">
              <a:extLst>
                <a:ext uri="{FF2B5EF4-FFF2-40B4-BE49-F238E27FC236}">
                  <a16:creationId xmlns:a16="http://schemas.microsoft.com/office/drawing/2014/main" id="{A07F3B1A-79D9-F3C2-9D25-27BFD9446836}"/>
                </a:ext>
              </a:extLst>
            </p:cNvPr>
            <p:cNvCxnSpPr/>
            <p:nvPr/>
          </p:nvCxnSpPr>
          <p:spPr>
            <a:xfrm>
              <a:off x="5685730" y="2184327"/>
              <a:ext cx="256260" cy="0"/>
            </a:xfrm>
            <a:prstGeom prst="straightConnector1">
              <a:avLst/>
            </a:prstGeom>
            <a:noFill/>
            <a:ln w="12701" cap="flat">
              <a:solidFill>
                <a:srgbClr val="000000"/>
              </a:solidFill>
              <a:prstDash val="solid"/>
              <a:miter/>
            </a:ln>
          </p:spPr>
        </p:cxnSp>
        <p:cxnSp>
          <p:nvCxnSpPr>
            <p:cNvPr id="84" name="Straight Connector 10">
              <a:extLst>
                <a:ext uri="{FF2B5EF4-FFF2-40B4-BE49-F238E27FC236}">
                  <a16:creationId xmlns:a16="http://schemas.microsoft.com/office/drawing/2014/main" id="{F1F665EC-6B53-7FD9-E75D-53D552DF087B}"/>
                </a:ext>
              </a:extLst>
            </p:cNvPr>
            <p:cNvCxnSpPr/>
            <p:nvPr/>
          </p:nvCxnSpPr>
          <p:spPr>
            <a:xfrm>
              <a:off x="5813864" y="2375803"/>
              <a:ext cx="117976" cy="118104"/>
            </a:xfrm>
            <a:prstGeom prst="straightConnector1">
              <a:avLst/>
            </a:prstGeom>
            <a:noFill/>
            <a:ln w="12701" cap="flat">
              <a:solidFill>
                <a:srgbClr val="000000"/>
              </a:solidFill>
              <a:prstDash val="solid"/>
              <a:miter/>
            </a:ln>
          </p:spPr>
        </p:cxnSp>
        <p:cxnSp>
          <p:nvCxnSpPr>
            <p:cNvPr id="85" name="Straight Connector 11">
              <a:extLst>
                <a:ext uri="{FF2B5EF4-FFF2-40B4-BE49-F238E27FC236}">
                  <a16:creationId xmlns:a16="http://schemas.microsoft.com/office/drawing/2014/main" id="{AF6542B5-6504-DB45-6EAD-E8F3F6C17F76}"/>
                </a:ext>
              </a:extLst>
            </p:cNvPr>
            <p:cNvCxnSpPr/>
            <p:nvPr/>
          </p:nvCxnSpPr>
          <p:spPr>
            <a:xfrm flipH="1">
              <a:off x="5719937" y="2377641"/>
              <a:ext cx="91952" cy="116266"/>
            </a:xfrm>
            <a:prstGeom prst="straightConnector1">
              <a:avLst/>
            </a:prstGeom>
            <a:noFill/>
            <a:ln w="12701" cap="flat">
              <a:solidFill>
                <a:srgbClr val="000000"/>
              </a:solidFill>
              <a:prstDash val="solid"/>
              <a:miter/>
            </a:ln>
          </p:spPr>
        </p:cxnSp>
      </p:grpSp>
      <p:grpSp>
        <p:nvGrpSpPr>
          <p:cNvPr id="86" name="Group 5">
            <a:extLst>
              <a:ext uri="{FF2B5EF4-FFF2-40B4-BE49-F238E27FC236}">
                <a16:creationId xmlns:a16="http://schemas.microsoft.com/office/drawing/2014/main" id="{C84D2A36-8620-533C-7DC6-8D13C02B9C86}"/>
              </a:ext>
            </a:extLst>
          </p:cNvPr>
          <p:cNvGrpSpPr/>
          <p:nvPr/>
        </p:nvGrpSpPr>
        <p:grpSpPr>
          <a:xfrm>
            <a:off x="5641424" y="2219785"/>
            <a:ext cx="256260" cy="512777"/>
            <a:chOff x="5256803" y="2154472"/>
            <a:chExt cx="256260" cy="512777"/>
          </a:xfrm>
        </p:grpSpPr>
        <p:sp>
          <p:nvSpPr>
            <p:cNvPr id="87" name="Oval 7">
              <a:extLst>
                <a:ext uri="{FF2B5EF4-FFF2-40B4-BE49-F238E27FC236}">
                  <a16:creationId xmlns:a16="http://schemas.microsoft.com/office/drawing/2014/main" id="{E2EAE6A3-9C9A-4AD4-01AE-74A821E742BC}"/>
                </a:ext>
              </a:extLst>
            </p:cNvPr>
            <p:cNvSpPr/>
            <p:nvPr/>
          </p:nvSpPr>
          <p:spPr>
            <a:xfrm>
              <a:off x="5337096" y="2154472"/>
              <a:ext cx="110066" cy="11006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FFFFFF"/>
                </a:solidFill>
                <a:uFillTx/>
                <a:latin typeface="Century Gothic" pitchFamily="34"/>
              </a:endParaRPr>
            </a:p>
          </p:txBody>
        </p:sp>
        <p:cxnSp>
          <p:nvCxnSpPr>
            <p:cNvPr id="88" name="Straight Connector 8">
              <a:extLst>
                <a:ext uri="{FF2B5EF4-FFF2-40B4-BE49-F238E27FC236}">
                  <a16:creationId xmlns:a16="http://schemas.microsoft.com/office/drawing/2014/main" id="{2A80FB14-C8B8-D87B-FD3E-320A0F12C4DD}"/>
                </a:ext>
              </a:extLst>
            </p:cNvPr>
            <p:cNvCxnSpPr>
              <a:stCxn id="87" idx="2"/>
            </p:cNvCxnSpPr>
            <p:nvPr/>
          </p:nvCxnSpPr>
          <p:spPr>
            <a:xfrm flipH="1">
              <a:off x="5384938" y="2264539"/>
              <a:ext cx="7196" cy="285521"/>
            </a:xfrm>
            <a:prstGeom prst="straightConnector1">
              <a:avLst/>
            </a:prstGeom>
            <a:noFill/>
            <a:ln w="12701" cap="flat">
              <a:solidFill>
                <a:srgbClr val="000000"/>
              </a:solidFill>
              <a:prstDash val="solid"/>
              <a:miter/>
            </a:ln>
          </p:spPr>
        </p:cxnSp>
        <p:cxnSp>
          <p:nvCxnSpPr>
            <p:cNvPr id="89" name="Straight Connector 9">
              <a:extLst>
                <a:ext uri="{FF2B5EF4-FFF2-40B4-BE49-F238E27FC236}">
                  <a16:creationId xmlns:a16="http://schemas.microsoft.com/office/drawing/2014/main" id="{95A97A45-D62E-DFF8-33D4-D5132A7E569B}"/>
                </a:ext>
              </a:extLst>
            </p:cNvPr>
            <p:cNvCxnSpPr/>
            <p:nvPr/>
          </p:nvCxnSpPr>
          <p:spPr>
            <a:xfrm>
              <a:off x="5256803" y="2357661"/>
              <a:ext cx="256260" cy="0"/>
            </a:xfrm>
            <a:prstGeom prst="straightConnector1">
              <a:avLst/>
            </a:prstGeom>
            <a:noFill/>
            <a:ln w="12701" cap="flat">
              <a:solidFill>
                <a:srgbClr val="000000"/>
              </a:solidFill>
              <a:prstDash val="solid"/>
              <a:miter/>
            </a:ln>
          </p:spPr>
        </p:cxnSp>
        <p:cxnSp>
          <p:nvCxnSpPr>
            <p:cNvPr id="90" name="Straight Connector 10">
              <a:extLst>
                <a:ext uri="{FF2B5EF4-FFF2-40B4-BE49-F238E27FC236}">
                  <a16:creationId xmlns:a16="http://schemas.microsoft.com/office/drawing/2014/main" id="{3BAC4F49-FD42-A984-08FE-331B85A22B89}"/>
                </a:ext>
              </a:extLst>
            </p:cNvPr>
            <p:cNvCxnSpPr/>
            <p:nvPr/>
          </p:nvCxnSpPr>
          <p:spPr>
            <a:xfrm>
              <a:off x="5384938" y="2549146"/>
              <a:ext cx="117976" cy="118103"/>
            </a:xfrm>
            <a:prstGeom prst="straightConnector1">
              <a:avLst/>
            </a:prstGeom>
            <a:noFill/>
            <a:ln w="12701" cap="flat">
              <a:solidFill>
                <a:srgbClr val="000000"/>
              </a:solidFill>
              <a:prstDash val="solid"/>
              <a:miter/>
            </a:ln>
          </p:spPr>
        </p:cxnSp>
        <p:cxnSp>
          <p:nvCxnSpPr>
            <p:cNvPr id="91" name="Straight Connector 11">
              <a:extLst>
                <a:ext uri="{FF2B5EF4-FFF2-40B4-BE49-F238E27FC236}">
                  <a16:creationId xmlns:a16="http://schemas.microsoft.com/office/drawing/2014/main" id="{8B69311B-101E-AD6D-03B8-E4C9AF1F9EE1}"/>
                </a:ext>
              </a:extLst>
            </p:cNvPr>
            <p:cNvCxnSpPr/>
            <p:nvPr/>
          </p:nvCxnSpPr>
          <p:spPr>
            <a:xfrm flipH="1">
              <a:off x="5291011" y="2550983"/>
              <a:ext cx="91942" cy="116266"/>
            </a:xfrm>
            <a:prstGeom prst="straightConnector1">
              <a:avLst/>
            </a:prstGeom>
            <a:noFill/>
            <a:ln w="12701" cap="flat">
              <a:solidFill>
                <a:srgbClr val="000000"/>
              </a:solidFill>
              <a:prstDash val="solid"/>
              <a:miter/>
            </a:ln>
          </p:spPr>
        </p:cxnSp>
      </p:grpSp>
      <p:grpSp>
        <p:nvGrpSpPr>
          <p:cNvPr id="92" name="Group 5">
            <a:extLst>
              <a:ext uri="{FF2B5EF4-FFF2-40B4-BE49-F238E27FC236}">
                <a16:creationId xmlns:a16="http://schemas.microsoft.com/office/drawing/2014/main" id="{C6A90310-ECBF-8EEA-B483-23AA83BB9EFA}"/>
              </a:ext>
            </a:extLst>
          </p:cNvPr>
          <p:cNvGrpSpPr/>
          <p:nvPr/>
        </p:nvGrpSpPr>
        <p:grpSpPr>
          <a:xfrm>
            <a:off x="3944215" y="3374752"/>
            <a:ext cx="264305" cy="528881"/>
            <a:chOff x="802038" y="2120082"/>
            <a:chExt cx="338666" cy="677680"/>
          </a:xfrm>
        </p:grpSpPr>
        <p:sp>
          <p:nvSpPr>
            <p:cNvPr id="93" name="Oval 7">
              <a:extLst>
                <a:ext uri="{FF2B5EF4-FFF2-40B4-BE49-F238E27FC236}">
                  <a16:creationId xmlns:a16="http://schemas.microsoft.com/office/drawing/2014/main" id="{C3156B48-A9BF-B38E-7551-EFA3BE064C71}"/>
                </a:ext>
              </a:extLst>
            </p:cNvPr>
            <p:cNvSpPr/>
            <p:nvPr/>
          </p:nvSpPr>
          <p:spPr>
            <a:xfrm>
              <a:off x="908154" y="2120082"/>
              <a:ext cx="145462" cy="14546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548235"/>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FFFFFF"/>
                </a:solidFill>
                <a:uFillTx/>
                <a:latin typeface="Century Gothic" pitchFamily="34"/>
              </a:endParaRPr>
            </a:p>
          </p:txBody>
        </p:sp>
        <p:cxnSp>
          <p:nvCxnSpPr>
            <p:cNvPr id="94" name="Straight Connector 8">
              <a:extLst>
                <a:ext uri="{FF2B5EF4-FFF2-40B4-BE49-F238E27FC236}">
                  <a16:creationId xmlns:a16="http://schemas.microsoft.com/office/drawing/2014/main" id="{6DC12E25-94D5-F226-01E2-3079717E6448}"/>
                </a:ext>
              </a:extLst>
            </p:cNvPr>
            <p:cNvCxnSpPr>
              <a:stCxn id="93" idx="2"/>
            </p:cNvCxnSpPr>
            <p:nvPr/>
          </p:nvCxnSpPr>
          <p:spPr>
            <a:xfrm flipH="1">
              <a:off x="971376" y="2265544"/>
              <a:ext cx="9510" cy="377346"/>
            </a:xfrm>
            <a:prstGeom prst="straightConnector1">
              <a:avLst/>
            </a:prstGeom>
            <a:noFill/>
            <a:ln w="12701" cap="flat">
              <a:solidFill>
                <a:srgbClr val="548235"/>
              </a:solidFill>
              <a:prstDash val="solid"/>
              <a:miter/>
            </a:ln>
          </p:spPr>
        </p:cxnSp>
        <p:cxnSp>
          <p:nvCxnSpPr>
            <p:cNvPr id="95" name="Straight Connector 9">
              <a:extLst>
                <a:ext uri="{FF2B5EF4-FFF2-40B4-BE49-F238E27FC236}">
                  <a16:creationId xmlns:a16="http://schemas.microsoft.com/office/drawing/2014/main" id="{2BAFD42D-74E9-B0A5-6519-E6271E078A82}"/>
                </a:ext>
              </a:extLst>
            </p:cNvPr>
            <p:cNvCxnSpPr/>
            <p:nvPr/>
          </p:nvCxnSpPr>
          <p:spPr>
            <a:xfrm>
              <a:off x="802038" y="2388613"/>
              <a:ext cx="338666" cy="0"/>
            </a:xfrm>
            <a:prstGeom prst="straightConnector1">
              <a:avLst/>
            </a:prstGeom>
            <a:noFill/>
            <a:ln w="12701" cap="flat">
              <a:solidFill>
                <a:srgbClr val="548235"/>
              </a:solidFill>
              <a:prstDash val="solid"/>
              <a:miter/>
            </a:ln>
          </p:spPr>
        </p:cxnSp>
        <p:cxnSp>
          <p:nvCxnSpPr>
            <p:cNvPr id="96" name="Straight Connector 10">
              <a:extLst>
                <a:ext uri="{FF2B5EF4-FFF2-40B4-BE49-F238E27FC236}">
                  <a16:creationId xmlns:a16="http://schemas.microsoft.com/office/drawing/2014/main" id="{AD37F78D-D48C-B797-17B4-2D59D6E5E83F}"/>
                </a:ext>
              </a:extLst>
            </p:cNvPr>
            <p:cNvCxnSpPr/>
            <p:nvPr/>
          </p:nvCxnSpPr>
          <p:spPr>
            <a:xfrm>
              <a:off x="971376" y="2641674"/>
              <a:ext cx="155914" cy="156088"/>
            </a:xfrm>
            <a:prstGeom prst="straightConnector1">
              <a:avLst/>
            </a:prstGeom>
            <a:noFill/>
            <a:ln w="12701" cap="flat">
              <a:solidFill>
                <a:srgbClr val="548235"/>
              </a:solidFill>
              <a:prstDash val="solid"/>
              <a:miter/>
            </a:ln>
          </p:spPr>
        </p:cxnSp>
        <p:cxnSp>
          <p:nvCxnSpPr>
            <p:cNvPr id="97" name="Straight Connector 11">
              <a:extLst>
                <a:ext uri="{FF2B5EF4-FFF2-40B4-BE49-F238E27FC236}">
                  <a16:creationId xmlns:a16="http://schemas.microsoft.com/office/drawing/2014/main" id="{7096EC67-DA02-8C89-22F3-807B98EDDF29}"/>
                </a:ext>
              </a:extLst>
            </p:cNvPr>
            <p:cNvCxnSpPr/>
            <p:nvPr/>
          </p:nvCxnSpPr>
          <p:spPr>
            <a:xfrm flipH="1">
              <a:off x="847246" y="2644106"/>
              <a:ext cx="121515" cy="153656"/>
            </a:xfrm>
            <a:prstGeom prst="straightConnector1">
              <a:avLst/>
            </a:prstGeom>
            <a:noFill/>
            <a:ln w="12701" cap="flat">
              <a:solidFill>
                <a:srgbClr val="548235"/>
              </a:solidFill>
              <a:prstDash val="solid"/>
              <a:miter/>
            </a:ln>
          </p:spPr>
        </p:cxnSp>
      </p:grpSp>
      <p:cxnSp>
        <p:nvCxnSpPr>
          <p:cNvPr id="98" name="Straight Arrow Connector 1092">
            <a:extLst>
              <a:ext uri="{FF2B5EF4-FFF2-40B4-BE49-F238E27FC236}">
                <a16:creationId xmlns:a16="http://schemas.microsoft.com/office/drawing/2014/main" id="{1746CFD1-C273-4F82-8E2E-7CFBCB64ACD7}"/>
              </a:ext>
            </a:extLst>
          </p:cNvPr>
          <p:cNvCxnSpPr>
            <a:cxnSpLocks/>
          </p:cNvCxnSpPr>
          <p:nvPr/>
        </p:nvCxnSpPr>
        <p:spPr>
          <a:xfrm>
            <a:off x="10567545" y="1641464"/>
            <a:ext cx="692326" cy="2805290"/>
          </a:xfrm>
          <a:prstGeom prst="straightConnector1">
            <a:avLst/>
          </a:prstGeom>
          <a:noFill/>
          <a:ln w="6345" cap="flat">
            <a:solidFill>
              <a:srgbClr val="FF0000"/>
            </a:solidFill>
            <a:prstDash val="solid"/>
            <a:miter/>
            <a:headEnd type="arrow"/>
            <a:tailEnd type="arrow"/>
          </a:ln>
        </p:spPr>
      </p:cxnSp>
      <p:grpSp>
        <p:nvGrpSpPr>
          <p:cNvPr id="99" name="Group 5">
            <a:extLst>
              <a:ext uri="{FF2B5EF4-FFF2-40B4-BE49-F238E27FC236}">
                <a16:creationId xmlns:a16="http://schemas.microsoft.com/office/drawing/2014/main" id="{F4FC7EBC-13ED-9F1F-9247-97ED9FBD9E29}"/>
              </a:ext>
            </a:extLst>
          </p:cNvPr>
          <p:cNvGrpSpPr/>
          <p:nvPr/>
        </p:nvGrpSpPr>
        <p:grpSpPr>
          <a:xfrm>
            <a:off x="6372702" y="1878145"/>
            <a:ext cx="256261" cy="512768"/>
            <a:chOff x="5981812" y="1835200"/>
            <a:chExt cx="256261" cy="512768"/>
          </a:xfrm>
        </p:grpSpPr>
        <p:sp>
          <p:nvSpPr>
            <p:cNvPr id="100" name="Oval 7">
              <a:extLst>
                <a:ext uri="{FF2B5EF4-FFF2-40B4-BE49-F238E27FC236}">
                  <a16:creationId xmlns:a16="http://schemas.microsoft.com/office/drawing/2014/main" id="{AB00B830-1E2C-A7C2-DC06-809E03F8248D}"/>
                </a:ext>
              </a:extLst>
            </p:cNvPr>
            <p:cNvSpPr/>
            <p:nvPr/>
          </p:nvSpPr>
          <p:spPr>
            <a:xfrm>
              <a:off x="6062106" y="1835200"/>
              <a:ext cx="110066" cy="11006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FFFFFF"/>
                </a:solidFill>
                <a:uFillTx/>
                <a:latin typeface="Century Gothic" pitchFamily="34"/>
              </a:endParaRPr>
            </a:p>
          </p:txBody>
        </p:sp>
        <p:cxnSp>
          <p:nvCxnSpPr>
            <p:cNvPr id="101" name="Straight Connector 8">
              <a:extLst>
                <a:ext uri="{FF2B5EF4-FFF2-40B4-BE49-F238E27FC236}">
                  <a16:creationId xmlns:a16="http://schemas.microsoft.com/office/drawing/2014/main" id="{CA2836B9-8C05-89F7-4033-5EB59906B7DC}"/>
                </a:ext>
              </a:extLst>
            </p:cNvPr>
            <p:cNvCxnSpPr>
              <a:stCxn id="100" idx="2"/>
            </p:cNvCxnSpPr>
            <p:nvPr/>
          </p:nvCxnSpPr>
          <p:spPr>
            <a:xfrm flipH="1">
              <a:off x="6109947" y="1945267"/>
              <a:ext cx="7196" cy="285521"/>
            </a:xfrm>
            <a:prstGeom prst="straightConnector1">
              <a:avLst/>
            </a:prstGeom>
            <a:noFill/>
            <a:ln w="12701" cap="flat">
              <a:solidFill>
                <a:srgbClr val="000000"/>
              </a:solidFill>
              <a:prstDash val="solid"/>
              <a:miter/>
            </a:ln>
          </p:spPr>
        </p:cxnSp>
        <p:cxnSp>
          <p:nvCxnSpPr>
            <p:cNvPr id="102" name="Straight Connector 9">
              <a:extLst>
                <a:ext uri="{FF2B5EF4-FFF2-40B4-BE49-F238E27FC236}">
                  <a16:creationId xmlns:a16="http://schemas.microsoft.com/office/drawing/2014/main" id="{A14A4D1B-A9EB-E946-F1A6-455F530C9F3C}"/>
                </a:ext>
              </a:extLst>
            </p:cNvPr>
            <p:cNvCxnSpPr/>
            <p:nvPr/>
          </p:nvCxnSpPr>
          <p:spPr>
            <a:xfrm>
              <a:off x="5981812" y="2038389"/>
              <a:ext cx="256261" cy="0"/>
            </a:xfrm>
            <a:prstGeom prst="straightConnector1">
              <a:avLst/>
            </a:prstGeom>
            <a:noFill/>
            <a:ln w="12701" cap="flat">
              <a:solidFill>
                <a:srgbClr val="000000"/>
              </a:solidFill>
              <a:prstDash val="solid"/>
              <a:miter/>
            </a:ln>
          </p:spPr>
        </p:cxnSp>
        <p:cxnSp>
          <p:nvCxnSpPr>
            <p:cNvPr id="103" name="Straight Connector 10">
              <a:extLst>
                <a:ext uri="{FF2B5EF4-FFF2-40B4-BE49-F238E27FC236}">
                  <a16:creationId xmlns:a16="http://schemas.microsoft.com/office/drawing/2014/main" id="{6777C5B7-D40A-0A0B-B01F-FF38B9FED069}"/>
                </a:ext>
              </a:extLst>
            </p:cNvPr>
            <p:cNvCxnSpPr/>
            <p:nvPr/>
          </p:nvCxnSpPr>
          <p:spPr>
            <a:xfrm>
              <a:off x="6109947" y="2229864"/>
              <a:ext cx="117976" cy="118104"/>
            </a:xfrm>
            <a:prstGeom prst="straightConnector1">
              <a:avLst/>
            </a:prstGeom>
            <a:noFill/>
            <a:ln w="12701" cap="flat">
              <a:solidFill>
                <a:srgbClr val="000000"/>
              </a:solidFill>
              <a:prstDash val="solid"/>
              <a:miter/>
            </a:ln>
          </p:spPr>
        </p:cxnSp>
        <p:cxnSp>
          <p:nvCxnSpPr>
            <p:cNvPr id="104" name="Straight Connector 11">
              <a:extLst>
                <a:ext uri="{FF2B5EF4-FFF2-40B4-BE49-F238E27FC236}">
                  <a16:creationId xmlns:a16="http://schemas.microsoft.com/office/drawing/2014/main" id="{CBC91CBC-1AA7-A214-0905-CEF37818A6F6}"/>
                </a:ext>
              </a:extLst>
            </p:cNvPr>
            <p:cNvCxnSpPr/>
            <p:nvPr/>
          </p:nvCxnSpPr>
          <p:spPr>
            <a:xfrm flipH="1">
              <a:off x="6016020" y="2231702"/>
              <a:ext cx="91952" cy="116266"/>
            </a:xfrm>
            <a:prstGeom prst="straightConnector1">
              <a:avLst/>
            </a:prstGeom>
            <a:noFill/>
            <a:ln w="12701" cap="flat">
              <a:solidFill>
                <a:srgbClr val="000000"/>
              </a:solidFill>
              <a:prstDash val="solid"/>
              <a:miter/>
            </a:ln>
          </p:spPr>
        </p:cxnSp>
      </p:grpSp>
      <p:grpSp>
        <p:nvGrpSpPr>
          <p:cNvPr id="105" name="Group 5">
            <a:extLst>
              <a:ext uri="{FF2B5EF4-FFF2-40B4-BE49-F238E27FC236}">
                <a16:creationId xmlns:a16="http://schemas.microsoft.com/office/drawing/2014/main" id="{5501DBCE-AB51-E6FB-A6FA-D16FA9FFB3DA}"/>
              </a:ext>
            </a:extLst>
          </p:cNvPr>
          <p:cNvGrpSpPr/>
          <p:nvPr/>
        </p:nvGrpSpPr>
        <p:grpSpPr>
          <a:xfrm>
            <a:off x="6899672" y="2311810"/>
            <a:ext cx="256260" cy="512777"/>
            <a:chOff x="6378260" y="2087703"/>
            <a:chExt cx="256260" cy="512777"/>
          </a:xfrm>
        </p:grpSpPr>
        <p:sp>
          <p:nvSpPr>
            <p:cNvPr id="106" name="Oval 7">
              <a:extLst>
                <a:ext uri="{FF2B5EF4-FFF2-40B4-BE49-F238E27FC236}">
                  <a16:creationId xmlns:a16="http://schemas.microsoft.com/office/drawing/2014/main" id="{97AED33D-99A9-8647-1534-F6F949410C0B}"/>
                </a:ext>
              </a:extLst>
            </p:cNvPr>
            <p:cNvSpPr/>
            <p:nvPr/>
          </p:nvSpPr>
          <p:spPr>
            <a:xfrm>
              <a:off x="6458553" y="2087703"/>
              <a:ext cx="110066" cy="11006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FFFFFF"/>
                </a:solidFill>
                <a:uFillTx/>
                <a:latin typeface="Century Gothic" pitchFamily="34"/>
              </a:endParaRPr>
            </a:p>
          </p:txBody>
        </p:sp>
        <p:cxnSp>
          <p:nvCxnSpPr>
            <p:cNvPr id="107" name="Straight Connector 8">
              <a:extLst>
                <a:ext uri="{FF2B5EF4-FFF2-40B4-BE49-F238E27FC236}">
                  <a16:creationId xmlns:a16="http://schemas.microsoft.com/office/drawing/2014/main" id="{8EFF4CFB-5C26-B4AD-B22B-161C74C86954}"/>
                </a:ext>
              </a:extLst>
            </p:cNvPr>
            <p:cNvCxnSpPr>
              <a:stCxn id="106" idx="2"/>
            </p:cNvCxnSpPr>
            <p:nvPr/>
          </p:nvCxnSpPr>
          <p:spPr>
            <a:xfrm flipH="1">
              <a:off x="6506394" y="2197769"/>
              <a:ext cx="7197" cy="285521"/>
            </a:xfrm>
            <a:prstGeom prst="straightConnector1">
              <a:avLst/>
            </a:prstGeom>
            <a:noFill/>
            <a:ln w="12701" cap="flat">
              <a:solidFill>
                <a:srgbClr val="000000"/>
              </a:solidFill>
              <a:prstDash val="solid"/>
              <a:miter/>
            </a:ln>
          </p:spPr>
        </p:cxnSp>
        <p:cxnSp>
          <p:nvCxnSpPr>
            <p:cNvPr id="108" name="Straight Connector 9">
              <a:extLst>
                <a:ext uri="{FF2B5EF4-FFF2-40B4-BE49-F238E27FC236}">
                  <a16:creationId xmlns:a16="http://schemas.microsoft.com/office/drawing/2014/main" id="{57DC46B5-3E3B-150B-135D-19561E3FBA62}"/>
                </a:ext>
              </a:extLst>
            </p:cNvPr>
            <p:cNvCxnSpPr/>
            <p:nvPr/>
          </p:nvCxnSpPr>
          <p:spPr>
            <a:xfrm>
              <a:off x="6378260" y="2290892"/>
              <a:ext cx="256260" cy="0"/>
            </a:xfrm>
            <a:prstGeom prst="straightConnector1">
              <a:avLst/>
            </a:prstGeom>
            <a:noFill/>
            <a:ln w="12701" cap="flat">
              <a:solidFill>
                <a:srgbClr val="000000"/>
              </a:solidFill>
              <a:prstDash val="solid"/>
              <a:miter/>
            </a:ln>
          </p:spPr>
        </p:cxnSp>
        <p:cxnSp>
          <p:nvCxnSpPr>
            <p:cNvPr id="109" name="Straight Connector 10">
              <a:extLst>
                <a:ext uri="{FF2B5EF4-FFF2-40B4-BE49-F238E27FC236}">
                  <a16:creationId xmlns:a16="http://schemas.microsoft.com/office/drawing/2014/main" id="{90152ABF-E89E-3038-883F-A8277938732C}"/>
                </a:ext>
              </a:extLst>
            </p:cNvPr>
            <p:cNvCxnSpPr/>
            <p:nvPr/>
          </p:nvCxnSpPr>
          <p:spPr>
            <a:xfrm>
              <a:off x="6506394" y="2482367"/>
              <a:ext cx="117976" cy="118113"/>
            </a:xfrm>
            <a:prstGeom prst="straightConnector1">
              <a:avLst/>
            </a:prstGeom>
            <a:noFill/>
            <a:ln w="12701" cap="flat">
              <a:solidFill>
                <a:srgbClr val="000000"/>
              </a:solidFill>
              <a:prstDash val="solid"/>
              <a:miter/>
            </a:ln>
          </p:spPr>
        </p:cxnSp>
        <p:cxnSp>
          <p:nvCxnSpPr>
            <p:cNvPr id="110" name="Straight Connector 11">
              <a:extLst>
                <a:ext uri="{FF2B5EF4-FFF2-40B4-BE49-F238E27FC236}">
                  <a16:creationId xmlns:a16="http://schemas.microsoft.com/office/drawing/2014/main" id="{756E5619-E510-121F-A9C2-AA2A1C0CC671}"/>
                </a:ext>
              </a:extLst>
            </p:cNvPr>
            <p:cNvCxnSpPr/>
            <p:nvPr/>
          </p:nvCxnSpPr>
          <p:spPr>
            <a:xfrm flipH="1">
              <a:off x="6412467" y="2484214"/>
              <a:ext cx="91943" cy="116266"/>
            </a:xfrm>
            <a:prstGeom prst="straightConnector1">
              <a:avLst/>
            </a:prstGeom>
            <a:noFill/>
            <a:ln w="12701" cap="flat">
              <a:solidFill>
                <a:srgbClr val="000000"/>
              </a:solidFill>
              <a:prstDash val="solid"/>
              <a:miter/>
            </a:ln>
          </p:spPr>
        </p:cxnSp>
      </p:grpSp>
      <p:grpSp>
        <p:nvGrpSpPr>
          <p:cNvPr id="111" name="Group 5">
            <a:extLst>
              <a:ext uri="{FF2B5EF4-FFF2-40B4-BE49-F238E27FC236}">
                <a16:creationId xmlns:a16="http://schemas.microsoft.com/office/drawing/2014/main" id="{2C327C38-0A67-DC32-973C-B8B511402237}"/>
              </a:ext>
            </a:extLst>
          </p:cNvPr>
          <p:cNvGrpSpPr/>
          <p:nvPr/>
        </p:nvGrpSpPr>
        <p:grpSpPr>
          <a:xfrm>
            <a:off x="6626634" y="2073462"/>
            <a:ext cx="256251" cy="512777"/>
            <a:chOff x="6731072" y="1831314"/>
            <a:chExt cx="256251" cy="512777"/>
          </a:xfrm>
        </p:grpSpPr>
        <p:sp>
          <p:nvSpPr>
            <p:cNvPr id="112" name="Oval 7">
              <a:extLst>
                <a:ext uri="{FF2B5EF4-FFF2-40B4-BE49-F238E27FC236}">
                  <a16:creationId xmlns:a16="http://schemas.microsoft.com/office/drawing/2014/main" id="{1C01E90D-A0C6-6F42-F0D3-C4158691F809}"/>
                </a:ext>
              </a:extLst>
            </p:cNvPr>
            <p:cNvSpPr/>
            <p:nvPr/>
          </p:nvSpPr>
          <p:spPr>
            <a:xfrm>
              <a:off x="6811365" y="1831314"/>
              <a:ext cx="110066" cy="11006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FFFFFF"/>
                </a:solidFill>
                <a:uFillTx/>
                <a:latin typeface="Century Gothic" pitchFamily="34"/>
              </a:endParaRPr>
            </a:p>
          </p:txBody>
        </p:sp>
        <p:cxnSp>
          <p:nvCxnSpPr>
            <p:cNvPr id="113" name="Straight Connector 8">
              <a:extLst>
                <a:ext uri="{FF2B5EF4-FFF2-40B4-BE49-F238E27FC236}">
                  <a16:creationId xmlns:a16="http://schemas.microsoft.com/office/drawing/2014/main" id="{FEE80E50-3B21-E5BA-5F95-78146969DD14}"/>
                </a:ext>
              </a:extLst>
            </p:cNvPr>
            <p:cNvCxnSpPr>
              <a:stCxn id="112" idx="2"/>
            </p:cNvCxnSpPr>
            <p:nvPr/>
          </p:nvCxnSpPr>
          <p:spPr>
            <a:xfrm flipH="1">
              <a:off x="6859207" y="1941380"/>
              <a:ext cx="7196" cy="285522"/>
            </a:xfrm>
            <a:prstGeom prst="straightConnector1">
              <a:avLst/>
            </a:prstGeom>
            <a:noFill/>
            <a:ln w="12701" cap="flat">
              <a:solidFill>
                <a:srgbClr val="000000"/>
              </a:solidFill>
              <a:prstDash val="solid"/>
              <a:miter/>
            </a:ln>
          </p:spPr>
        </p:cxnSp>
        <p:cxnSp>
          <p:nvCxnSpPr>
            <p:cNvPr id="114" name="Straight Connector 9">
              <a:extLst>
                <a:ext uri="{FF2B5EF4-FFF2-40B4-BE49-F238E27FC236}">
                  <a16:creationId xmlns:a16="http://schemas.microsoft.com/office/drawing/2014/main" id="{0A856F79-BD96-9E57-1090-902BF22F80F9}"/>
                </a:ext>
              </a:extLst>
            </p:cNvPr>
            <p:cNvCxnSpPr/>
            <p:nvPr/>
          </p:nvCxnSpPr>
          <p:spPr>
            <a:xfrm>
              <a:off x="6731072" y="2034503"/>
              <a:ext cx="256251" cy="0"/>
            </a:xfrm>
            <a:prstGeom prst="straightConnector1">
              <a:avLst/>
            </a:prstGeom>
            <a:noFill/>
            <a:ln w="12701" cap="flat">
              <a:solidFill>
                <a:srgbClr val="000000"/>
              </a:solidFill>
              <a:prstDash val="solid"/>
              <a:miter/>
            </a:ln>
          </p:spPr>
        </p:cxnSp>
        <p:cxnSp>
          <p:nvCxnSpPr>
            <p:cNvPr id="115" name="Straight Connector 10">
              <a:extLst>
                <a:ext uri="{FF2B5EF4-FFF2-40B4-BE49-F238E27FC236}">
                  <a16:creationId xmlns:a16="http://schemas.microsoft.com/office/drawing/2014/main" id="{06D988A0-482F-80E0-9B6A-D28D60900E49}"/>
                </a:ext>
              </a:extLst>
            </p:cNvPr>
            <p:cNvCxnSpPr/>
            <p:nvPr/>
          </p:nvCxnSpPr>
          <p:spPr>
            <a:xfrm>
              <a:off x="6859207" y="2225978"/>
              <a:ext cx="117966" cy="118113"/>
            </a:xfrm>
            <a:prstGeom prst="straightConnector1">
              <a:avLst/>
            </a:prstGeom>
            <a:noFill/>
            <a:ln w="12701" cap="flat">
              <a:solidFill>
                <a:srgbClr val="000000"/>
              </a:solidFill>
              <a:prstDash val="solid"/>
              <a:miter/>
            </a:ln>
          </p:spPr>
        </p:cxnSp>
        <p:cxnSp>
          <p:nvCxnSpPr>
            <p:cNvPr id="116" name="Straight Connector 11">
              <a:extLst>
                <a:ext uri="{FF2B5EF4-FFF2-40B4-BE49-F238E27FC236}">
                  <a16:creationId xmlns:a16="http://schemas.microsoft.com/office/drawing/2014/main" id="{EB4DC840-90D0-DBD1-3200-FC5FCD881369}"/>
                </a:ext>
              </a:extLst>
            </p:cNvPr>
            <p:cNvCxnSpPr/>
            <p:nvPr/>
          </p:nvCxnSpPr>
          <p:spPr>
            <a:xfrm flipH="1">
              <a:off x="6765279" y="2227825"/>
              <a:ext cx="91943" cy="116266"/>
            </a:xfrm>
            <a:prstGeom prst="straightConnector1">
              <a:avLst/>
            </a:prstGeom>
            <a:noFill/>
            <a:ln w="12701" cap="flat">
              <a:solidFill>
                <a:srgbClr val="000000"/>
              </a:solidFill>
              <a:prstDash val="solid"/>
              <a:miter/>
            </a:ln>
          </p:spPr>
        </p:cxnSp>
      </p:grpSp>
      <p:grpSp>
        <p:nvGrpSpPr>
          <p:cNvPr id="117" name="Group 5">
            <a:extLst>
              <a:ext uri="{FF2B5EF4-FFF2-40B4-BE49-F238E27FC236}">
                <a16:creationId xmlns:a16="http://schemas.microsoft.com/office/drawing/2014/main" id="{6B5C4937-F26D-DD59-B892-B419F87DFD45}"/>
              </a:ext>
            </a:extLst>
          </p:cNvPr>
          <p:cNvGrpSpPr/>
          <p:nvPr/>
        </p:nvGrpSpPr>
        <p:grpSpPr>
          <a:xfrm>
            <a:off x="9752219" y="3842022"/>
            <a:ext cx="256251" cy="512777"/>
            <a:chOff x="9367598" y="3776709"/>
            <a:chExt cx="256251" cy="512777"/>
          </a:xfrm>
        </p:grpSpPr>
        <p:sp>
          <p:nvSpPr>
            <p:cNvPr id="118" name="Oval 7">
              <a:extLst>
                <a:ext uri="{FF2B5EF4-FFF2-40B4-BE49-F238E27FC236}">
                  <a16:creationId xmlns:a16="http://schemas.microsoft.com/office/drawing/2014/main" id="{9285BE59-572D-3992-F48D-4E43C872A20C}"/>
                </a:ext>
              </a:extLst>
            </p:cNvPr>
            <p:cNvSpPr/>
            <p:nvPr/>
          </p:nvSpPr>
          <p:spPr>
            <a:xfrm>
              <a:off x="9447891" y="3776709"/>
              <a:ext cx="110066" cy="11006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FFFFFF"/>
                </a:solidFill>
                <a:uFillTx/>
                <a:latin typeface="Century Gothic" pitchFamily="34"/>
              </a:endParaRPr>
            </a:p>
          </p:txBody>
        </p:sp>
        <p:cxnSp>
          <p:nvCxnSpPr>
            <p:cNvPr id="119" name="Straight Connector 8">
              <a:extLst>
                <a:ext uri="{FF2B5EF4-FFF2-40B4-BE49-F238E27FC236}">
                  <a16:creationId xmlns:a16="http://schemas.microsoft.com/office/drawing/2014/main" id="{20AD2B08-BB33-26E8-0DAE-81B43BAB556F}"/>
                </a:ext>
              </a:extLst>
            </p:cNvPr>
            <p:cNvCxnSpPr>
              <a:stCxn id="118" idx="2"/>
            </p:cNvCxnSpPr>
            <p:nvPr/>
          </p:nvCxnSpPr>
          <p:spPr>
            <a:xfrm flipH="1">
              <a:off x="9495733" y="3886776"/>
              <a:ext cx="7187" cy="285521"/>
            </a:xfrm>
            <a:prstGeom prst="straightConnector1">
              <a:avLst/>
            </a:prstGeom>
            <a:noFill/>
            <a:ln w="12701" cap="flat">
              <a:solidFill>
                <a:srgbClr val="000000"/>
              </a:solidFill>
              <a:prstDash val="solid"/>
              <a:miter/>
            </a:ln>
          </p:spPr>
        </p:cxnSp>
        <p:cxnSp>
          <p:nvCxnSpPr>
            <p:cNvPr id="120" name="Straight Connector 9">
              <a:extLst>
                <a:ext uri="{FF2B5EF4-FFF2-40B4-BE49-F238E27FC236}">
                  <a16:creationId xmlns:a16="http://schemas.microsoft.com/office/drawing/2014/main" id="{2FB44023-B24B-3FCE-3F8F-7B99CED75D36}"/>
                </a:ext>
              </a:extLst>
            </p:cNvPr>
            <p:cNvCxnSpPr/>
            <p:nvPr/>
          </p:nvCxnSpPr>
          <p:spPr>
            <a:xfrm>
              <a:off x="9367598" y="3979898"/>
              <a:ext cx="256251" cy="0"/>
            </a:xfrm>
            <a:prstGeom prst="straightConnector1">
              <a:avLst/>
            </a:prstGeom>
            <a:noFill/>
            <a:ln w="12701" cap="flat">
              <a:solidFill>
                <a:srgbClr val="000000"/>
              </a:solidFill>
              <a:prstDash val="solid"/>
              <a:miter/>
            </a:ln>
          </p:spPr>
        </p:cxnSp>
        <p:cxnSp>
          <p:nvCxnSpPr>
            <p:cNvPr id="121" name="Straight Connector 10">
              <a:extLst>
                <a:ext uri="{FF2B5EF4-FFF2-40B4-BE49-F238E27FC236}">
                  <a16:creationId xmlns:a16="http://schemas.microsoft.com/office/drawing/2014/main" id="{C112F215-94AA-663A-2821-5258D479DD8A}"/>
                </a:ext>
              </a:extLst>
            </p:cNvPr>
            <p:cNvCxnSpPr/>
            <p:nvPr/>
          </p:nvCxnSpPr>
          <p:spPr>
            <a:xfrm>
              <a:off x="9495733" y="4171383"/>
              <a:ext cx="117966" cy="118103"/>
            </a:xfrm>
            <a:prstGeom prst="straightConnector1">
              <a:avLst/>
            </a:prstGeom>
            <a:noFill/>
            <a:ln w="12701" cap="flat">
              <a:solidFill>
                <a:srgbClr val="000000"/>
              </a:solidFill>
              <a:prstDash val="solid"/>
              <a:miter/>
            </a:ln>
          </p:spPr>
        </p:cxnSp>
        <p:cxnSp>
          <p:nvCxnSpPr>
            <p:cNvPr id="122" name="Straight Connector 11">
              <a:extLst>
                <a:ext uri="{FF2B5EF4-FFF2-40B4-BE49-F238E27FC236}">
                  <a16:creationId xmlns:a16="http://schemas.microsoft.com/office/drawing/2014/main" id="{CEFC511F-0919-6BA3-B1B8-BA942CD0571E}"/>
                </a:ext>
              </a:extLst>
            </p:cNvPr>
            <p:cNvCxnSpPr/>
            <p:nvPr/>
          </p:nvCxnSpPr>
          <p:spPr>
            <a:xfrm flipH="1">
              <a:off x="9401805" y="4173221"/>
              <a:ext cx="91943" cy="116265"/>
            </a:xfrm>
            <a:prstGeom prst="straightConnector1">
              <a:avLst/>
            </a:prstGeom>
            <a:noFill/>
            <a:ln w="12701" cap="flat">
              <a:solidFill>
                <a:srgbClr val="000000"/>
              </a:solidFill>
              <a:prstDash val="solid"/>
              <a:miter/>
            </a:ln>
          </p:spPr>
        </p:cxnSp>
      </p:grpSp>
      <p:grpSp>
        <p:nvGrpSpPr>
          <p:cNvPr id="123" name="Group 5">
            <a:extLst>
              <a:ext uri="{FF2B5EF4-FFF2-40B4-BE49-F238E27FC236}">
                <a16:creationId xmlns:a16="http://schemas.microsoft.com/office/drawing/2014/main" id="{364FB636-6EEE-589D-BDD0-296627B406A5}"/>
              </a:ext>
            </a:extLst>
          </p:cNvPr>
          <p:cNvGrpSpPr/>
          <p:nvPr/>
        </p:nvGrpSpPr>
        <p:grpSpPr>
          <a:xfrm>
            <a:off x="10080415" y="4083342"/>
            <a:ext cx="256252" cy="512768"/>
            <a:chOff x="9695794" y="4018029"/>
            <a:chExt cx="256252" cy="512768"/>
          </a:xfrm>
        </p:grpSpPr>
        <p:sp>
          <p:nvSpPr>
            <p:cNvPr id="124" name="Oval 7">
              <a:extLst>
                <a:ext uri="{FF2B5EF4-FFF2-40B4-BE49-F238E27FC236}">
                  <a16:creationId xmlns:a16="http://schemas.microsoft.com/office/drawing/2014/main" id="{C51FADF5-C2C4-CB89-3976-09FD54B31EBE}"/>
                </a:ext>
              </a:extLst>
            </p:cNvPr>
            <p:cNvSpPr/>
            <p:nvPr/>
          </p:nvSpPr>
          <p:spPr>
            <a:xfrm>
              <a:off x="9776088" y="4018029"/>
              <a:ext cx="110066" cy="11006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FFFFFF"/>
                </a:solidFill>
                <a:uFillTx/>
                <a:latin typeface="Century Gothic" pitchFamily="34"/>
              </a:endParaRPr>
            </a:p>
          </p:txBody>
        </p:sp>
        <p:cxnSp>
          <p:nvCxnSpPr>
            <p:cNvPr id="125" name="Straight Connector 8">
              <a:extLst>
                <a:ext uri="{FF2B5EF4-FFF2-40B4-BE49-F238E27FC236}">
                  <a16:creationId xmlns:a16="http://schemas.microsoft.com/office/drawing/2014/main" id="{492308A2-5985-A250-9C4C-80187448828D}"/>
                </a:ext>
              </a:extLst>
            </p:cNvPr>
            <p:cNvCxnSpPr>
              <a:stCxn id="124" idx="2"/>
            </p:cNvCxnSpPr>
            <p:nvPr/>
          </p:nvCxnSpPr>
          <p:spPr>
            <a:xfrm flipH="1">
              <a:off x="9823929" y="4128095"/>
              <a:ext cx="7187" cy="285521"/>
            </a:xfrm>
            <a:prstGeom prst="straightConnector1">
              <a:avLst/>
            </a:prstGeom>
            <a:noFill/>
            <a:ln w="12701" cap="flat">
              <a:solidFill>
                <a:srgbClr val="000000"/>
              </a:solidFill>
              <a:prstDash val="solid"/>
              <a:miter/>
            </a:ln>
          </p:spPr>
        </p:cxnSp>
        <p:cxnSp>
          <p:nvCxnSpPr>
            <p:cNvPr id="126" name="Straight Connector 9">
              <a:extLst>
                <a:ext uri="{FF2B5EF4-FFF2-40B4-BE49-F238E27FC236}">
                  <a16:creationId xmlns:a16="http://schemas.microsoft.com/office/drawing/2014/main" id="{DBAEA53F-2938-A496-E71B-259940AAE126}"/>
                </a:ext>
              </a:extLst>
            </p:cNvPr>
            <p:cNvCxnSpPr/>
            <p:nvPr/>
          </p:nvCxnSpPr>
          <p:spPr>
            <a:xfrm>
              <a:off x="9695794" y="4221217"/>
              <a:ext cx="256252" cy="0"/>
            </a:xfrm>
            <a:prstGeom prst="straightConnector1">
              <a:avLst/>
            </a:prstGeom>
            <a:noFill/>
            <a:ln w="12701" cap="flat">
              <a:solidFill>
                <a:srgbClr val="000000"/>
              </a:solidFill>
              <a:prstDash val="solid"/>
              <a:miter/>
            </a:ln>
          </p:spPr>
        </p:cxnSp>
        <p:cxnSp>
          <p:nvCxnSpPr>
            <p:cNvPr id="127" name="Straight Connector 10">
              <a:extLst>
                <a:ext uri="{FF2B5EF4-FFF2-40B4-BE49-F238E27FC236}">
                  <a16:creationId xmlns:a16="http://schemas.microsoft.com/office/drawing/2014/main" id="{DB5BE6AE-4D0A-0AAC-69C4-C165769D5E3C}"/>
                </a:ext>
              </a:extLst>
            </p:cNvPr>
            <p:cNvCxnSpPr/>
            <p:nvPr/>
          </p:nvCxnSpPr>
          <p:spPr>
            <a:xfrm>
              <a:off x="9823929" y="4412693"/>
              <a:ext cx="117967" cy="118104"/>
            </a:xfrm>
            <a:prstGeom prst="straightConnector1">
              <a:avLst/>
            </a:prstGeom>
            <a:noFill/>
            <a:ln w="12701" cap="flat">
              <a:solidFill>
                <a:srgbClr val="000000"/>
              </a:solidFill>
              <a:prstDash val="solid"/>
              <a:miter/>
            </a:ln>
          </p:spPr>
        </p:cxnSp>
        <p:cxnSp>
          <p:nvCxnSpPr>
            <p:cNvPr id="128" name="Straight Connector 11">
              <a:extLst>
                <a:ext uri="{FF2B5EF4-FFF2-40B4-BE49-F238E27FC236}">
                  <a16:creationId xmlns:a16="http://schemas.microsoft.com/office/drawing/2014/main" id="{1D05A164-0664-EDE3-244B-B021330872FB}"/>
                </a:ext>
              </a:extLst>
            </p:cNvPr>
            <p:cNvCxnSpPr/>
            <p:nvPr/>
          </p:nvCxnSpPr>
          <p:spPr>
            <a:xfrm flipH="1">
              <a:off x="9730002" y="4414531"/>
              <a:ext cx="91943" cy="116266"/>
            </a:xfrm>
            <a:prstGeom prst="straightConnector1">
              <a:avLst/>
            </a:prstGeom>
            <a:noFill/>
            <a:ln w="12701" cap="flat">
              <a:solidFill>
                <a:srgbClr val="000000"/>
              </a:solidFill>
              <a:prstDash val="solid"/>
              <a:miter/>
            </a:ln>
          </p:spPr>
        </p:cxnSp>
      </p:grpSp>
      <p:sp>
        <p:nvSpPr>
          <p:cNvPr id="129" name="TextBox 29">
            <a:extLst>
              <a:ext uri="{FF2B5EF4-FFF2-40B4-BE49-F238E27FC236}">
                <a16:creationId xmlns:a16="http://schemas.microsoft.com/office/drawing/2014/main" id="{ECF7470D-D02C-104D-F851-C788F56C4A1F}"/>
              </a:ext>
            </a:extLst>
          </p:cNvPr>
          <p:cNvSpPr txBox="1"/>
          <p:nvPr/>
        </p:nvSpPr>
        <p:spPr>
          <a:xfrm>
            <a:off x="6262011" y="644317"/>
            <a:ext cx="2890674" cy="2031325"/>
          </a:xfrm>
          <a:prstGeom prst="rect">
            <a:avLst/>
          </a:prstGeom>
          <a:noFill/>
          <a:ln cap="flat">
            <a:noFill/>
          </a:ln>
        </p:spPr>
        <p:txBody>
          <a:bodyPr vert="horz" wrap="square" lIns="91440" tIns="45720" rIns="91440" bIns="45720" anchor="t" anchorCtr="1"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dirty="0">
                <a:solidFill>
                  <a:srgbClr val="000000"/>
                </a:solidFill>
                <a:uFillTx/>
                <a:latin typeface="Century Gothic" pitchFamily="34"/>
              </a:rPr>
              <a:t>Femmes to the front </a:t>
            </a:r>
            <a:r>
              <a:rPr lang="en-GB" sz="1400" i="0" u="none" strike="noStrike" kern="1200" cap="none" spc="0" baseline="0" dirty="0">
                <a:solidFill>
                  <a:srgbClr val="000000"/>
                </a:solidFill>
                <a:uFillTx/>
                <a:latin typeface="Century Gothic" pitchFamily="34"/>
              </a:rPr>
              <a:t>aims</a:t>
            </a:r>
            <a:r>
              <a:rPr lang="en-GB" sz="1400" i="0" u="none" strike="noStrike" kern="1200" cap="none" spc="0" dirty="0">
                <a:solidFill>
                  <a:srgbClr val="000000"/>
                </a:solidFill>
                <a:uFillTx/>
                <a:latin typeface="Century Gothic" pitchFamily="34"/>
              </a:rPr>
              <a:t> for</a:t>
            </a:r>
            <a:endParaRPr lang="en-GB" sz="1400" b="1" i="0" u="none" strike="noStrike" kern="1200" cap="none" spc="0" baseline="0" dirty="0">
              <a:solidFill>
                <a:srgbClr val="000000"/>
              </a:solidFill>
              <a:uFillTx/>
              <a:latin typeface="Century Gothic" pitchFamily="34"/>
            </a:endParaRP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000000"/>
                </a:solidFill>
                <a:uFillTx/>
                <a:latin typeface="Century Gothic" pitchFamily="34"/>
              </a:rPr>
              <a:t>the spatial re-distribution of historically marginalised performative, kinaesthetic and identitarian ways of living and presenting the body</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entury Gothic" pitchFamily="34"/>
            </a:endParaRP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dirty="0">
                <a:solidFill>
                  <a:srgbClr val="000000"/>
                </a:solidFill>
                <a:latin typeface="Century Gothic" pitchFamily="34"/>
              </a:rPr>
              <a:t>Deconstructive</a:t>
            </a:r>
            <a:r>
              <a:rPr lang="en-GB" sz="1400" dirty="0">
                <a:solidFill>
                  <a:srgbClr val="000000"/>
                </a:solidFill>
                <a:latin typeface="Century Gothic" pitchFamily="34"/>
              </a:rPr>
              <a:t> force.</a:t>
            </a:r>
            <a:endParaRPr lang="en-GB" sz="1400" b="0" i="0" u="none" strike="noStrike" kern="1200" cap="none" spc="0" baseline="0" dirty="0">
              <a:solidFill>
                <a:srgbClr val="000000"/>
              </a:solidFill>
              <a:uFillTx/>
              <a:latin typeface="Century Gothic" pitchFamily="34"/>
            </a:endParaRP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entury Gothic" pitchFamily="34"/>
            </a:endParaRPr>
          </a:p>
        </p:txBody>
      </p:sp>
      <p:sp>
        <p:nvSpPr>
          <p:cNvPr id="130" name="TextBox 29">
            <a:extLst>
              <a:ext uri="{FF2B5EF4-FFF2-40B4-BE49-F238E27FC236}">
                <a16:creationId xmlns:a16="http://schemas.microsoft.com/office/drawing/2014/main" id="{8659181E-2CCA-0BD7-275C-B20FA3450A51}"/>
              </a:ext>
            </a:extLst>
          </p:cNvPr>
          <p:cNvSpPr txBox="1"/>
          <p:nvPr/>
        </p:nvSpPr>
        <p:spPr>
          <a:xfrm>
            <a:off x="9148701" y="5220199"/>
            <a:ext cx="2890674" cy="1815882"/>
          </a:xfrm>
          <a:prstGeom prst="rect">
            <a:avLst/>
          </a:prstGeom>
          <a:noFill/>
          <a:ln cap="flat">
            <a:noFill/>
          </a:ln>
        </p:spPr>
        <p:txBody>
          <a:bodyPr vert="horz" wrap="square" lIns="91440" tIns="45720" rIns="91440" bIns="45720" anchor="t" anchorCtr="1"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000000"/>
                </a:solidFill>
                <a:uFillTx/>
                <a:latin typeface="Century Gothic" pitchFamily="34"/>
              </a:rPr>
              <a:t>Domination of cisgendered gay male body interactions of </a:t>
            </a:r>
            <a:r>
              <a:rPr lang="en-GB" sz="1400" b="1" i="0" u="none" strike="noStrike" kern="1200" cap="none" spc="0" baseline="0" dirty="0" err="1">
                <a:solidFill>
                  <a:srgbClr val="000000"/>
                </a:solidFill>
                <a:uFillTx/>
                <a:latin typeface="Century Gothic" pitchFamily="34"/>
              </a:rPr>
              <a:t>hypersexualisation</a:t>
            </a:r>
            <a:r>
              <a:rPr lang="en-GB" sz="1400" b="0" i="0" u="none" strike="noStrike" kern="1200" cap="none" spc="0" baseline="0" dirty="0">
                <a:solidFill>
                  <a:srgbClr val="000000"/>
                </a:solidFill>
                <a:uFillTx/>
                <a:latin typeface="Century Gothic" pitchFamily="34"/>
              </a:rPr>
              <a:t> of the body and hooking-up culture.</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dirty="0">
              <a:solidFill>
                <a:srgbClr val="000000"/>
              </a:solidFill>
              <a:latin typeface="Century Gothic" pitchFamily="34"/>
            </a:endParaRP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dirty="0">
                <a:solidFill>
                  <a:srgbClr val="000000"/>
                </a:solidFill>
                <a:uFillTx/>
                <a:latin typeface="Century Gothic" pitchFamily="34"/>
              </a:rPr>
              <a:t>Disciplinary</a:t>
            </a:r>
            <a:r>
              <a:rPr lang="en-GB" sz="1400" b="0" i="0" u="none" strike="noStrike" kern="1200" cap="none" spc="0" baseline="0" dirty="0">
                <a:solidFill>
                  <a:srgbClr val="000000"/>
                </a:solidFill>
                <a:uFillTx/>
                <a:latin typeface="Century Gothic" pitchFamily="34"/>
              </a:rPr>
              <a:t> force.</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entury Gothic" pitchFamily="34"/>
            </a:endParaRP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entury Gothic" pitchFamily="34"/>
            </a:endParaRPr>
          </a:p>
        </p:txBody>
      </p:sp>
      <p:sp>
        <p:nvSpPr>
          <p:cNvPr id="131" name="Rectangle 1107">
            <a:extLst>
              <a:ext uri="{FF2B5EF4-FFF2-40B4-BE49-F238E27FC236}">
                <a16:creationId xmlns:a16="http://schemas.microsoft.com/office/drawing/2014/main" id="{5AED993F-CA2B-5E99-643E-FA5B240D687D}"/>
              </a:ext>
            </a:extLst>
          </p:cNvPr>
          <p:cNvSpPr/>
          <p:nvPr/>
        </p:nvSpPr>
        <p:spPr>
          <a:xfrm>
            <a:off x="5270269" y="2924038"/>
            <a:ext cx="717346" cy="1005593"/>
          </a:xfrm>
          <a:prstGeom prst="rect">
            <a:avLst/>
          </a:prstGeom>
          <a:noFill/>
          <a:ln w="12701"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FFFFFF"/>
              </a:solidFill>
              <a:uFillTx/>
              <a:latin typeface="Century Gothic" pitchFamily="34"/>
            </a:endParaRPr>
          </a:p>
        </p:txBody>
      </p:sp>
      <p:sp>
        <p:nvSpPr>
          <p:cNvPr id="132" name="Rectangle 1108">
            <a:extLst>
              <a:ext uri="{FF2B5EF4-FFF2-40B4-BE49-F238E27FC236}">
                <a16:creationId xmlns:a16="http://schemas.microsoft.com/office/drawing/2014/main" id="{BF170AC4-F701-1872-3487-71A4AFC323E7}"/>
              </a:ext>
            </a:extLst>
          </p:cNvPr>
          <p:cNvSpPr/>
          <p:nvPr/>
        </p:nvSpPr>
        <p:spPr>
          <a:xfrm>
            <a:off x="6137001" y="2927887"/>
            <a:ext cx="717346" cy="1005593"/>
          </a:xfrm>
          <a:prstGeom prst="rect">
            <a:avLst/>
          </a:prstGeom>
          <a:noFill/>
          <a:ln w="12701"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FFFFFF"/>
              </a:solidFill>
              <a:uFillTx/>
              <a:latin typeface="Century Gothic" pitchFamily="34"/>
            </a:endParaRPr>
          </a:p>
        </p:txBody>
      </p:sp>
      <p:cxnSp>
        <p:nvCxnSpPr>
          <p:cNvPr id="133" name="Straight Arrow Connector 1110">
            <a:extLst>
              <a:ext uri="{FF2B5EF4-FFF2-40B4-BE49-F238E27FC236}">
                <a16:creationId xmlns:a16="http://schemas.microsoft.com/office/drawing/2014/main" id="{0C46084A-73DC-E1CB-C786-08BE5F6A4BC3}"/>
              </a:ext>
            </a:extLst>
          </p:cNvPr>
          <p:cNvCxnSpPr>
            <a:cxnSpLocks/>
          </p:cNvCxnSpPr>
          <p:nvPr/>
        </p:nvCxnSpPr>
        <p:spPr>
          <a:xfrm>
            <a:off x="6063025" y="3974427"/>
            <a:ext cx="1059686" cy="1264310"/>
          </a:xfrm>
          <a:prstGeom prst="straightConnector1">
            <a:avLst/>
          </a:prstGeom>
          <a:noFill/>
          <a:ln w="6345" cap="flat">
            <a:solidFill>
              <a:srgbClr val="FF0000"/>
            </a:solidFill>
            <a:prstDash val="solid"/>
            <a:miter/>
            <a:tailEnd type="arrow"/>
          </a:ln>
        </p:spPr>
      </p:cxnSp>
      <p:sp>
        <p:nvSpPr>
          <p:cNvPr id="134" name="TextBox 29">
            <a:extLst>
              <a:ext uri="{FF2B5EF4-FFF2-40B4-BE49-F238E27FC236}">
                <a16:creationId xmlns:a16="http://schemas.microsoft.com/office/drawing/2014/main" id="{DB6A9460-DA5A-5B2D-D528-FE690D4BA3E6}"/>
              </a:ext>
            </a:extLst>
          </p:cNvPr>
          <p:cNvSpPr txBox="1"/>
          <p:nvPr/>
        </p:nvSpPr>
        <p:spPr>
          <a:xfrm>
            <a:off x="4892138" y="5173424"/>
            <a:ext cx="3691903" cy="181588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itchFamily="34"/>
              </a:rPr>
              <a:t>A reflexive process of learning </a:t>
            </a:r>
            <a:r>
              <a:rPr lang="en-GB" sz="1400" b="1" i="0" u="none" strike="noStrike" kern="0" cap="none" spc="0" baseline="0" dirty="0">
                <a:solidFill>
                  <a:srgbClr val="000000"/>
                </a:solidFill>
                <a:uFillTx/>
                <a:latin typeface="Century Gothic" pitchFamily="34"/>
              </a:rPr>
              <a:t>everyone’s right to be respected</a:t>
            </a:r>
            <a:r>
              <a:rPr lang="en-GB" sz="1400" b="0" i="0" u="none" strike="noStrike" kern="0" cap="none" spc="0" baseline="0" dirty="0">
                <a:solidFill>
                  <a:srgbClr val="000000"/>
                </a:solidFill>
                <a:uFillTx/>
                <a:latin typeface="Century Gothic" pitchFamily="34"/>
              </a:rPr>
              <a:t> and the interaction with the others </a:t>
            </a:r>
            <a:r>
              <a:rPr lang="en-GB" sz="1400" b="1" i="1" u="none" strike="noStrike" kern="0" cap="none" spc="0" baseline="0" dirty="0">
                <a:solidFill>
                  <a:srgbClr val="000000"/>
                </a:solidFill>
                <a:uFillTx/>
                <a:latin typeface="Century Gothic" pitchFamily="34"/>
              </a:rPr>
              <a:t>in a non-instrumental way </a:t>
            </a:r>
            <a:r>
              <a:rPr lang="en-GB" sz="1400" b="0" i="0" u="none" strike="noStrike" kern="0" cap="none" spc="0" baseline="0" dirty="0">
                <a:solidFill>
                  <a:srgbClr val="000000"/>
                </a:solidFill>
                <a:uFillTx/>
                <a:latin typeface="Century Gothic" pitchFamily="34"/>
              </a:rPr>
              <a:t>(Wanda).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kern="0" dirty="0">
              <a:solidFill>
                <a:srgbClr val="000000"/>
              </a:solidFill>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itchFamily="34"/>
              </a:rPr>
              <a:t>Agency and empowerment.</a:t>
            </a:r>
            <a:endParaRPr lang="en-GB" sz="1400" b="0" i="0" u="none" strike="noStrike" kern="120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entury Gothic" pitchFamily="34"/>
            </a:endParaRPr>
          </a:p>
        </p:txBody>
      </p:sp>
      <p:sp>
        <p:nvSpPr>
          <p:cNvPr id="135" name="TextBox 29">
            <a:extLst>
              <a:ext uri="{FF2B5EF4-FFF2-40B4-BE49-F238E27FC236}">
                <a16:creationId xmlns:a16="http://schemas.microsoft.com/office/drawing/2014/main" id="{B192CE3E-A235-1AB5-B30E-EA1D4D9F69D3}"/>
              </a:ext>
            </a:extLst>
          </p:cNvPr>
          <p:cNvSpPr txBox="1"/>
          <p:nvPr/>
        </p:nvSpPr>
        <p:spPr>
          <a:xfrm>
            <a:off x="1563504" y="5006547"/>
            <a:ext cx="2890674" cy="138499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1" u="none" strike="noStrike" kern="0" cap="none" spc="0" baseline="0" dirty="0">
                <a:solidFill>
                  <a:srgbClr val="000000"/>
                </a:solidFill>
                <a:uFillTx/>
                <a:latin typeface="Century Gothic" pitchFamily="34"/>
              </a:rPr>
              <a:t>Awareness work:</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1" i="1" u="none" strike="noStrike" kern="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0" cap="none" spc="0" baseline="0" dirty="0">
                <a:solidFill>
                  <a:srgbClr val="000000"/>
                </a:solidFill>
                <a:uFillTx/>
                <a:latin typeface="Century Gothic" pitchFamily="34"/>
              </a:rPr>
              <a:t>Good consent </a:t>
            </a:r>
            <a:r>
              <a:rPr lang="en-GB" sz="1400" b="0" i="0" u="none" strike="noStrike" kern="0" cap="none" spc="0" baseline="0" dirty="0">
                <a:solidFill>
                  <a:srgbClr val="000000"/>
                </a:solidFill>
                <a:uFillTx/>
                <a:latin typeface="Century Gothic" pitchFamily="34"/>
              </a:rPr>
              <a:t>and </a:t>
            </a:r>
            <a:r>
              <a:rPr lang="en-GB" sz="1400" b="1" i="0" u="none" strike="noStrike" kern="0" cap="none" spc="0" baseline="0" dirty="0">
                <a:solidFill>
                  <a:srgbClr val="000000"/>
                </a:solidFill>
                <a:uFillTx/>
                <a:latin typeface="Century Gothic" pitchFamily="34"/>
              </a:rPr>
              <a:t>harm-reduction </a:t>
            </a:r>
            <a:r>
              <a:rPr lang="en-GB" sz="1400" b="0" i="0" u="none" strike="noStrike" kern="0" cap="none" spc="0" baseline="0" dirty="0">
                <a:solidFill>
                  <a:srgbClr val="000000"/>
                </a:solidFill>
                <a:uFillTx/>
                <a:latin typeface="Century Gothic" pitchFamily="34"/>
              </a:rPr>
              <a:t>as values of learning self and collective care</a:t>
            </a:r>
            <a:endParaRPr lang="en-GB" sz="1400" b="0" i="0" u="none" strike="noStrike" kern="120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entury Gothic" pitchFamily="34"/>
            </a:endParaRPr>
          </a:p>
        </p:txBody>
      </p:sp>
      <p:cxnSp>
        <p:nvCxnSpPr>
          <p:cNvPr id="136" name="Straight Arrow Connector 1117">
            <a:extLst>
              <a:ext uri="{FF2B5EF4-FFF2-40B4-BE49-F238E27FC236}">
                <a16:creationId xmlns:a16="http://schemas.microsoft.com/office/drawing/2014/main" id="{8F628647-247E-F6A2-711E-73430ED168C1}"/>
              </a:ext>
            </a:extLst>
          </p:cNvPr>
          <p:cNvCxnSpPr>
            <a:cxnSpLocks/>
          </p:cNvCxnSpPr>
          <p:nvPr/>
        </p:nvCxnSpPr>
        <p:spPr>
          <a:xfrm flipH="1" flipV="1">
            <a:off x="4580376" y="1831314"/>
            <a:ext cx="589749" cy="322055"/>
          </a:xfrm>
          <a:prstGeom prst="straightConnector1">
            <a:avLst/>
          </a:prstGeom>
          <a:noFill/>
          <a:ln w="6345" cap="flat">
            <a:solidFill>
              <a:srgbClr val="FF0000"/>
            </a:solidFill>
            <a:prstDash val="solid"/>
            <a:miter/>
            <a:tailEnd type="arrow"/>
          </a:ln>
        </p:spPr>
      </p:cxnSp>
      <p:pic>
        <p:nvPicPr>
          <p:cNvPr id="137" name="Picture 1125">
            <a:extLst>
              <a:ext uri="{FF2B5EF4-FFF2-40B4-BE49-F238E27FC236}">
                <a16:creationId xmlns:a16="http://schemas.microsoft.com/office/drawing/2014/main" id="{B3F0D695-261C-F8E6-DBC2-77B93540A0B3}"/>
              </a:ext>
            </a:extLst>
          </p:cNvPr>
          <p:cNvPicPr>
            <a:picLocks noChangeAspect="1"/>
          </p:cNvPicPr>
          <p:nvPr/>
        </p:nvPicPr>
        <p:blipFill>
          <a:blip r:embed="rId3">
            <a:alphaModFix amt="35000"/>
          </a:blip>
          <a:stretch>
            <a:fillRect/>
          </a:stretch>
        </p:blipFill>
        <p:spPr>
          <a:xfrm>
            <a:off x="9100066" y="738317"/>
            <a:ext cx="3300545" cy="1927829"/>
          </a:xfrm>
          <a:prstGeom prst="rect">
            <a:avLst/>
          </a:prstGeom>
          <a:noFill/>
          <a:ln cap="flat">
            <a:noFill/>
          </a:ln>
        </p:spPr>
      </p:pic>
      <p:sp>
        <p:nvSpPr>
          <p:cNvPr id="138" name="TextBox 29">
            <a:extLst>
              <a:ext uri="{FF2B5EF4-FFF2-40B4-BE49-F238E27FC236}">
                <a16:creationId xmlns:a16="http://schemas.microsoft.com/office/drawing/2014/main" id="{C0D50BD1-94E7-E5BC-B14A-00BD452CC90C}"/>
              </a:ext>
            </a:extLst>
          </p:cNvPr>
          <p:cNvSpPr txBox="1"/>
          <p:nvPr/>
        </p:nvSpPr>
        <p:spPr>
          <a:xfrm>
            <a:off x="522368" y="731270"/>
            <a:ext cx="4058008" cy="2462213"/>
          </a:xfrm>
          <a:prstGeom prst="rect">
            <a:avLst/>
          </a:prstGeom>
          <a:noFill/>
          <a:ln cap="flat">
            <a:noFill/>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0" cap="none" spc="0" baseline="0" dirty="0">
                <a:solidFill>
                  <a:srgbClr val="000000"/>
                </a:solidFill>
                <a:uFillTx/>
                <a:latin typeface="Century Gothic" pitchFamily="34"/>
              </a:rPr>
              <a:t>Sex-positive </a:t>
            </a:r>
            <a:r>
              <a:rPr lang="en-GB" sz="1400" b="0" i="0" u="none" strike="noStrike" kern="0" cap="none" spc="0" baseline="0" dirty="0">
                <a:solidFill>
                  <a:srgbClr val="000000"/>
                </a:solidFill>
                <a:uFillTx/>
                <a:latin typeface="Century Gothic" pitchFamily="34"/>
              </a:rPr>
              <a:t>and </a:t>
            </a:r>
            <a:r>
              <a:rPr lang="en-GB" sz="1400" b="1" i="0" u="none" strike="noStrike" kern="0" cap="none" spc="0" baseline="0" dirty="0">
                <a:solidFill>
                  <a:srgbClr val="000000"/>
                </a:solidFill>
                <a:uFillTx/>
                <a:latin typeface="Century Gothic" pitchFamily="34"/>
              </a:rPr>
              <a:t>drug-positive </a:t>
            </a:r>
            <a:r>
              <a:rPr lang="en-GB" sz="1400" b="0" i="0" u="none" strike="noStrike" kern="0" cap="none" spc="0" baseline="0" dirty="0">
                <a:solidFill>
                  <a:srgbClr val="000000"/>
                </a:solidFill>
                <a:uFillTx/>
                <a:latin typeface="Century Gothic" pitchFamily="34"/>
              </a:rPr>
              <a:t>spaces.</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0" cap="none" spc="0" baseline="0" dirty="0">
              <a:solidFill>
                <a:srgbClr val="000000"/>
              </a:solidFill>
              <a:uFillTx/>
              <a:latin typeface="Century Gothic" pitchFamily="34"/>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itchFamily="34"/>
              </a:rPr>
              <a:t>Differences and commonalities.</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dirty="0">
              <a:solidFill>
                <a:srgbClr val="000000"/>
              </a:solidFill>
              <a:latin typeface="Century Gothic" pitchFamily="34"/>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000000"/>
                </a:solidFill>
                <a:uFillTx/>
                <a:latin typeface="Century Gothic" pitchFamily="34"/>
              </a:rPr>
              <a:t>Divergent and diverse sexualities are practiced.</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entury Gothic" pitchFamily="34"/>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chemeClr val="accent6"/>
                </a:solidFill>
                <a:uFillTx/>
                <a:latin typeface="Century Gothic" pitchFamily="34"/>
              </a:rPr>
              <a:t>Terrain for learning conflict resolution and boundaries setting.</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kern="0" dirty="0">
              <a:solidFill>
                <a:srgbClr val="000000"/>
              </a:solidFill>
              <a:latin typeface="Century Gothic" pitchFamily="34"/>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chemeClr val="accent6"/>
                </a:solidFill>
                <a:uFillTx/>
                <a:latin typeface="Century Gothic" pitchFamily="34"/>
              </a:rPr>
              <a:t>Solidarity and re-distribution.</a:t>
            </a:r>
            <a:endParaRPr lang="en-GB" sz="1400" b="0" i="0" u="none" strike="noStrike" kern="1200" cap="none" spc="0" baseline="0" dirty="0">
              <a:solidFill>
                <a:schemeClr val="accent6"/>
              </a:solidFill>
              <a:uFillTx/>
              <a:latin typeface="Century Gothic" pitchFamily="34"/>
            </a:endParaRPr>
          </a:p>
        </p:txBody>
      </p:sp>
      <p:pic>
        <p:nvPicPr>
          <p:cNvPr id="141" name="Picture 140">
            <a:extLst>
              <a:ext uri="{FF2B5EF4-FFF2-40B4-BE49-F238E27FC236}">
                <a16:creationId xmlns:a16="http://schemas.microsoft.com/office/drawing/2014/main" id="{18822317-21C5-ECBD-709F-F6A42BDD2008}"/>
              </a:ext>
            </a:extLst>
          </p:cNvPr>
          <p:cNvPicPr>
            <a:picLocks noChangeAspect="1"/>
          </p:cNvPicPr>
          <p:nvPr/>
        </p:nvPicPr>
        <p:blipFill>
          <a:blip r:embed="rId4">
            <a:alphaModFix amt="50000"/>
          </a:blip>
          <a:stretch>
            <a:fillRect/>
          </a:stretch>
        </p:blipFill>
        <p:spPr>
          <a:xfrm>
            <a:off x="656185" y="3814488"/>
            <a:ext cx="1863581" cy="1655430"/>
          </a:xfrm>
          <a:prstGeom prst="rect">
            <a:avLst/>
          </a:prstGeom>
        </p:spPr>
      </p:pic>
      <p:cxnSp>
        <p:nvCxnSpPr>
          <p:cNvPr id="145" name="Straight Arrow Connector 1110">
            <a:extLst>
              <a:ext uri="{FF2B5EF4-FFF2-40B4-BE49-F238E27FC236}">
                <a16:creationId xmlns:a16="http://schemas.microsoft.com/office/drawing/2014/main" id="{C511525F-961B-39F9-A2E2-8CCFF64CB673}"/>
              </a:ext>
            </a:extLst>
          </p:cNvPr>
          <p:cNvCxnSpPr>
            <a:cxnSpLocks/>
            <a:endCxn id="135" idx="0"/>
          </p:cNvCxnSpPr>
          <p:nvPr/>
        </p:nvCxnSpPr>
        <p:spPr>
          <a:xfrm flipH="1">
            <a:off x="3008841" y="4094849"/>
            <a:ext cx="962837" cy="911698"/>
          </a:xfrm>
          <a:prstGeom prst="straightConnector1">
            <a:avLst/>
          </a:prstGeom>
          <a:noFill/>
          <a:ln w="6345" cap="flat">
            <a:solidFill>
              <a:srgbClr val="FF0000"/>
            </a:solidFill>
            <a:prstDash val="solid"/>
            <a:miter/>
            <a:tailEnd type="arrow"/>
          </a:ln>
        </p:spPr>
      </p:cxnSp>
      <p:sp>
        <p:nvSpPr>
          <p:cNvPr id="149" name="Rectangle 76">
            <a:extLst>
              <a:ext uri="{FF2B5EF4-FFF2-40B4-BE49-F238E27FC236}">
                <a16:creationId xmlns:a16="http://schemas.microsoft.com/office/drawing/2014/main" id="{703BC887-98CB-35E0-9352-C864B8CC5612}"/>
              </a:ext>
            </a:extLst>
          </p:cNvPr>
          <p:cNvSpPr/>
          <p:nvPr/>
        </p:nvSpPr>
        <p:spPr>
          <a:xfrm>
            <a:off x="0" y="-2267"/>
            <a:ext cx="6104558" cy="401174"/>
          </a:xfrm>
          <a:prstGeom prst="rect">
            <a:avLst/>
          </a:pr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dirty="0">
                <a:solidFill>
                  <a:srgbClr val="FFFFFF"/>
                </a:solidFill>
                <a:uFillTx/>
                <a:latin typeface="Century Gothic" pitchFamily="34"/>
              </a:rPr>
              <a:t>Political negotiations and mobilisations</a:t>
            </a:r>
          </a:p>
        </p:txBody>
      </p:sp>
      <p:sp>
        <p:nvSpPr>
          <p:cNvPr id="38" name="Rectangle 76">
            <a:extLst>
              <a:ext uri="{FF2B5EF4-FFF2-40B4-BE49-F238E27FC236}">
                <a16:creationId xmlns:a16="http://schemas.microsoft.com/office/drawing/2014/main" id="{D9EC0CE8-59AA-6873-C742-08395C67A3B8}"/>
              </a:ext>
            </a:extLst>
          </p:cNvPr>
          <p:cNvSpPr/>
          <p:nvPr/>
        </p:nvSpPr>
        <p:spPr>
          <a:xfrm>
            <a:off x="6084915" y="-2268"/>
            <a:ext cx="6107085" cy="401174"/>
          </a:xfrm>
          <a:prstGeom prst="rect">
            <a:avLst/>
          </a:prstGeom>
          <a:solidFill>
            <a:schemeClr val="bg2"/>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FF0000"/>
                </a:solidFill>
                <a:latin typeface="Century Gothic" pitchFamily="34"/>
              </a:rPr>
              <a:t>Where and how people feel better dancing?</a:t>
            </a:r>
            <a:endParaRPr lang="en-GB" sz="1600" b="0" i="0" u="none" strike="noStrike" kern="1200" cap="none" spc="0" baseline="0" dirty="0">
              <a:solidFill>
                <a:srgbClr val="FF0000"/>
              </a:solidFill>
              <a:uFillTx/>
              <a:latin typeface="Century Gothic" pitchFamily="3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130" grpId="0"/>
      <p:bldP spid="131" grpId="0" animBg="1"/>
      <p:bldP spid="132" grpId="0" animBg="1"/>
      <p:bldP spid="134" grpId="0"/>
      <p:bldP spid="135" grpId="0"/>
      <p:bldP spid="138" grpId="0"/>
    </p:bldLst>
  </p:timing>
</p:sld>
</file>

<file path=ppt/slides/slide19.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8BA847-5682-9321-2ABC-CBFEE75DC7AC}"/>
              </a:ext>
            </a:extLst>
          </p:cNvPr>
          <p:cNvSpPr txBox="1"/>
          <p:nvPr/>
        </p:nvSpPr>
        <p:spPr>
          <a:xfrm>
            <a:off x="1375666" y="1426913"/>
            <a:ext cx="9440667" cy="4004173"/>
          </a:xfrm>
          <a:prstGeom prst="rect">
            <a:avLst/>
          </a:prstGeom>
          <a:noFill/>
        </p:spPr>
        <p:txBody>
          <a:bodyPr wrap="square">
            <a:spAutoFit/>
          </a:bodyPr>
          <a:lstStyle/>
          <a:p>
            <a:pPr>
              <a:lnSpc>
                <a:spcPct val="90000"/>
              </a:lnSpc>
              <a:spcAft>
                <a:spcPts val="600"/>
              </a:spcAft>
              <a:defRPr sz="1800" b="0" i="0" u="none" strike="noStrike" kern="0" cap="none" spc="0" baseline="0">
                <a:solidFill>
                  <a:srgbClr val="000000"/>
                </a:solidFill>
                <a:uFillTx/>
              </a:defRPr>
            </a:pPr>
            <a:r>
              <a:rPr lang="en-US" sz="1400" dirty="0">
                <a:latin typeface="Century Gothic" panose="020B0502020202020204" pitchFamily="34" charset="0"/>
              </a:rPr>
              <a:t>QTDF offer the socio-spatial conditions under which dissident and non-conforming bodies can </a:t>
            </a:r>
            <a:r>
              <a:rPr lang="en-US" sz="1400" i="1" dirty="0">
                <a:latin typeface="Century Gothic" panose="020B0502020202020204" pitchFamily="34" charset="0"/>
              </a:rPr>
              <a:t>take shape </a:t>
            </a:r>
            <a:r>
              <a:rPr lang="en-US" sz="1400" dirty="0">
                <a:latin typeface="Century Gothic" panose="020B0502020202020204" pitchFamily="34" charset="0"/>
              </a:rPr>
              <a:t>and </a:t>
            </a:r>
            <a:r>
              <a:rPr lang="en-US" sz="1400" dirty="0" err="1">
                <a:latin typeface="Century Gothic" panose="020B0502020202020204" pitchFamily="34" charset="0"/>
              </a:rPr>
              <a:t>materialise</a:t>
            </a:r>
            <a:r>
              <a:rPr lang="en-US" sz="1400" dirty="0">
                <a:latin typeface="Century Gothic" panose="020B0502020202020204" pitchFamily="34" charset="0"/>
              </a:rPr>
              <a:t>.</a:t>
            </a:r>
          </a:p>
          <a:p>
            <a:pPr marL="0" marR="0" lvl="0" indent="-228600" fontAlgn="auto">
              <a:lnSpc>
                <a:spcPct val="90000"/>
              </a:lnSpc>
              <a:spcBef>
                <a:spcPts val="0"/>
              </a:spcBef>
              <a:spcAft>
                <a:spcPts val="600"/>
              </a:spcAft>
              <a:buFont typeface="Arial" panose="020B0604020202020204" pitchFamily="34" charset="0"/>
              <a:buChar char="•"/>
              <a:tabLst/>
              <a:defRPr sz="1800" b="0" i="0" u="none" strike="noStrike" kern="0" cap="none" spc="0" baseline="0">
                <a:solidFill>
                  <a:srgbClr val="000000"/>
                </a:solidFill>
                <a:uFillTx/>
              </a:defRPr>
            </a:pPr>
            <a:endParaRPr lang="en-US" sz="1400" dirty="0">
              <a:latin typeface="Century Gothic" panose="020B0502020202020204" pitchFamily="34" charset="0"/>
            </a:endParaRPr>
          </a:p>
          <a:p>
            <a:pPr marR="0" lvl="0" fontAlgn="auto">
              <a:lnSpc>
                <a:spcPct val="90000"/>
              </a:lnSpc>
              <a:spcBef>
                <a:spcPts val="0"/>
              </a:spcBef>
              <a:spcAft>
                <a:spcPts val="600"/>
              </a:spcAft>
              <a:tabLst/>
              <a:defRPr sz="1800" b="0" i="0" u="none" strike="noStrike" kern="0" cap="none" spc="0" baseline="0">
                <a:solidFill>
                  <a:srgbClr val="000000"/>
                </a:solidFill>
                <a:uFillTx/>
              </a:defRPr>
            </a:pPr>
            <a:r>
              <a:rPr lang="en-US" sz="1400" dirty="0">
                <a:latin typeface="Century Gothic" panose="020B0502020202020204" pitchFamily="34" charset="0"/>
              </a:rPr>
              <a:t>The exchange of </a:t>
            </a:r>
            <a:r>
              <a:rPr lang="en-US" sz="1400" dirty="0" err="1">
                <a:latin typeface="Century Gothic" panose="020B0502020202020204" pitchFamily="34" charset="0"/>
              </a:rPr>
              <a:t>kinaesthetic</a:t>
            </a:r>
            <a:r>
              <a:rPr lang="en-US" sz="1400" dirty="0">
                <a:latin typeface="Century Gothic" panose="020B0502020202020204" pitchFamily="34" charset="0"/>
              </a:rPr>
              <a:t> and performative elements mediates body transformations in QTDF. Although they can be studied from an interpersonal approach, a transpersonal one is closer to understanding the emergent properties of the feeling of collectivity or the </a:t>
            </a:r>
            <a:r>
              <a:rPr lang="en-US" sz="1400" i="1" dirty="0">
                <a:latin typeface="Century Gothic" panose="020B0502020202020204" pitchFamily="34" charset="0"/>
              </a:rPr>
              <a:t>vibe.</a:t>
            </a:r>
            <a:endParaRPr lang="en-US" sz="1400" dirty="0">
              <a:effectLst/>
              <a:latin typeface="Century Gothic" panose="020B0502020202020204" pitchFamily="34" charset="0"/>
            </a:endParaRPr>
          </a:p>
          <a:p>
            <a:pPr marR="0" lvl="0" fontAlgn="auto">
              <a:lnSpc>
                <a:spcPct val="90000"/>
              </a:lnSpc>
              <a:spcBef>
                <a:spcPts val="0"/>
              </a:spcBef>
              <a:spcAft>
                <a:spcPts val="600"/>
              </a:spcAft>
              <a:tabLst/>
              <a:defRPr sz="1800" b="0" i="0" u="none" strike="noStrike" kern="0" cap="none" spc="0" baseline="0">
                <a:solidFill>
                  <a:srgbClr val="000000"/>
                </a:solidFill>
                <a:uFillTx/>
              </a:defRPr>
            </a:pPr>
            <a:endParaRPr lang="en-US" sz="1400" dirty="0">
              <a:latin typeface="Century Gothic" panose="020B0502020202020204" pitchFamily="34" charset="0"/>
            </a:endParaRPr>
          </a:p>
          <a:p>
            <a:pPr marR="0" lvl="0" fontAlgn="auto">
              <a:lnSpc>
                <a:spcPct val="90000"/>
              </a:lnSpc>
              <a:spcBef>
                <a:spcPts val="0"/>
              </a:spcBef>
              <a:spcAft>
                <a:spcPts val="600"/>
              </a:spcAft>
              <a:tabLst/>
              <a:defRPr sz="1800" b="0" i="0" u="none" strike="noStrike" kern="0" cap="none" spc="0" baseline="0">
                <a:solidFill>
                  <a:srgbClr val="000000"/>
                </a:solidFill>
                <a:uFillTx/>
              </a:defRPr>
            </a:pPr>
            <a:r>
              <a:rPr lang="en-US" sz="1400" dirty="0">
                <a:effectLst/>
                <a:latin typeface="Century Gothic" panose="020B0502020202020204" pitchFamily="34" charset="0"/>
              </a:rPr>
              <a:t>Dancing queer means that bodies can explore and find themselves in suspended spaces and kinaesthesias that escape hegemonic body politics of control and surveillance, which for non-conforming and dissident bodies, sometimes become the only space and time where their identity and their desired social configurations can happen.</a:t>
            </a:r>
            <a:endParaRPr lang="en-US" sz="1400" dirty="0">
              <a:latin typeface="Century Gothic" panose="020B0502020202020204" pitchFamily="34" charset="0"/>
            </a:endParaRPr>
          </a:p>
          <a:p>
            <a:pPr marR="0" lvl="0" fontAlgn="auto">
              <a:lnSpc>
                <a:spcPct val="90000"/>
              </a:lnSpc>
              <a:spcBef>
                <a:spcPts val="0"/>
              </a:spcBef>
              <a:spcAft>
                <a:spcPts val="600"/>
              </a:spcAft>
              <a:tabLst/>
              <a:defRPr sz="1800" b="0" i="0" u="none" strike="noStrike" kern="0" cap="none" spc="0" baseline="0">
                <a:solidFill>
                  <a:srgbClr val="000000"/>
                </a:solidFill>
                <a:uFillTx/>
              </a:defRPr>
            </a:pPr>
            <a:endParaRPr lang="en-US" sz="1400" b="0" i="0" u="none" strike="noStrike" cap="none" spc="0" baseline="0" dirty="0">
              <a:uFillTx/>
              <a:latin typeface="Century Gothic" panose="020B0502020202020204" pitchFamily="34" charset="0"/>
            </a:endParaRPr>
          </a:p>
          <a:p>
            <a:pPr>
              <a:lnSpc>
                <a:spcPct val="90000"/>
              </a:lnSpc>
              <a:spcAft>
                <a:spcPts val="600"/>
              </a:spcAft>
              <a:defRPr sz="1800" b="0" i="0" u="none" strike="noStrike" kern="0" cap="none" spc="0" baseline="0">
                <a:solidFill>
                  <a:srgbClr val="000000"/>
                </a:solidFill>
                <a:uFillTx/>
              </a:defRPr>
            </a:pPr>
            <a:r>
              <a:rPr lang="en-US" sz="1400" dirty="0">
                <a:latin typeface="Century Gothic" panose="020B0502020202020204" pitchFamily="34" charset="0"/>
              </a:rPr>
              <a:t>A phenomenological perspective serves to understand the relationship between body transformations and space as it explains how experience shapes the body as it interacts with different spaces, people and objects and takes different paths and turning points in life.</a:t>
            </a:r>
          </a:p>
          <a:p>
            <a:pPr marR="0" lvl="0" fontAlgn="auto">
              <a:lnSpc>
                <a:spcPct val="90000"/>
              </a:lnSpc>
              <a:spcBef>
                <a:spcPts val="0"/>
              </a:spcBef>
              <a:spcAft>
                <a:spcPts val="600"/>
              </a:spcAft>
              <a:tabLst/>
              <a:defRPr sz="1800" b="0" i="0" u="none" strike="noStrike" kern="0" cap="none" spc="0" baseline="0">
                <a:solidFill>
                  <a:srgbClr val="000000"/>
                </a:solidFill>
                <a:uFillTx/>
              </a:defRPr>
            </a:pPr>
            <a:endParaRPr lang="en-US" sz="1400" dirty="0">
              <a:effectLst/>
              <a:latin typeface="Century Gothic" panose="020B0502020202020204" pitchFamily="34" charset="0"/>
            </a:endParaRPr>
          </a:p>
          <a:p>
            <a:pPr marR="0" lvl="0" fontAlgn="auto">
              <a:lnSpc>
                <a:spcPct val="90000"/>
              </a:lnSpc>
              <a:spcBef>
                <a:spcPts val="0"/>
              </a:spcBef>
              <a:spcAft>
                <a:spcPts val="600"/>
              </a:spcAft>
              <a:tabLst/>
              <a:defRPr sz="1800" b="0" i="0" u="none" strike="noStrike" kern="0" cap="none" spc="0" baseline="0">
                <a:solidFill>
                  <a:srgbClr val="000000"/>
                </a:solidFill>
                <a:uFillTx/>
              </a:defRPr>
            </a:pPr>
            <a:endParaRPr lang="en-US" sz="1400" b="0" i="0" u="none" strike="noStrike" cap="none" spc="0" baseline="0" dirty="0">
              <a:uFillTx/>
              <a:latin typeface="Century Gothic" panose="020B0502020202020204" pitchFamily="34" charset="0"/>
            </a:endParaRPr>
          </a:p>
        </p:txBody>
      </p:sp>
      <p:sp>
        <p:nvSpPr>
          <p:cNvPr id="2" name="Rectangle 76">
            <a:extLst>
              <a:ext uri="{FF2B5EF4-FFF2-40B4-BE49-F238E27FC236}">
                <a16:creationId xmlns:a16="http://schemas.microsoft.com/office/drawing/2014/main" id="{A53FC0B8-B5EC-043B-BE31-69DD56FFE7CB}"/>
              </a:ext>
            </a:extLst>
          </p:cNvPr>
          <p:cNvSpPr/>
          <p:nvPr/>
        </p:nvSpPr>
        <p:spPr>
          <a:xfrm>
            <a:off x="1" y="-2267"/>
            <a:ext cx="3909316" cy="401174"/>
          </a:xfrm>
          <a:prstGeom prst="rect">
            <a:avLst/>
          </a:pr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FFFFFF"/>
                </a:solidFill>
                <a:latin typeface="Century Gothic" pitchFamily="34"/>
              </a:rPr>
              <a:t>Further conclusions</a:t>
            </a:r>
            <a:endParaRPr lang="en-GB" sz="1600" b="0" i="0" u="none" strike="noStrike" kern="1200" cap="none" spc="0" baseline="0" dirty="0">
              <a:solidFill>
                <a:srgbClr val="FFFFFF"/>
              </a:solidFill>
              <a:uFillTx/>
              <a:latin typeface="Century Gothic" pitchFamily="34"/>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20">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6D557EF9-AFAF-EE42-8A86-4E40E277A1E3}"/>
              </a:ext>
            </a:extLst>
          </p:cNvPr>
          <p:cNvSpPr txBox="1"/>
          <p:nvPr/>
        </p:nvSpPr>
        <p:spPr>
          <a:xfrm>
            <a:off x="1013264" y="2694398"/>
            <a:ext cx="8855415" cy="424731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0" cap="none" spc="0" baseline="0" dirty="0">
                <a:uFillTx/>
                <a:latin typeface="Century Gothic" pitchFamily="34"/>
              </a:rPr>
              <a:t>Contents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0" cap="none" spc="0" baseline="0" dirty="0">
              <a:uFillTx/>
              <a:latin typeface="Century Gothic" pitchFamily="34"/>
            </a:endParaRPr>
          </a:p>
          <a:p>
            <a:pPr marR="0" lvl="0" algn="l" defTabSz="9144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r>
              <a:rPr lang="en-GB" sz="1800" b="0" i="0" u="none" strike="noStrike" kern="0" cap="none" spc="0" baseline="0" dirty="0">
                <a:uFillTx/>
                <a:latin typeface="Century Gothic" pitchFamily="34"/>
              </a:rPr>
              <a:t>The field</a:t>
            </a:r>
          </a:p>
          <a:p>
            <a:pPr marR="0" lvl="0" algn="l" defTabSz="9144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r>
              <a:rPr lang="en-GB" sz="1800" b="0" i="0" u="none" strike="noStrike" kern="1200" cap="none" spc="0" baseline="0" dirty="0">
                <a:uFillTx/>
                <a:latin typeface="Century Gothic" pitchFamily="34"/>
              </a:rPr>
              <a:t>Methodological approaches and ethical considerations</a:t>
            </a:r>
          </a:p>
          <a:p>
            <a:pPr marR="0" lvl="0" algn="l" defTabSz="9144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r>
              <a:rPr lang="en-GB" sz="1800" b="0" i="0" u="none" strike="noStrike" kern="0" cap="none" spc="0" baseline="0" dirty="0">
                <a:uFillTx/>
                <a:latin typeface="Century Gothic" pitchFamily="34"/>
              </a:rPr>
              <a:t>Definitions</a:t>
            </a:r>
          </a:p>
          <a:p>
            <a:pPr marR="0" lvl="0" algn="l" defTabSz="9144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r>
              <a:rPr lang="en-GB" sz="1800" b="0" i="0" u="none" strike="noStrike" kern="0" cap="none" spc="0" baseline="0" dirty="0">
                <a:uFillTx/>
                <a:latin typeface="Century Gothic" pitchFamily="34"/>
              </a:rPr>
              <a:t>Body-space</a:t>
            </a:r>
          </a:p>
          <a:p>
            <a:pPr marR="0" lvl="0" algn="l" defTabSz="9144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r>
              <a:rPr lang="en-GB" kern="0" dirty="0">
                <a:latin typeface="Century Gothic" pitchFamily="34"/>
              </a:rPr>
              <a:t>Queer techno-dance floors</a:t>
            </a:r>
            <a:endParaRPr lang="en-GB" sz="1800" b="0" i="0" u="none" strike="noStrike" kern="0" cap="none" spc="0" baseline="0" dirty="0">
              <a:uFillTx/>
              <a:latin typeface="Century Gothic" pitchFamily="34"/>
            </a:endParaRPr>
          </a:p>
          <a:p>
            <a:pPr marR="0" lvl="0" algn="l" defTabSz="9144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r>
              <a:rPr lang="en-GB" kern="0" dirty="0">
                <a:latin typeface="Century Gothic" pitchFamily="34"/>
              </a:rPr>
              <a:t>Shaping forces and b</a:t>
            </a:r>
            <a:r>
              <a:rPr lang="en-GB" sz="1800" b="0" i="0" u="none" strike="noStrike" kern="0" cap="none" spc="0" baseline="0" dirty="0">
                <a:uFillTx/>
                <a:latin typeface="Century Gothic" pitchFamily="34"/>
              </a:rPr>
              <a:t>ody transformations</a:t>
            </a:r>
          </a:p>
          <a:p>
            <a:pPr marR="0" lvl="0" algn="l" defTabSz="9144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r>
              <a:rPr lang="en-GB" kern="0" dirty="0">
                <a:latin typeface="Century Gothic" pitchFamily="34"/>
              </a:rPr>
              <a:t>Dancing queer</a:t>
            </a:r>
            <a:endParaRPr lang="en-GB" sz="1800" b="0" i="0" u="none" strike="noStrike" kern="0" cap="none" spc="0" baseline="0" dirty="0">
              <a:uFillTx/>
              <a:latin typeface="Century Gothic" pitchFamily="34"/>
            </a:endParaRPr>
          </a:p>
          <a:p>
            <a:pPr marR="0" lvl="0" algn="l" defTabSz="9144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r>
              <a:rPr lang="en-GB" sz="1800" b="0" i="0" u="none" strike="noStrike" kern="0" cap="none" spc="0" baseline="0" dirty="0">
                <a:uFillTx/>
                <a:latin typeface="Century Gothic" pitchFamily="34"/>
              </a:rPr>
              <a:t>Conclusions</a:t>
            </a:r>
          </a:p>
          <a:p>
            <a:pPr marL="285750" marR="0" lvl="0" indent="-2857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endParaRPr lang="en-GB" sz="1800" b="1" i="0" u="none" strike="noStrike" kern="0" cap="none" spc="0" baseline="0" dirty="0">
              <a:uFillTx/>
              <a:latin typeface="Century Gothic" pitchFamily="34"/>
            </a:endParaRPr>
          </a:p>
          <a:p>
            <a:pPr marL="285750" marR="0" lvl="0" indent="-2857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endParaRPr lang="en-GB" sz="1800" b="0" i="0" u="none" strike="noStrike" kern="1200" cap="none" spc="0" baseline="0" dirty="0">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uFillTx/>
              <a:latin typeface="Century Gothic" pitchFamily="34"/>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0" descr="A newspaper with a picture of a bar&#10;&#10;Description automatically generated with low confidence">
            <a:extLst>
              <a:ext uri="{FF2B5EF4-FFF2-40B4-BE49-F238E27FC236}">
                <a16:creationId xmlns:a16="http://schemas.microsoft.com/office/drawing/2014/main" id="{5B6E2EEE-5E57-ABC3-2ACA-9C38B05866B7}"/>
              </a:ext>
            </a:extLst>
          </p:cNvPr>
          <p:cNvPicPr>
            <a:picLocks noChangeAspect="1"/>
          </p:cNvPicPr>
          <p:nvPr/>
        </p:nvPicPr>
        <p:blipFill>
          <a:blip r:embed="rId3"/>
          <a:srcRect l="7120" t="2632" r="9409" b="20359"/>
          <a:stretch>
            <a:fillRect/>
          </a:stretch>
        </p:blipFill>
        <p:spPr>
          <a:xfrm>
            <a:off x="463728" y="3671672"/>
            <a:ext cx="1271171" cy="1077684"/>
          </a:xfrm>
          <a:prstGeom prst="rect">
            <a:avLst/>
          </a:prstGeom>
          <a:noFill/>
          <a:ln cap="flat">
            <a:noFill/>
          </a:ln>
        </p:spPr>
      </p:pic>
      <p:pic>
        <p:nvPicPr>
          <p:cNvPr id="3" name="Picture 32" descr="A group of people sitting in a room&#10;&#10;Description automatically generated with low confidence">
            <a:extLst>
              <a:ext uri="{FF2B5EF4-FFF2-40B4-BE49-F238E27FC236}">
                <a16:creationId xmlns:a16="http://schemas.microsoft.com/office/drawing/2014/main" id="{E2DA43D8-8A81-4CCA-CFE4-31DD4421904D}"/>
              </a:ext>
            </a:extLst>
          </p:cNvPr>
          <p:cNvPicPr>
            <a:picLocks noChangeAspect="1"/>
          </p:cNvPicPr>
          <p:nvPr/>
        </p:nvPicPr>
        <p:blipFill>
          <a:blip r:embed="rId4"/>
          <a:srcRect l="8635" t="4447" r="6043" b="31959"/>
          <a:stretch>
            <a:fillRect/>
          </a:stretch>
        </p:blipFill>
        <p:spPr>
          <a:xfrm>
            <a:off x="463728" y="4920541"/>
            <a:ext cx="1358597" cy="771662"/>
          </a:xfrm>
          <a:prstGeom prst="rect">
            <a:avLst/>
          </a:prstGeom>
          <a:noFill/>
          <a:ln cap="flat">
            <a:noFill/>
          </a:ln>
        </p:spPr>
      </p:pic>
      <p:pic>
        <p:nvPicPr>
          <p:cNvPr id="4" name="Picture 34" descr="A person and person posing for a picture&#10;&#10;Description automatically generated with medium confidence">
            <a:extLst>
              <a:ext uri="{FF2B5EF4-FFF2-40B4-BE49-F238E27FC236}">
                <a16:creationId xmlns:a16="http://schemas.microsoft.com/office/drawing/2014/main" id="{16EA92BC-CD1F-470B-F924-70C2A8FCF200}"/>
              </a:ext>
            </a:extLst>
          </p:cNvPr>
          <p:cNvPicPr>
            <a:picLocks noChangeAspect="1"/>
          </p:cNvPicPr>
          <p:nvPr/>
        </p:nvPicPr>
        <p:blipFill>
          <a:blip r:embed="rId5"/>
          <a:srcRect l="6019" t="11114" r="10765" b="23654"/>
          <a:stretch>
            <a:fillRect/>
          </a:stretch>
        </p:blipFill>
        <p:spPr>
          <a:xfrm>
            <a:off x="1912028" y="4057540"/>
            <a:ext cx="1782503" cy="1143310"/>
          </a:xfrm>
          <a:prstGeom prst="rect">
            <a:avLst/>
          </a:prstGeom>
          <a:noFill/>
          <a:ln cap="flat">
            <a:noFill/>
          </a:ln>
        </p:spPr>
      </p:pic>
      <p:grpSp>
        <p:nvGrpSpPr>
          <p:cNvPr id="5" name="Group 5">
            <a:extLst>
              <a:ext uri="{FF2B5EF4-FFF2-40B4-BE49-F238E27FC236}">
                <a16:creationId xmlns:a16="http://schemas.microsoft.com/office/drawing/2014/main" id="{DF1C7F4E-EFBB-F16B-566D-CDAE93E94215}"/>
              </a:ext>
            </a:extLst>
          </p:cNvPr>
          <p:cNvGrpSpPr/>
          <p:nvPr/>
        </p:nvGrpSpPr>
        <p:grpSpPr>
          <a:xfrm>
            <a:off x="3369289" y="2854720"/>
            <a:ext cx="338667" cy="677680"/>
            <a:chOff x="3369289" y="2854720"/>
            <a:chExt cx="338667" cy="677680"/>
          </a:xfrm>
        </p:grpSpPr>
        <p:sp>
          <p:nvSpPr>
            <p:cNvPr id="6" name="Oval 7">
              <a:extLst>
                <a:ext uri="{FF2B5EF4-FFF2-40B4-BE49-F238E27FC236}">
                  <a16:creationId xmlns:a16="http://schemas.microsoft.com/office/drawing/2014/main" id="{94300AD4-3E88-6C0F-2705-6394BCBDCC24}"/>
                </a:ext>
              </a:extLst>
            </p:cNvPr>
            <p:cNvSpPr/>
            <p:nvPr/>
          </p:nvSpPr>
          <p:spPr>
            <a:xfrm>
              <a:off x="3475405" y="2854720"/>
              <a:ext cx="145462" cy="14546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FFFFFF"/>
                </a:solidFill>
                <a:uFillTx/>
                <a:latin typeface="Consolas"/>
              </a:endParaRPr>
            </a:p>
          </p:txBody>
        </p:sp>
        <p:cxnSp>
          <p:nvCxnSpPr>
            <p:cNvPr id="7" name="Straight Connector 8">
              <a:extLst>
                <a:ext uri="{FF2B5EF4-FFF2-40B4-BE49-F238E27FC236}">
                  <a16:creationId xmlns:a16="http://schemas.microsoft.com/office/drawing/2014/main" id="{FBD43289-FAAF-A632-F46D-52658ED1D90D}"/>
                </a:ext>
              </a:extLst>
            </p:cNvPr>
            <p:cNvCxnSpPr>
              <a:stCxn id="6" idx="2"/>
            </p:cNvCxnSpPr>
            <p:nvPr/>
          </p:nvCxnSpPr>
          <p:spPr>
            <a:xfrm flipH="1">
              <a:off x="3538627" y="3000182"/>
              <a:ext cx="9510" cy="377346"/>
            </a:xfrm>
            <a:prstGeom prst="straightConnector1">
              <a:avLst/>
            </a:prstGeom>
            <a:noFill/>
            <a:ln w="12701" cap="flat">
              <a:solidFill>
                <a:srgbClr val="000000"/>
              </a:solidFill>
              <a:prstDash val="solid"/>
              <a:miter/>
            </a:ln>
          </p:spPr>
        </p:cxnSp>
        <p:cxnSp>
          <p:nvCxnSpPr>
            <p:cNvPr id="8" name="Straight Connector 9">
              <a:extLst>
                <a:ext uri="{FF2B5EF4-FFF2-40B4-BE49-F238E27FC236}">
                  <a16:creationId xmlns:a16="http://schemas.microsoft.com/office/drawing/2014/main" id="{EDD2C330-38AA-7586-22D7-E6510E458D3A}"/>
                </a:ext>
              </a:extLst>
            </p:cNvPr>
            <p:cNvCxnSpPr/>
            <p:nvPr/>
          </p:nvCxnSpPr>
          <p:spPr>
            <a:xfrm>
              <a:off x="3369289" y="3123252"/>
              <a:ext cx="338667" cy="0"/>
            </a:xfrm>
            <a:prstGeom prst="straightConnector1">
              <a:avLst/>
            </a:prstGeom>
            <a:noFill/>
            <a:ln w="12701" cap="flat">
              <a:solidFill>
                <a:srgbClr val="000000"/>
              </a:solidFill>
              <a:prstDash val="solid"/>
              <a:miter/>
            </a:ln>
          </p:spPr>
        </p:cxnSp>
        <p:cxnSp>
          <p:nvCxnSpPr>
            <p:cNvPr id="9" name="Straight Connector 10">
              <a:extLst>
                <a:ext uri="{FF2B5EF4-FFF2-40B4-BE49-F238E27FC236}">
                  <a16:creationId xmlns:a16="http://schemas.microsoft.com/office/drawing/2014/main" id="{B86893EA-9E9D-A824-672A-1D01BAB7F763}"/>
                </a:ext>
              </a:extLst>
            </p:cNvPr>
            <p:cNvCxnSpPr/>
            <p:nvPr/>
          </p:nvCxnSpPr>
          <p:spPr>
            <a:xfrm>
              <a:off x="3538627" y="3376312"/>
              <a:ext cx="155914" cy="156088"/>
            </a:xfrm>
            <a:prstGeom prst="straightConnector1">
              <a:avLst/>
            </a:prstGeom>
            <a:noFill/>
            <a:ln w="12701" cap="flat">
              <a:solidFill>
                <a:srgbClr val="000000"/>
              </a:solidFill>
              <a:prstDash val="solid"/>
              <a:miter/>
            </a:ln>
          </p:spPr>
        </p:cxnSp>
        <p:cxnSp>
          <p:nvCxnSpPr>
            <p:cNvPr id="10" name="Straight Connector 11">
              <a:extLst>
                <a:ext uri="{FF2B5EF4-FFF2-40B4-BE49-F238E27FC236}">
                  <a16:creationId xmlns:a16="http://schemas.microsoft.com/office/drawing/2014/main" id="{7226339F-11C6-3860-448D-1B9F600B20F1}"/>
                </a:ext>
              </a:extLst>
            </p:cNvPr>
            <p:cNvCxnSpPr/>
            <p:nvPr/>
          </p:nvCxnSpPr>
          <p:spPr>
            <a:xfrm flipH="1">
              <a:off x="3414497" y="3378744"/>
              <a:ext cx="121515" cy="153656"/>
            </a:xfrm>
            <a:prstGeom prst="straightConnector1">
              <a:avLst/>
            </a:prstGeom>
            <a:noFill/>
            <a:ln w="12701" cap="flat">
              <a:solidFill>
                <a:srgbClr val="000000"/>
              </a:solidFill>
              <a:prstDash val="solid"/>
              <a:miter/>
            </a:ln>
          </p:spPr>
        </p:cxnSp>
      </p:grpSp>
      <p:grpSp>
        <p:nvGrpSpPr>
          <p:cNvPr id="35" name="Group 34">
            <a:extLst>
              <a:ext uri="{FF2B5EF4-FFF2-40B4-BE49-F238E27FC236}">
                <a16:creationId xmlns:a16="http://schemas.microsoft.com/office/drawing/2014/main" id="{95A5BAA6-F565-FCFA-696A-26D3CF74A684}"/>
              </a:ext>
            </a:extLst>
          </p:cNvPr>
          <p:cNvGrpSpPr/>
          <p:nvPr/>
        </p:nvGrpSpPr>
        <p:grpSpPr>
          <a:xfrm>
            <a:off x="3802130" y="1813767"/>
            <a:ext cx="5496796" cy="1848478"/>
            <a:chOff x="3802130" y="1813767"/>
            <a:chExt cx="5496796" cy="1848478"/>
          </a:xfrm>
        </p:grpSpPr>
        <p:cxnSp>
          <p:nvCxnSpPr>
            <p:cNvPr id="11" name="Straight Arrow Connector 13">
              <a:extLst>
                <a:ext uri="{FF2B5EF4-FFF2-40B4-BE49-F238E27FC236}">
                  <a16:creationId xmlns:a16="http://schemas.microsoft.com/office/drawing/2014/main" id="{1ACEB5D7-A61C-D2A6-BA94-3A2905433A4E}"/>
                </a:ext>
              </a:extLst>
            </p:cNvPr>
            <p:cNvCxnSpPr/>
            <p:nvPr/>
          </p:nvCxnSpPr>
          <p:spPr>
            <a:xfrm flipV="1">
              <a:off x="3802130" y="2941377"/>
              <a:ext cx="748143" cy="720868"/>
            </a:xfrm>
            <a:prstGeom prst="straightConnector1">
              <a:avLst/>
            </a:prstGeom>
            <a:noFill/>
            <a:ln w="6345" cap="flat">
              <a:solidFill>
                <a:srgbClr val="000000"/>
              </a:solidFill>
              <a:prstDash val="solid"/>
              <a:miter/>
              <a:tailEnd type="arrow"/>
            </a:ln>
          </p:spPr>
        </p:cxnSp>
        <p:cxnSp>
          <p:nvCxnSpPr>
            <p:cNvPr id="12" name="Straight Arrow Connector 14">
              <a:extLst>
                <a:ext uri="{FF2B5EF4-FFF2-40B4-BE49-F238E27FC236}">
                  <a16:creationId xmlns:a16="http://schemas.microsoft.com/office/drawing/2014/main" id="{35EC8F17-A7A3-919D-3F73-E002A25B6160}"/>
                </a:ext>
              </a:extLst>
            </p:cNvPr>
            <p:cNvCxnSpPr/>
            <p:nvPr/>
          </p:nvCxnSpPr>
          <p:spPr>
            <a:xfrm>
              <a:off x="4550273" y="2941377"/>
              <a:ext cx="628166" cy="311719"/>
            </a:xfrm>
            <a:prstGeom prst="straightConnector1">
              <a:avLst/>
            </a:prstGeom>
            <a:noFill/>
            <a:ln w="6345" cap="flat">
              <a:solidFill>
                <a:srgbClr val="000000"/>
              </a:solidFill>
              <a:prstDash val="solid"/>
              <a:miter/>
              <a:tailEnd type="arrow"/>
            </a:ln>
          </p:spPr>
        </p:cxnSp>
        <p:cxnSp>
          <p:nvCxnSpPr>
            <p:cNvPr id="13" name="Straight Arrow Connector 16">
              <a:extLst>
                <a:ext uri="{FF2B5EF4-FFF2-40B4-BE49-F238E27FC236}">
                  <a16:creationId xmlns:a16="http://schemas.microsoft.com/office/drawing/2014/main" id="{A8E34578-159C-BFF5-45D9-1D6C1413A7AC}"/>
                </a:ext>
              </a:extLst>
            </p:cNvPr>
            <p:cNvCxnSpPr/>
            <p:nvPr/>
          </p:nvCxnSpPr>
          <p:spPr>
            <a:xfrm flipV="1">
              <a:off x="5178439" y="2779602"/>
              <a:ext cx="0" cy="473494"/>
            </a:xfrm>
            <a:prstGeom prst="straightConnector1">
              <a:avLst/>
            </a:prstGeom>
            <a:noFill/>
            <a:ln w="6345" cap="flat">
              <a:solidFill>
                <a:srgbClr val="000000"/>
              </a:solidFill>
              <a:prstDash val="solid"/>
              <a:miter/>
              <a:tailEnd type="arrow"/>
            </a:ln>
          </p:spPr>
        </p:cxnSp>
        <p:cxnSp>
          <p:nvCxnSpPr>
            <p:cNvPr id="14" name="Straight Arrow Connector 18">
              <a:extLst>
                <a:ext uri="{FF2B5EF4-FFF2-40B4-BE49-F238E27FC236}">
                  <a16:creationId xmlns:a16="http://schemas.microsoft.com/office/drawing/2014/main" id="{5677C2B2-4409-6525-05F3-8D4A7BCC4173}"/>
                </a:ext>
              </a:extLst>
            </p:cNvPr>
            <p:cNvCxnSpPr/>
            <p:nvPr/>
          </p:nvCxnSpPr>
          <p:spPr>
            <a:xfrm>
              <a:off x="5188835" y="2779602"/>
              <a:ext cx="748629" cy="161775"/>
            </a:xfrm>
            <a:prstGeom prst="straightConnector1">
              <a:avLst/>
            </a:prstGeom>
            <a:noFill/>
            <a:ln w="6345" cap="flat">
              <a:solidFill>
                <a:srgbClr val="000000"/>
              </a:solidFill>
              <a:prstDash val="solid"/>
              <a:miter/>
              <a:tailEnd type="arrow"/>
            </a:ln>
          </p:spPr>
        </p:cxnSp>
        <p:cxnSp>
          <p:nvCxnSpPr>
            <p:cNvPr id="15" name="Straight Arrow Connector 20">
              <a:extLst>
                <a:ext uri="{FF2B5EF4-FFF2-40B4-BE49-F238E27FC236}">
                  <a16:creationId xmlns:a16="http://schemas.microsoft.com/office/drawing/2014/main" id="{D4121D29-9686-F3DA-EFC6-C3BC1027DAEA}"/>
                </a:ext>
              </a:extLst>
            </p:cNvPr>
            <p:cNvCxnSpPr/>
            <p:nvPr/>
          </p:nvCxnSpPr>
          <p:spPr>
            <a:xfrm flipV="1">
              <a:off x="5916058" y="1813767"/>
              <a:ext cx="1061984" cy="1127610"/>
            </a:xfrm>
            <a:prstGeom prst="straightConnector1">
              <a:avLst/>
            </a:prstGeom>
            <a:noFill/>
            <a:ln w="6345" cap="flat">
              <a:solidFill>
                <a:srgbClr val="000000"/>
              </a:solidFill>
              <a:prstDash val="solid"/>
              <a:miter/>
              <a:tailEnd type="arrow"/>
            </a:ln>
          </p:spPr>
        </p:cxnSp>
        <p:cxnSp>
          <p:nvCxnSpPr>
            <p:cNvPr id="16" name="Straight Arrow Connector 22">
              <a:extLst>
                <a:ext uri="{FF2B5EF4-FFF2-40B4-BE49-F238E27FC236}">
                  <a16:creationId xmlns:a16="http://schemas.microsoft.com/office/drawing/2014/main" id="{34A4C413-7C28-80B0-70CD-AEBAF1E3DDC7}"/>
                </a:ext>
              </a:extLst>
            </p:cNvPr>
            <p:cNvCxnSpPr/>
            <p:nvPr/>
          </p:nvCxnSpPr>
          <p:spPr>
            <a:xfrm flipH="1">
              <a:off x="6286820" y="1851906"/>
              <a:ext cx="659556" cy="1577094"/>
            </a:xfrm>
            <a:prstGeom prst="straightConnector1">
              <a:avLst/>
            </a:prstGeom>
            <a:noFill/>
            <a:ln w="6345" cap="flat">
              <a:solidFill>
                <a:srgbClr val="000000"/>
              </a:solidFill>
              <a:prstDash val="solid"/>
              <a:miter/>
              <a:tailEnd type="arrow"/>
            </a:ln>
          </p:spPr>
        </p:cxnSp>
        <p:cxnSp>
          <p:nvCxnSpPr>
            <p:cNvPr id="17" name="Straight Arrow Connector 24">
              <a:extLst>
                <a:ext uri="{FF2B5EF4-FFF2-40B4-BE49-F238E27FC236}">
                  <a16:creationId xmlns:a16="http://schemas.microsoft.com/office/drawing/2014/main" id="{23B938CF-BA80-8898-C2CE-8880AC6C54E1}"/>
                </a:ext>
              </a:extLst>
            </p:cNvPr>
            <p:cNvCxnSpPr/>
            <p:nvPr/>
          </p:nvCxnSpPr>
          <p:spPr>
            <a:xfrm flipV="1">
              <a:off x="6286820" y="2911147"/>
              <a:ext cx="1458980" cy="517853"/>
            </a:xfrm>
            <a:prstGeom prst="straightConnector1">
              <a:avLst/>
            </a:prstGeom>
            <a:noFill/>
            <a:ln w="6345" cap="flat">
              <a:solidFill>
                <a:srgbClr val="000000"/>
              </a:solidFill>
              <a:prstDash val="solid"/>
              <a:miter/>
              <a:tailEnd type="arrow"/>
            </a:ln>
          </p:spPr>
        </p:cxnSp>
        <p:cxnSp>
          <p:nvCxnSpPr>
            <p:cNvPr id="18" name="Straight Arrow Connector 26">
              <a:extLst>
                <a:ext uri="{FF2B5EF4-FFF2-40B4-BE49-F238E27FC236}">
                  <a16:creationId xmlns:a16="http://schemas.microsoft.com/office/drawing/2014/main" id="{1DDC9210-6226-28F4-BF44-AC6D226271C3}"/>
                </a:ext>
              </a:extLst>
            </p:cNvPr>
            <p:cNvCxnSpPr/>
            <p:nvPr/>
          </p:nvCxnSpPr>
          <p:spPr>
            <a:xfrm>
              <a:off x="7745800" y="2925842"/>
              <a:ext cx="1121895" cy="15535"/>
            </a:xfrm>
            <a:prstGeom prst="straightConnector1">
              <a:avLst/>
            </a:prstGeom>
            <a:noFill/>
            <a:ln w="6345" cap="flat">
              <a:solidFill>
                <a:srgbClr val="000000"/>
              </a:solidFill>
              <a:prstDash val="solid"/>
              <a:miter/>
              <a:tailEnd type="arrow"/>
            </a:ln>
          </p:spPr>
        </p:cxnSp>
        <p:cxnSp>
          <p:nvCxnSpPr>
            <p:cNvPr id="19" name="Straight Arrow Connector 28">
              <a:extLst>
                <a:ext uri="{FF2B5EF4-FFF2-40B4-BE49-F238E27FC236}">
                  <a16:creationId xmlns:a16="http://schemas.microsoft.com/office/drawing/2014/main" id="{3A8262B3-C03D-2DEF-BD92-6DD5BB503A69}"/>
                </a:ext>
              </a:extLst>
            </p:cNvPr>
            <p:cNvCxnSpPr/>
            <p:nvPr/>
          </p:nvCxnSpPr>
          <p:spPr>
            <a:xfrm flipV="1">
              <a:off x="8812594" y="2208678"/>
              <a:ext cx="486332" cy="739621"/>
            </a:xfrm>
            <a:prstGeom prst="straightConnector1">
              <a:avLst/>
            </a:prstGeom>
            <a:noFill/>
            <a:ln w="6345" cap="flat">
              <a:solidFill>
                <a:srgbClr val="000000"/>
              </a:solidFill>
              <a:prstDash val="solid"/>
              <a:miter/>
              <a:tailEnd type="arrow"/>
            </a:ln>
          </p:spPr>
        </p:cxnSp>
      </p:grpSp>
      <p:sp>
        <p:nvSpPr>
          <p:cNvPr id="20" name="Rectangle 19">
            <a:extLst>
              <a:ext uri="{FF2B5EF4-FFF2-40B4-BE49-F238E27FC236}">
                <a16:creationId xmlns:a16="http://schemas.microsoft.com/office/drawing/2014/main" id="{D12EC31A-DC53-2484-8DC5-65C9EC428B84}"/>
              </a:ext>
            </a:extLst>
          </p:cNvPr>
          <p:cNvSpPr/>
          <p:nvPr/>
        </p:nvSpPr>
        <p:spPr>
          <a:xfrm>
            <a:off x="0" y="-2267"/>
            <a:ext cx="3940139" cy="401174"/>
          </a:xfrm>
          <a:prstGeom prst="rect">
            <a:avLst/>
          </a:pr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dirty="0">
                <a:solidFill>
                  <a:srgbClr val="FFFFFF"/>
                </a:solidFill>
                <a:uFillTx/>
                <a:latin typeface="Century Gothic" pitchFamily="34"/>
              </a:rPr>
              <a:t>The field as a journey</a:t>
            </a:r>
          </a:p>
        </p:txBody>
      </p:sp>
      <p:cxnSp>
        <p:nvCxnSpPr>
          <p:cNvPr id="21" name="Straight Arrow Connector 32">
            <a:extLst>
              <a:ext uri="{FF2B5EF4-FFF2-40B4-BE49-F238E27FC236}">
                <a16:creationId xmlns:a16="http://schemas.microsoft.com/office/drawing/2014/main" id="{1075479D-6C22-06BA-4EF9-7C313D6CD54C}"/>
              </a:ext>
            </a:extLst>
          </p:cNvPr>
          <p:cNvCxnSpPr/>
          <p:nvPr/>
        </p:nvCxnSpPr>
        <p:spPr>
          <a:xfrm>
            <a:off x="2661525" y="3662245"/>
            <a:ext cx="8341303" cy="0"/>
          </a:xfrm>
          <a:prstGeom prst="straightConnector1">
            <a:avLst/>
          </a:prstGeom>
          <a:noFill/>
          <a:ln w="6345" cap="flat">
            <a:solidFill>
              <a:srgbClr val="000000"/>
            </a:solidFill>
            <a:prstDash val="solid"/>
            <a:miter/>
            <a:tailEnd type="arrow"/>
          </a:ln>
        </p:spPr>
      </p:cxnSp>
      <p:sp>
        <p:nvSpPr>
          <p:cNvPr id="22" name="TextBox 1">
            <a:extLst>
              <a:ext uri="{FF2B5EF4-FFF2-40B4-BE49-F238E27FC236}">
                <a16:creationId xmlns:a16="http://schemas.microsoft.com/office/drawing/2014/main" id="{9957E1E7-92E3-1466-12B6-2385144C369C}"/>
              </a:ext>
            </a:extLst>
          </p:cNvPr>
          <p:cNvSpPr txBox="1"/>
          <p:nvPr/>
        </p:nvSpPr>
        <p:spPr>
          <a:xfrm>
            <a:off x="2259695" y="3690615"/>
            <a:ext cx="3040846"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000000"/>
                </a:solidFill>
                <a:uFillTx/>
                <a:latin typeface="Century Gothic" pitchFamily="34"/>
              </a:rPr>
              <a:t>ICH and the politics of techno</a:t>
            </a:r>
          </a:p>
        </p:txBody>
      </p:sp>
      <p:sp>
        <p:nvSpPr>
          <p:cNvPr id="23" name="TextBox 1">
            <a:extLst>
              <a:ext uri="{FF2B5EF4-FFF2-40B4-BE49-F238E27FC236}">
                <a16:creationId xmlns:a16="http://schemas.microsoft.com/office/drawing/2014/main" id="{A0E5B53B-2D7B-D196-54C1-72A455AE52EB}"/>
              </a:ext>
            </a:extLst>
          </p:cNvPr>
          <p:cNvSpPr txBox="1"/>
          <p:nvPr/>
        </p:nvSpPr>
        <p:spPr>
          <a:xfrm>
            <a:off x="2545433" y="3149595"/>
            <a:ext cx="914546" cy="138499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1" u="none" strike="noStrike" kern="1200" cap="none" spc="0" baseline="0" dirty="0">
                <a:solidFill>
                  <a:srgbClr val="FF0000"/>
                </a:solidFill>
                <a:uFillTx/>
                <a:latin typeface="Century Gothic" pitchFamily="34"/>
              </a:rPr>
              <a:t>Before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1" u="none" strike="noStrike" kern="1200" cap="none" spc="0" baseline="0" dirty="0">
              <a:solidFill>
                <a:srgbClr val="FF0000"/>
              </a:solidFill>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1" u="none" strike="noStrike" kern="1200" cap="none" spc="0" baseline="0" dirty="0">
              <a:solidFill>
                <a:srgbClr val="FF0000"/>
              </a:solidFill>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1" u="none" strike="noStrike" kern="1200" cap="none" spc="0" baseline="0" dirty="0">
              <a:solidFill>
                <a:srgbClr val="FF0000"/>
              </a:solidFill>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1" u="none" strike="noStrike" kern="1200" cap="none" spc="0" baseline="0" dirty="0">
              <a:solidFill>
                <a:srgbClr val="FF0000"/>
              </a:solidFill>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1" u="none" strike="noStrike" kern="1200" cap="none" spc="0" baseline="0" dirty="0">
              <a:solidFill>
                <a:srgbClr val="FF0000"/>
              </a:solidFill>
              <a:uFillTx/>
              <a:latin typeface="Century Gothic" pitchFamily="34"/>
            </a:endParaRPr>
          </a:p>
        </p:txBody>
      </p:sp>
      <p:sp>
        <p:nvSpPr>
          <p:cNvPr id="24" name="TextBox 1">
            <a:extLst>
              <a:ext uri="{FF2B5EF4-FFF2-40B4-BE49-F238E27FC236}">
                <a16:creationId xmlns:a16="http://schemas.microsoft.com/office/drawing/2014/main" id="{B3B9D4F4-4DB1-7909-4330-33C6DC3D6B0F}"/>
              </a:ext>
            </a:extLst>
          </p:cNvPr>
          <p:cNvSpPr txBox="1"/>
          <p:nvPr/>
        </p:nvSpPr>
        <p:spPr>
          <a:xfrm>
            <a:off x="4222653" y="2394402"/>
            <a:ext cx="914546"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1" u="none" strike="noStrike" kern="1200" cap="none" spc="0" baseline="0" dirty="0">
                <a:solidFill>
                  <a:srgbClr val="FF0000"/>
                </a:solidFill>
                <a:uFillTx/>
                <a:latin typeface="Century Gothic" pitchFamily="34"/>
              </a:rPr>
              <a:t>Inside</a:t>
            </a:r>
          </a:p>
        </p:txBody>
      </p:sp>
      <p:sp>
        <p:nvSpPr>
          <p:cNvPr id="25" name="TextBox 1">
            <a:extLst>
              <a:ext uri="{FF2B5EF4-FFF2-40B4-BE49-F238E27FC236}">
                <a16:creationId xmlns:a16="http://schemas.microsoft.com/office/drawing/2014/main" id="{73F39B9C-712C-FBC6-6FC8-5F332992A742}"/>
              </a:ext>
            </a:extLst>
          </p:cNvPr>
          <p:cNvSpPr txBox="1"/>
          <p:nvPr/>
        </p:nvSpPr>
        <p:spPr>
          <a:xfrm>
            <a:off x="7464997" y="3238722"/>
            <a:ext cx="914546" cy="138499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1" u="none" strike="noStrike" kern="1200" cap="none" spc="0" baseline="0" dirty="0">
                <a:solidFill>
                  <a:srgbClr val="FF0000"/>
                </a:solidFill>
                <a:uFillTx/>
                <a:latin typeface="Century Gothic" pitchFamily="34"/>
              </a:rPr>
              <a:t>Show</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1" u="none" strike="noStrike" kern="1200" cap="none" spc="0" baseline="0" dirty="0">
              <a:solidFill>
                <a:srgbClr val="FF0000"/>
              </a:solidFill>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1" u="none" strike="noStrike" kern="1200" cap="none" spc="0" baseline="0" dirty="0">
              <a:solidFill>
                <a:srgbClr val="FF0000"/>
              </a:solidFill>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1" u="none" strike="noStrike" kern="1200" cap="none" spc="0" baseline="0" dirty="0">
              <a:solidFill>
                <a:srgbClr val="FF0000"/>
              </a:solidFill>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1" u="none" strike="noStrike" kern="1200" cap="none" spc="0" baseline="0" dirty="0">
              <a:solidFill>
                <a:srgbClr val="FF0000"/>
              </a:solidFill>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1" u="none" strike="noStrike" kern="1200" cap="none" spc="0" baseline="0" dirty="0">
              <a:solidFill>
                <a:srgbClr val="FF0000"/>
              </a:solidFill>
              <a:uFillTx/>
              <a:latin typeface="Century Gothic" pitchFamily="34"/>
            </a:endParaRPr>
          </a:p>
        </p:txBody>
      </p:sp>
      <p:sp>
        <p:nvSpPr>
          <p:cNvPr id="26" name="TextBox 1">
            <a:extLst>
              <a:ext uri="{FF2B5EF4-FFF2-40B4-BE49-F238E27FC236}">
                <a16:creationId xmlns:a16="http://schemas.microsoft.com/office/drawing/2014/main" id="{7ED63ED6-0BCC-194D-21D5-FAEDD02C9BC7}"/>
              </a:ext>
            </a:extLst>
          </p:cNvPr>
          <p:cNvSpPr txBox="1"/>
          <p:nvPr/>
        </p:nvSpPr>
        <p:spPr>
          <a:xfrm>
            <a:off x="9334862" y="1726944"/>
            <a:ext cx="914546" cy="138499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1" u="none" strike="noStrike" kern="0" cap="none" spc="0" baseline="0" dirty="0">
                <a:solidFill>
                  <a:srgbClr val="FF0000"/>
                </a:solidFill>
                <a:uFillTx/>
                <a:latin typeface="Century Gothic" pitchFamily="34"/>
              </a:rPr>
              <a:t>After</a:t>
            </a:r>
            <a:endParaRPr lang="en-GB" sz="1400" b="0" i="1" u="none" strike="noStrike" kern="1200" cap="none" spc="0" baseline="0" dirty="0">
              <a:solidFill>
                <a:srgbClr val="FF0000"/>
              </a:solidFill>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1" u="none" strike="noStrike" kern="1200" cap="none" spc="0" baseline="0" dirty="0">
              <a:solidFill>
                <a:srgbClr val="FF0000"/>
              </a:solidFill>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1" u="none" strike="noStrike" kern="1200" cap="none" spc="0" baseline="0" dirty="0">
              <a:solidFill>
                <a:srgbClr val="FF0000"/>
              </a:solidFill>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1" u="none" strike="noStrike" kern="1200" cap="none" spc="0" baseline="0" dirty="0">
              <a:solidFill>
                <a:srgbClr val="FF0000"/>
              </a:solidFill>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1" u="none" strike="noStrike" kern="1200" cap="none" spc="0" baseline="0" dirty="0">
              <a:solidFill>
                <a:srgbClr val="FF0000"/>
              </a:solidFill>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1" u="none" strike="noStrike" kern="1200" cap="none" spc="0" baseline="0" dirty="0">
              <a:solidFill>
                <a:srgbClr val="FF0000"/>
              </a:solidFill>
              <a:uFillTx/>
              <a:latin typeface="Century Gothic" pitchFamily="34"/>
            </a:endParaRPr>
          </a:p>
        </p:txBody>
      </p:sp>
      <p:sp>
        <p:nvSpPr>
          <p:cNvPr id="27" name="TextBox 1">
            <a:extLst>
              <a:ext uri="{FF2B5EF4-FFF2-40B4-BE49-F238E27FC236}">
                <a16:creationId xmlns:a16="http://schemas.microsoft.com/office/drawing/2014/main" id="{5640B3CB-7C5E-C478-AA54-FC694CB7FF34}"/>
              </a:ext>
            </a:extLst>
          </p:cNvPr>
          <p:cNvSpPr txBox="1"/>
          <p:nvPr/>
        </p:nvSpPr>
        <p:spPr>
          <a:xfrm rot="20319034">
            <a:off x="2406710" y="1228411"/>
            <a:ext cx="4254533" cy="95410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dirty="0">
                <a:solidFill>
                  <a:srgbClr val="000000"/>
                </a:solidFill>
                <a:uFillTx/>
                <a:latin typeface="Century Gothic" pitchFamily="34"/>
              </a:rPr>
              <a:t>Queer rave-making in</a:t>
            </a:r>
            <a:r>
              <a:rPr lang="en-GB" sz="1400" b="1" i="0" u="none" strike="noStrike" kern="1200" cap="none" spc="0" dirty="0">
                <a:solidFill>
                  <a:srgbClr val="000000"/>
                </a:solidFill>
                <a:uFillTx/>
                <a:latin typeface="Century Gothic" pitchFamily="34"/>
              </a:rPr>
              <a:t> Berlin</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1" i="0" u="none" strike="noStrike" kern="120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0" cap="none" spc="0" baseline="0" dirty="0">
                <a:solidFill>
                  <a:srgbClr val="000000"/>
                </a:solidFill>
                <a:uFillTx/>
                <a:latin typeface="Century Gothic" pitchFamily="34"/>
              </a:rPr>
              <a:t>Spaces</a:t>
            </a:r>
            <a:r>
              <a:rPr lang="en-GB" sz="1400" b="0" i="0" u="none" strike="noStrike" kern="0" cap="none" spc="0" baseline="0" dirty="0">
                <a:solidFill>
                  <a:srgbClr val="000000"/>
                </a:solidFill>
                <a:uFillTx/>
                <a:latin typeface="Century Gothic" pitchFamily="34"/>
              </a:rPr>
              <a:t>: Parties, venues, events, afterparties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kern="0" dirty="0">
                <a:solidFill>
                  <a:srgbClr val="000000"/>
                </a:solidFill>
                <a:latin typeface="Century Gothic" pitchFamily="34"/>
              </a:rPr>
              <a:t>Roles</a:t>
            </a:r>
            <a:r>
              <a:rPr lang="en-GB" sz="1400" kern="0" dirty="0">
                <a:solidFill>
                  <a:srgbClr val="000000"/>
                </a:solidFill>
                <a:latin typeface="Century Gothic" pitchFamily="34"/>
              </a:rPr>
              <a:t>: Club-goer, friend of the scene, worker</a:t>
            </a:r>
            <a:endParaRPr lang="en-GB" sz="1400" b="0" i="0" u="none" strike="noStrike" kern="1200" cap="none" spc="0" baseline="0" dirty="0">
              <a:solidFill>
                <a:srgbClr val="000000"/>
              </a:solidFill>
              <a:uFillTx/>
              <a:latin typeface="Century Gothic" pitchFamily="34"/>
            </a:endParaRPr>
          </a:p>
        </p:txBody>
      </p:sp>
      <p:sp>
        <p:nvSpPr>
          <p:cNvPr id="28" name="TextBox 1">
            <a:extLst>
              <a:ext uri="{FF2B5EF4-FFF2-40B4-BE49-F238E27FC236}">
                <a16:creationId xmlns:a16="http://schemas.microsoft.com/office/drawing/2014/main" id="{9F1CDD81-8634-18F9-350B-2C999B26FB98}"/>
              </a:ext>
            </a:extLst>
          </p:cNvPr>
          <p:cNvSpPr txBox="1"/>
          <p:nvPr/>
        </p:nvSpPr>
        <p:spPr>
          <a:xfrm>
            <a:off x="1913336" y="5306372"/>
            <a:ext cx="1850498" cy="203132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a:solidFill>
                  <a:srgbClr val="000000"/>
                </a:solidFill>
                <a:uFillTx/>
                <a:latin typeface="Century Gothic" pitchFamily="34"/>
              </a:rPr>
              <a:t>Homoparental family and queer safe spaces in Colombia</a:t>
            </a:r>
            <a:endParaRPr lang="en-GB" sz="1400" b="0" i="0" u="none" strike="noStrike" kern="1200" cap="none" spc="0" baseline="0">
              <a:solidFill>
                <a:srgbClr val="000000"/>
              </a:solidFill>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000000"/>
              </a:solidFill>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000000"/>
              </a:solidFill>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000000"/>
              </a:solidFill>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000000"/>
              </a:solidFill>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000000"/>
              </a:solidFill>
              <a:uFillTx/>
              <a:latin typeface="Century Gothic" pitchFamily="34"/>
            </a:endParaRPr>
          </a:p>
        </p:txBody>
      </p:sp>
      <p:cxnSp>
        <p:nvCxnSpPr>
          <p:cNvPr id="29" name="Straight Arrow Connector 40">
            <a:extLst>
              <a:ext uri="{FF2B5EF4-FFF2-40B4-BE49-F238E27FC236}">
                <a16:creationId xmlns:a16="http://schemas.microsoft.com/office/drawing/2014/main" id="{ED8C9F6F-2D33-CF08-C7AF-576A6A6659BE}"/>
              </a:ext>
            </a:extLst>
          </p:cNvPr>
          <p:cNvCxnSpPr/>
          <p:nvPr/>
        </p:nvCxnSpPr>
        <p:spPr>
          <a:xfrm flipH="1">
            <a:off x="3887717" y="3414872"/>
            <a:ext cx="2399103" cy="1225241"/>
          </a:xfrm>
          <a:prstGeom prst="straightConnector1">
            <a:avLst/>
          </a:prstGeom>
          <a:noFill/>
          <a:ln w="6345" cap="flat">
            <a:solidFill>
              <a:srgbClr val="000000"/>
            </a:solidFill>
            <a:prstDash val="solid"/>
            <a:miter/>
            <a:tailEnd type="arrow"/>
          </a:ln>
        </p:spPr>
      </p:cxnSp>
      <p:pic>
        <p:nvPicPr>
          <p:cNvPr id="30" name="Picture 46">
            <a:extLst>
              <a:ext uri="{FF2B5EF4-FFF2-40B4-BE49-F238E27FC236}">
                <a16:creationId xmlns:a16="http://schemas.microsoft.com/office/drawing/2014/main" id="{3F8D7A41-9A0F-165F-9E84-C79C770C6E7A}"/>
              </a:ext>
            </a:extLst>
          </p:cNvPr>
          <p:cNvPicPr>
            <a:picLocks noChangeAspect="1"/>
          </p:cNvPicPr>
          <p:nvPr/>
        </p:nvPicPr>
        <p:blipFill>
          <a:blip r:embed="rId6"/>
          <a:stretch>
            <a:fillRect/>
          </a:stretch>
        </p:blipFill>
        <p:spPr>
          <a:xfrm>
            <a:off x="7586246" y="310109"/>
            <a:ext cx="1441012" cy="1569869"/>
          </a:xfrm>
          <a:prstGeom prst="rect">
            <a:avLst/>
          </a:prstGeom>
          <a:noFill/>
          <a:ln cap="flat">
            <a:noFill/>
          </a:ln>
        </p:spPr>
      </p:pic>
      <p:pic>
        <p:nvPicPr>
          <p:cNvPr id="31" name="Picture 2" descr="Why Visit Clermont-Ferrand In Central France">
            <a:extLst>
              <a:ext uri="{FF2B5EF4-FFF2-40B4-BE49-F238E27FC236}">
                <a16:creationId xmlns:a16="http://schemas.microsoft.com/office/drawing/2014/main" id="{502C38E3-5A9B-F999-6670-1AA6E97DEDD5}"/>
              </a:ext>
            </a:extLst>
          </p:cNvPr>
          <p:cNvPicPr>
            <a:picLocks noChangeAspect="1"/>
          </p:cNvPicPr>
          <p:nvPr/>
        </p:nvPicPr>
        <p:blipFill>
          <a:blip r:embed="rId7"/>
          <a:srcRect/>
          <a:stretch>
            <a:fillRect/>
          </a:stretch>
        </p:blipFill>
        <p:spPr>
          <a:xfrm>
            <a:off x="9859520" y="2271158"/>
            <a:ext cx="1688247" cy="1125498"/>
          </a:xfrm>
          <a:prstGeom prst="rect">
            <a:avLst/>
          </a:prstGeom>
          <a:noFill/>
          <a:ln cap="flat">
            <a:noFill/>
          </a:ln>
        </p:spPr>
      </p:pic>
      <p:sp>
        <p:nvSpPr>
          <p:cNvPr id="32" name="TextBox 1">
            <a:extLst>
              <a:ext uri="{FF2B5EF4-FFF2-40B4-BE49-F238E27FC236}">
                <a16:creationId xmlns:a16="http://schemas.microsoft.com/office/drawing/2014/main" id="{A80B34A2-92A4-9823-101A-E6C9BDF2B964}"/>
              </a:ext>
            </a:extLst>
          </p:cNvPr>
          <p:cNvSpPr txBox="1"/>
          <p:nvPr/>
        </p:nvSpPr>
        <p:spPr>
          <a:xfrm>
            <a:off x="502536" y="611272"/>
            <a:ext cx="3040846" cy="73866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0" cap="none" spc="0" baseline="0" dirty="0">
                <a:solidFill>
                  <a:srgbClr val="000000"/>
                </a:solidFill>
                <a:uFillTx/>
                <a:latin typeface="Century Gothic" pitchFamily="34"/>
              </a:rPr>
              <a:t>Experience</a:t>
            </a:r>
            <a:r>
              <a:rPr lang="en-GB" sz="1400" b="0" i="0" u="none" strike="noStrike" kern="0" cap="none" spc="0" baseline="0" dirty="0">
                <a:solidFill>
                  <a:srgbClr val="000000"/>
                </a:solidFill>
                <a:uFillTx/>
                <a:latin typeface="Century Gothic" pitchFamily="34"/>
              </a:rPr>
              <a:t> as how the body interacts with spaces, people and objects.</a:t>
            </a:r>
            <a:endParaRPr lang="en-GB" sz="1400" b="0" i="0" u="none" strike="noStrike" kern="1200" cap="none" spc="0" baseline="0" dirty="0">
              <a:solidFill>
                <a:srgbClr val="000000"/>
              </a:solidFill>
              <a:uFillTx/>
              <a:latin typeface="Century Gothic" pitchFamily="34"/>
            </a:endParaRPr>
          </a:p>
        </p:txBody>
      </p:sp>
      <p:sp>
        <p:nvSpPr>
          <p:cNvPr id="33" name="TextBox 1">
            <a:extLst>
              <a:ext uri="{FF2B5EF4-FFF2-40B4-BE49-F238E27FC236}">
                <a16:creationId xmlns:a16="http://schemas.microsoft.com/office/drawing/2014/main" id="{FD9A411A-7497-74EC-F253-4A560A0D62C1}"/>
              </a:ext>
            </a:extLst>
          </p:cNvPr>
          <p:cNvSpPr txBox="1"/>
          <p:nvPr/>
        </p:nvSpPr>
        <p:spPr>
          <a:xfrm>
            <a:off x="9386325" y="4201238"/>
            <a:ext cx="2634637" cy="116955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kern="0" dirty="0">
                <a:solidFill>
                  <a:srgbClr val="000000"/>
                </a:solidFill>
                <a:latin typeface="Century Gothic" pitchFamily="34"/>
              </a:rPr>
              <a:t>Organising memories, field notes and doing further interviews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kern="0" dirty="0">
              <a:solidFill>
                <a:srgbClr val="000000"/>
              </a:solidFill>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kern="0" dirty="0">
                <a:solidFill>
                  <a:srgbClr val="000000"/>
                </a:solidFill>
                <a:latin typeface="Century Gothic" pitchFamily="34"/>
              </a:rPr>
              <a:t>Re-arranging space-time</a:t>
            </a:r>
            <a:endParaRPr lang="en-GB" sz="1400" b="0" i="0" u="none" strike="noStrike" kern="1200" cap="none" spc="0" baseline="0" dirty="0">
              <a:solidFill>
                <a:srgbClr val="000000"/>
              </a:solidFill>
              <a:uFillTx/>
              <a:latin typeface="Century Gothic" pitchFamily="34"/>
            </a:endParaRPr>
          </a:p>
        </p:txBody>
      </p:sp>
      <p:cxnSp>
        <p:nvCxnSpPr>
          <p:cNvPr id="34" name="Straight Arrow Connector 40">
            <a:extLst>
              <a:ext uri="{FF2B5EF4-FFF2-40B4-BE49-F238E27FC236}">
                <a16:creationId xmlns:a16="http://schemas.microsoft.com/office/drawing/2014/main" id="{49D5069E-A289-3DCB-69D2-A1013B422C7E}"/>
              </a:ext>
            </a:extLst>
          </p:cNvPr>
          <p:cNvCxnSpPr>
            <a:cxnSpLocks/>
            <a:stCxn id="31" idx="2"/>
            <a:endCxn id="33" idx="0"/>
          </p:cNvCxnSpPr>
          <p:nvPr/>
        </p:nvCxnSpPr>
        <p:spPr>
          <a:xfrm>
            <a:off x="10703644" y="3396656"/>
            <a:ext cx="0" cy="804582"/>
          </a:xfrm>
          <a:prstGeom prst="straightConnector1">
            <a:avLst/>
          </a:prstGeom>
          <a:noFill/>
          <a:ln w="6345" cap="flat">
            <a:solidFill>
              <a:srgbClr val="FF0000"/>
            </a:solidFill>
            <a:prstDash val="solid"/>
            <a:miter/>
            <a:tailEnd type="arrow"/>
          </a:ln>
        </p:spPr>
      </p:cxnSp>
      <p:sp>
        <p:nvSpPr>
          <p:cNvPr id="39" name="TextBox 1">
            <a:extLst>
              <a:ext uri="{FF2B5EF4-FFF2-40B4-BE49-F238E27FC236}">
                <a16:creationId xmlns:a16="http://schemas.microsoft.com/office/drawing/2014/main" id="{F256C9C6-C006-3F32-E6AE-316DFB955242}"/>
              </a:ext>
            </a:extLst>
          </p:cNvPr>
          <p:cNvSpPr txBox="1"/>
          <p:nvPr/>
        </p:nvSpPr>
        <p:spPr>
          <a:xfrm>
            <a:off x="5661857" y="2328789"/>
            <a:ext cx="4328312" cy="307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dirty="0">
                <a:solidFill>
                  <a:srgbClr val="000000"/>
                </a:solidFill>
                <a:latin typeface="Century Gothic" pitchFamily="34"/>
              </a:rPr>
              <a:t>A body was changing</a:t>
            </a:r>
            <a:endParaRPr lang="en-GB" sz="1400" b="0" i="0" u="none" strike="noStrike" kern="1200" cap="none" spc="0" baseline="0" dirty="0">
              <a:solidFill>
                <a:srgbClr val="000000"/>
              </a:solidFill>
              <a:uFillTx/>
              <a:latin typeface="Century Gothic" pitchFamily="34"/>
            </a:endParaRPr>
          </a:p>
        </p:txBody>
      </p:sp>
    </p:spTree>
    <p:extLst>
      <p:ext uri="{BB962C8B-B14F-4D97-AF65-F5344CB8AC3E}">
        <p14:creationId xmlns:p14="http://schemas.microsoft.com/office/powerpoint/2010/main" val="414028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32" grpId="0"/>
      <p:bldP spid="33" grpId="0"/>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038DB3A-C5B4-9D32-0E70-F257156F83A6}"/>
              </a:ext>
            </a:extLst>
          </p:cNvPr>
          <p:cNvSpPr/>
          <p:nvPr/>
        </p:nvSpPr>
        <p:spPr>
          <a:xfrm>
            <a:off x="0" y="-2267"/>
            <a:ext cx="6096000" cy="401174"/>
          </a:xfrm>
          <a:prstGeom prst="rect">
            <a:avLst/>
          </a:pr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FFFFFF"/>
                </a:solidFill>
                <a:uFillTx/>
                <a:latin typeface="Century Gothic" pitchFamily="34"/>
              </a:rPr>
              <a:t>Methodological approaches and ethical considerations</a:t>
            </a:r>
          </a:p>
        </p:txBody>
      </p:sp>
      <p:sp>
        <p:nvSpPr>
          <p:cNvPr id="3" name="TextBox 1">
            <a:extLst>
              <a:ext uri="{FF2B5EF4-FFF2-40B4-BE49-F238E27FC236}">
                <a16:creationId xmlns:a16="http://schemas.microsoft.com/office/drawing/2014/main" id="{10AF09D5-9915-5CD9-5F44-7C2D55DE2974}"/>
              </a:ext>
            </a:extLst>
          </p:cNvPr>
          <p:cNvSpPr txBox="1"/>
          <p:nvPr/>
        </p:nvSpPr>
        <p:spPr>
          <a:xfrm>
            <a:off x="9326884" y="1163786"/>
            <a:ext cx="2246799" cy="2462213"/>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000000"/>
                </a:solidFill>
                <a:uFillTx/>
                <a:latin typeface="Century Gothic" pitchFamily="34"/>
              </a:rPr>
              <a:t>Blindness, opacity, darkness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err="1">
                <a:solidFill>
                  <a:srgbClr val="000000"/>
                </a:solidFill>
                <a:uFillTx/>
                <a:latin typeface="Century Gothic" pitchFamily="34"/>
              </a:rPr>
              <a:t>Hapitc</a:t>
            </a:r>
            <a:r>
              <a:rPr lang="en-GB" sz="1400" b="0" i="0" u="none" strike="noStrike" kern="0" cap="none" spc="0" baseline="0" dirty="0">
                <a:solidFill>
                  <a:srgbClr val="000000"/>
                </a:solidFill>
                <a:uFillTx/>
                <a:latin typeface="Century Gothic" pitchFamily="34"/>
              </a:rPr>
              <a:t>, sensual and affective</a:t>
            </a:r>
            <a:r>
              <a:rPr lang="en-GB" sz="1400" kern="0" dirty="0">
                <a:solidFill>
                  <a:srgbClr val="000000"/>
                </a:solidFill>
                <a:latin typeface="Century Gothic" pitchFamily="34"/>
              </a:rPr>
              <a:t>.</a:t>
            </a:r>
            <a:endParaRPr lang="en-GB" sz="1400" b="0" i="0" u="none" strike="noStrike" kern="120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onsolas"/>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onsolas"/>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onsolas"/>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onsolas"/>
            </a:endParaRPr>
          </a:p>
        </p:txBody>
      </p:sp>
      <p:sp>
        <p:nvSpPr>
          <p:cNvPr id="4" name="TextBox 1">
            <a:extLst>
              <a:ext uri="{FF2B5EF4-FFF2-40B4-BE49-F238E27FC236}">
                <a16:creationId xmlns:a16="http://schemas.microsoft.com/office/drawing/2014/main" id="{A7989EBF-5409-5743-5327-06F340B4AE45}"/>
              </a:ext>
            </a:extLst>
          </p:cNvPr>
          <p:cNvSpPr txBox="1"/>
          <p:nvPr/>
        </p:nvSpPr>
        <p:spPr>
          <a:xfrm>
            <a:off x="1015304" y="1199052"/>
            <a:ext cx="2246799" cy="267765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000000"/>
                </a:solidFill>
                <a:uFillTx/>
                <a:latin typeface="Century Gothic" pitchFamily="34"/>
              </a:rPr>
              <a:t>Disoriented methods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000000"/>
                </a:solidFill>
                <a:uFillTx/>
                <a:latin typeface="Century Gothic" pitchFamily="34"/>
              </a:rPr>
              <a:t>Methods-making in situ</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onsolas"/>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onsolas"/>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onsolas"/>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onsolas"/>
            </a:endParaRPr>
          </a:p>
        </p:txBody>
      </p:sp>
      <p:sp>
        <p:nvSpPr>
          <p:cNvPr id="5" name="TextBox 1">
            <a:extLst>
              <a:ext uri="{FF2B5EF4-FFF2-40B4-BE49-F238E27FC236}">
                <a16:creationId xmlns:a16="http://schemas.microsoft.com/office/drawing/2014/main" id="{EE233B48-61A0-5A18-E796-8A50EDD06280}"/>
              </a:ext>
            </a:extLst>
          </p:cNvPr>
          <p:cNvSpPr txBox="1"/>
          <p:nvPr/>
        </p:nvSpPr>
        <p:spPr>
          <a:xfrm>
            <a:off x="870909" y="4554178"/>
            <a:ext cx="2535585" cy="73866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000000"/>
                </a:solidFill>
                <a:uFillTx/>
                <a:latin typeface="Century Gothic" pitchFamily="34"/>
              </a:rPr>
              <a:t>Focus on historically </a:t>
            </a:r>
            <a:r>
              <a:rPr lang="en-GB" sz="1400" b="0" i="0" u="none" strike="noStrike" kern="1200" cap="none" spc="0" baseline="0" dirty="0" err="1">
                <a:solidFill>
                  <a:srgbClr val="000000"/>
                </a:solidFill>
                <a:uFillTx/>
                <a:latin typeface="Century Gothic" pitchFamily="34"/>
              </a:rPr>
              <a:t>invisibilised</a:t>
            </a:r>
            <a:r>
              <a:rPr lang="en-GB" sz="1400" b="0" i="0" u="none" strike="noStrike" kern="1200" cap="none" spc="0" baseline="0" dirty="0">
                <a:solidFill>
                  <a:srgbClr val="000000"/>
                </a:solidFill>
                <a:uFillTx/>
                <a:latin typeface="Century Gothic" pitchFamily="34"/>
              </a:rPr>
              <a:t> social groups</a:t>
            </a:r>
            <a:endParaRPr lang="en-GB" sz="1400" b="0" i="0" u="none" strike="noStrike" kern="1200" cap="none" spc="0" baseline="0" dirty="0">
              <a:solidFill>
                <a:srgbClr val="000000"/>
              </a:solidFill>
              <a:uFillTx/>
              <a:latin typeface="Consolas"/>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onsolas"/>
            </a:endParaRPr>
          </a:p>
        </p:txBody>
      </p:sp>
      <p:sp>
        <p:nvSpPr>
          <p:cNvPr id="6" name="TextBox 1">
            <a:extLst>
              <a:ext uri="{FF2B5EF4-FFF2-40B4-BE49-F238E27FC236}">
                <a16:creationId xmlns:a16="http://schemas.microsoft.com/office/drawing/2014/main" id="{2C679601-D8D8-F928-DD98-AED664D48424}"/>
              </a:ext>
            </a:extLst>
          </p:cNvPr>
          <p:cNvSpPr txBox="1"/>
          <p:nvPr/>
        </p:nvSpPr>
        <p:spPr>
          <a:xfrm>
            <a:off x="4972597" y="3876707"/>
            <a:ext cx="2246799" cy="289310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itchFamily="34"/>
              </a:rPr>
              <a:t>Sexuality studies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000000"/>
                </a:solidFill>
                <a:uFillTx/>
                <a:latin typeface="Century Gothic" pitchFamily="34"/>
              </a:rPr>
              <a:t>Music and dance as the means for pleasure and desire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itchFamily="34"/>
              </a:rPr>
              <a:t>(</a:t>
            </a:r>
            <a:r>
              <a:rPr lang="en-GB" sz="1400" b="0" i="0" u="none" strike="noStrike" kern="0" cap="none" spc="0" baseline="0" dirty="0" err="1">
                <a:solidFill>
                  <a:srgbClr val="000000"/>
                </a:solidFill>
                <a:uFillTx/>
                <a:latin typeface="Century Gothic" pitchFamily="34"/>
              </a:rPr>
              <a:t>Barz</a:t>
            </a:r>
            <a:r>
              <a:rPr lang="en-GB" sz="1400" b="0" i="0" u="none" strike="noStrike" kern="0" cap="none" spc="0" baseline="0" dirty="0">
                <a:solidFill>
                  <a:srgbClr val="000000"/>
                </a:solidFill>
                <a:uFillTx/>
                <a:latin typeface="Century Gothic" pitchFamily="34"/>
              </a:rPr>
              <a:t> and Cheng)</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onsolas"/>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onsolas"/>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onsolas"/>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onsolas"/>
            </a:endParaRPr>
          </a:p>
        </p:txBody>
      </p:sp>
      <p:sp>
        <p:nvSpPr>
          <p:cNvPr id="7" name="TextBox 1">
            <a:extLst>
              <a:ext uri="{FF2B5EF4-FFF2-40B4-BE49-F238E27FC236}">
                <a16:creationId xmlns:a16="http://schemas.microsoft.com/office/drawing/2014/main" id="{81ABE712-FD22-01E7-AEE6-55FDB18C6A14}"/>
              </a:ext>
            </a:extLst>
          </p:cNvPr>
          <p:cNvSpPr txBox="1"/>
          <p:nvPr/>
        </p:nvSpPr>
        <p:spPr>
          <a:xfrm>
            <a:off x="4972598" y="1015655"/>
            <a:ext cx="2246799" cy="138499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000000"/>
                </a:solidFill>
                <a:uFillTx/>
                <a:latin typeface="Century Gothic" pitchFamily="34"/>
              </a:rPr>
              <a:t>Improvisation and play (</a:t>
            </a:r>
            <a:r>
              <a:rPr lang="en-GB" sz="1400" b="0" i="0" u="none" strike="noStrike" kern="1200" cap="none" spc="0" baseline="0" dirty="0" err="1">
                <a:solidFill>
                  <a:srgbClr val="000000"/>
                </a:solidFill>
                <a:uFillTx/>
                <a:latin typeface="Century Gothic" pitchFamily="34"/>
              </a:rPr>
              <a:t>Barz</a:t>
            </a:r>
            <a:r>
              <a:rPr lang="en-GB" sz="1400" b="0" i="0" u="none" strike="noStrike" kern="1200" cap="none" spc="0" baseline="0" dirty="0">
                <a:solidFill>
                  <a:srgbClr val="000000"/>
                </a:solidFill>
                <a:uFillTx/>
                <a:latin typeface="Century Gothic" pitchFamily="34"/>
              </a:rPr>
              <a:t> and Cheng)</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000000"/>
                </a:solidFill>
                <a:uFillTx/>
                <a:latin typeface="Century Gothic" pitchFamily="34"/>
              </a:rPr>
              <a:t>Intimacy and e</a:t>
            </a:r>
            <a:r>
              <a:rPr lang="en-GB" sz="1400" b="0" i="0" u="none" strike="noStrike" kern="0" cap="none" spc="0" baseline="0" dirty="0">
                <a:solidFill>
                  <a:srgbClr val="000000"/>
                </a:solidFill>
                <a:uFillTx/>
                <a:latin typeface="Century Gothic" pitchFamily="34"/>
              </a:rPr>
              <a:t>motional attachment</a:t>
            </a:r>
            <a:endParaRPr lang="en-GB" sz="1400" b="0" i="0" u="none" strike="noStrike" kern="1200" cap="none" spc="0" baseline="0" dirty="0">
              <a:solidFill>
                <a:srgbClr val="000000"/>
              </a:solidFill>
              <a:uFillTx/>
              <a:latin typeface="Consolas"/>
            </a:endParaRPr>
          </a:p>
        </p:txBody>
      </p:sp>
      <p:sp>
        <p:nvSpPr>
          <p:cNvPr id="8" name="TextBox 1">
            <a:extLst>
              <a:ext uri="{FF2B5EF4-FFF2-40B4-BE49-F238E27FC236}">
                <a16:creationId xmlns:a16="http://schemas.microsoft.com/office/drawing/2014/main" id="{7D537824-F4C4-6B69-938F-5B18B0443114}"/>
              </a:ext>
            </a:extLst>
          </p:cNvPr>
          <p:cNvSpPr txBox="1"/>
          <p:nvPr/>
        </p:nvSpPr>
        <p:spPr>
          <a:xfrm>
            <a:off x="9326889" y="4241554"/>
            <a:ext cx="2246799" cy="246221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000000"/>
                </a:solidFill>
                <a:uFillTx/>
                <a:latin typeface="Century Gothic" pitchFamily="34"/>
              </a:rPr>
              <a:t>Exposing</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itchFamily="34"/>
              </a:rPr>
              <a:t>Control and surveillance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onsolas"/>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onsolas"/>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onsolas"/>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onsolas"/>
            </a:endParaRPr>
          </a:p>
        </p:txBody>
      </p:sp>
      <p:pic>
        <p:nvPicPr>
          <p:cNvPr id="9" name="Graphic 12" descr="Fork In Road outline">
            <a:extLst>
              <a:ext uri="{FF2B5EF4-FFF2-40B4-BE49-F238E27FC236}">
                <a16:creationId xmlns:a16="http://schemas.microsoft.com/office/drawing/2014/main" id="{B7BA4CBD-259E-7E87-BEC0-52DF86A61F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85085" y="2725660"/>
            <a:ext cx="707234" cy="707234"/>
          </a:xfrm>
          <a:prstGeom prst="rect">
            <a:avLst/>
          </a:prstGeom>
          <a:noFill/>
          <a:ln cap="flat">
            <a:noFill/>
          </a:ln>
        </p:spPr>
      </p:pic>
      <p:pic>
        <p:nvPicPr>
          <p:cNvPr id="10" name="Graphic 15" descr="Seesaw outline">
            <a:extLst>
              <a:ext uri="{FF2B5EF4-FFF2-40B4-BE49-F238E27FC236}">
                <a16:creationId xmlns:a16="http://schemas.microsoft.com/office/drawing/2014/main" id="{E8FA764D-B671-732A-DF10-079847DEC3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27241" y="2569864"/>
            <a:ext cx="937518" cy="937518"/>
          </a:xfrm>
          <a:prstGeom prst="rect">
            <a:avLst/>
          </a:prstGeom>
          <a:noFill/>
          <a:ln cap="flat">
            <a:noFill/>
          </a:ln>
        </p:spPr>
      </p:pic>
      <p:pic>
        <p:nvPicPr>
          <p:cNvPr id="11" name="Graphic 17" descr="Torch outline">
            <a:extLst>
              <a:ext uri="{FF2B5EF4-FFF2-40B4-BE49-F238E27FC236}">
                <a16:creationId xmlns:a16="http://schemas.microsoft.com/office/drawing/2014/main" id="{85095A24-E495-8D28-1FEE-963C89ABA8F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21430" y="5565011"/>
            <a:ext cx="727999" cy="727999"/>
          </a:xfrm>
          <a:prstGeom prst="rect">
            <a:avLst/>
          </a:prstGeom>
          <a:noFill/>
          <a:ln cap="flat">
            <a:noFill/>
          </a:ln>
        </p:spPr>
      </p:pic>
      <p:pic>
        <p:nvPicPr>
          <p:cNvPr id="12" name="Graphic 19" descr="Dance outline">
            <a:extLst>
              <a:ext uri="{FF2B5EF4-FFF2-40B4-BE49-F238E27FC236}">
                <a16:creationId xmlns:a16="http://schemas.microsoft.com/office/drawing/2014/main" id="{2861E934-2915-CDF1-5950-132BA4DB6ED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23440" y="5523888"/>
            <a:ext cx="768879" cy="768879"/>
          </a:xfrm>
          <a:prstGeom prst="rect">
            <a:avLst/>
          </a:prstGeom>
          <a:noFill/>
          <a:ln cap="flat">
            <a:noFill/>
          </a:ln>
        </p:spPr>
      </p:pic>
      <p:pic>
        <p:nvPicPr>
          <p:cNvPr id="13" name="Graphic 21" descr="Dancing outline">
            <a:extLst>
              <a:ext uri="{FF2B5EF4-FFF2-40B4-BE49-F238E27FC236}">
                <a16:creationId xmlns:a16="http://schemas.microsoft.com/office/drawing/2014/main" id="{07523A44-2C38-2623-98A8-447A62EE39E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32122" y="5565011"/>
            <a:ext cx="727756" cy="727756"/>
          </a:xfrm>
          <a:prstGeom prst="rect">
            <a:avLst/>
          </a:prstGeom>
          <a:noFill/>
          <a:ln cap="flat">
            <a:noFill/>
          </a:ln>
        </p:spPr>
      </p:pic>
      <p:pic>
        <p:nvPicPr>
          <p:cNvPr id="14" name="Graphic 23" descr="Images outline">
            <a:extLst>
              <a:ext uri="{FF2B5EF4-FFF2-40B4-BE49-F238E27FC236}">
                <a16:creationId xmlns:a16="http://schemas.microsoft.com/office/drawing/2014/main" id="{01E54890-BC48-2B25-B549-743054981DD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067707" y="2667303"/>
            <a:ext cx="781722" cy="781722"/>
          </a:xfrm>
          <a:prstGeom prst="rect">
            <a:avLst/>
          </a:prstGeom>
          <a:noFill/>
          <a:ln cap="flat">
            <a:noFill/>
          </a:ln>
        </p:spPr>
      </p:pic>
      <p:cxnSp>
        <p:nvCxnSpPr>
          <p:cNvPr id="15" name="Straight Connector 25">
            <a:extLst>
              <a:ext uri="{FF2B5EF4-FFF2-40B4-BE49-F238E27FC236}">
                <a16:creationId xmlns:a16="http://schemas.microsoft.com/office/drawing/2014/main" id="{80887669-1E29-1C63-2E55-732764E47874}"/>
              </a:ext>
            </a:extLst>
          </p:cNvPr>
          <p:cNvCxnSpPr>
            <a:cxnSpLocks/>
          </p:cNvCxnSpPr>
          <p:nvPr/>
        </p:nvCxnSpPr>
        <p:spPr>
          <a:xfrm flipV="1">
            <a:off x="9991618" y="2667303"/>
            <a:ext cx="986319" cy="784814"/>
          </a:xfrm>
          <a:prstGeom prst="straightConnector1">
            <a:avLst/>
          </a:prstGeom>
          <a:noFill/>
          <a:ln w="6345" cap="flat">
            <a:solidFill>
              <a:srgbClr val="FF0000"/>
            </a:solidFill>
            <a:prstDash val="solid"/>
            <a:miter/>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name="Slide21">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56C1D1D0-B10F-A6F7-3181-EE486629A44A}"/>
              </a:ext>
            </a:extLst>
          </p:cNvPr>
          <p:cNvSpPr/>
          <p:nvPr/>
        </p:nvSpPr>
        <p:spPr>
          <a:xfrm>
            <a:off x="0" y="-2267"/>
            <a:ext cx="3932281" cy="401174"/>
          </a:xfrm>
          <a:prstGeom prst="rect">
            <a:avLst/>
          </a:pr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FFFFFF"/>
                </a:solidFill>
                <a:uFillTx/>
                <a:latin typeface="Century Gothic" panose="020B0502020202020204" pitchFamily="34" charset="0"/>
              </a:rPr>
              <a:t>Definitions</a:t>
            </a:r>
          </a:p>
        </p:txBody>
      </p:sp>
      <p:sp>
        <p:nvSpPr>
          <p:cNvPr id="3" name="TextBox 31">
            <a:extLst>
              <a:ext uri="{FF2B5EF4-FFF2-40B4-BE49-F238E27FC236}">
                <a16:creationId xmlns:a16="http://schemas.microsoft.com/office/drawing/2014/main" id="{E5AD98E4-2F82-1373-DF39-A7B9BDA267A9}"/>
              </a:ext>
            </a:extLst>
          </p:cNvPr>
          <p:cNvSpPr txBox="1"/>
          <p:nvPr/>
        </p:nvSpPr>
        <p:spPr>
          <a:xfrm>
            <a:off x="752630" y="503268"/>
            <a:ext cx="6480345" cy="332398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dirty="0">
                <a:solidFill>
                  <a:srgbClr val="000000"/>
                </a:solidFill>
                <a:uFillTx/>
                <a:latin typeface="Century Gothic" panose="020B0502020202020204" pitchFamily="34" charset="0"/>
              </a:rPr>
              <a:t>Queerness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0" cap="none" spc="0" baseline="0" dirty="0">
                <a:solidFill>
                  <a:srgbClr val="000000"/>
                </a:solidFill>
                <a:uFillTx/>
                <a:latin typeface="Century Gothic" panose="020B0502020202020204" pitchFamily="34" charset="0"/>
              </a:rPr>
              <a:t>Queer/Queered/Queering</a:t>
            </a:r>
            <a:endParaRPr lang="en-GB" sz="1400" b="1" i="0" u="none" strike="noStrike" kern="1200" cap="none" spc="0" baseline="0" dirty="0">
              <a:solidFill>
                <a:srgbClr val="000000"/>
              </a:solidFill>
              <a:uFillTx/>
              <a:latin typeface="Century Gothic" panose="020B0502020202020204" pitchFamily="34" charset="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1" i="0" u="none" strike="noStrike" kern="0" cap="none" spc="0" baseline="0" dirty="0">
              <a:solidFill>
                <a:srgbClr val="000000"/>
              </a:solidFill>
              <a:uFillTx/>
              <a:latin typeface="Century Gothic" panose="020B0502020202020204" pitchFamily="34" charset="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anose="020B0502020202020204" pitchFamily="34" charset="0"/>
              </a:rPr>
              <a:t>As deviating (Ahmed).</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0" cap="none" spc="0" baseline="0" dirty="0">
              <a:solidFill>
                <a:srgbClr val="000000"/>
              </a:solidFill>
              <a:uFillTx/>
              <a:latin typeface="Century Gothic" panose="020B0502020202020204" pitchFamily="34" charset="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anose="020B0502020202020204" pitchFamily="34" charset="0"/>
              </a:rPr>
              <a:t>An act of doing,</a:t>
            </a:r>
            <a:r>
              <a:rPr lang="en-GB" sz="1400" kern="0" dirty="0">
                <a:solidFill>
                  <a:srgbClr val="000000"/>
                </a:solidFill>
                <a:latin typeface="Century Gothic" panose="020B0502020202020204" pitchFamily="34" charset="0"/>
              </a:rPr>
              <a:t> transformation or transitioning.</a:t>
            </a:r>
            <a:endParaRPr lang="en-GB" sz="1400" b="0" i="0" u="none" strike="noStrike" kern="0" cap="none" spc="0" baseline="0" dirty="0">
              <a:solidFill>
                <a:srgbClr val="000000"/>
              </a:solidFill>
              <a:uFillTx/>
              <a:latin typeface="Century Gothic" panose="020B0502020202020204" pitchFamily="34" charset="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0" cap="none" spc="0" baseline="0" dirty="0">
              <a:solidFill>
                <a:srgbClr val="000000"/>
              </a:solidFill>
              <a:uFillTx/>
              <a:latin typeface="Century Gothic" panose="020B0502020202020204" pitchFamily="34" charset="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anose="020B0502020202020204" pitchFamily="34" charset="0"/>
              </a:rPr>
              <a:t>A </a:t>
            </a:r>
            <a:r>
              <a:rPr lang="en-GB" sz="1400" b="0" i="0" u="none" strike="noStrike" kern="1200" cap="none" spc="0" baseline="0" dirty="0">
                <a:solidFill>
                  <a:srgbClr val="000000"/>
                </a:solidFill>
                <a:uFillTx/>
                <a:latin typeface="Century Gothic" panose="020B0502020202020204" pitchFamily="34" charset="0"/>
              </a:rPr>
              <a:t>way of living one’s body that rejects normativity</a:t>
            </a:r>
            <a:r>
              <a:rPr lang="en-GB" sz="1400" b="0" i="0" u="none" strike="noStrike" kern="0" cap="none" spc="0" baseline="0" dirty="0">
                <a:solidFill>
                  <a:srgbClr val="000000"/>
                </a:solidFill>
                <a:uFillTx/>
                <a:latin typeface="Century Gothic" panose="020B0502020202020204" pitchFamily="34" charset="0"/>
              </a:rPr>
              <a:t> (Croft).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kern="0" dirty="0">
              <a:solidFill>
                <a:srgbClr val="000000"/>
              </a:solidFill>
              <a:latin typeface="Century Gothic" panose="020B0502020202020204" pitchFamily="34" charset="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anose="020B0502020202020204" pitchFamily="34" charset="0"/>
              </a:rPr>
              <a:t>Dissidence and non-conforming</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0" cap="none" spc="0" baseline="0" dirty="0">
              <a:solidFill>
                <a:srgbClr val="000000"/>
              </a:solidFill>
              <a:uFillTx/>
              <a:latin typeface="Century Gothic" panose="020B0502020202020204" pitchFamily="34" charset="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0" cap="none" spc="0" baseline="0" dirty="0">
              <a:solidFill>
                <a:srgbClr val="000000"/>
              </a:solidFill>
              <a:uFillTx/>
              <a:latin typeface="Century Gothic" panose="020B0502020202020204" pitchFamily="34" charset="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0" cap="none" spc="0" baseline="0" dirty="0">
              <a:solidFill>
                <a:srgbClr val="000000"/>
              </a:solidFill>
              <a:uFillTx/>
              <a:latin typeface="Century Gothic" panose="020B0502020202020204" pitchFamily="34" charset="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0" cap="none" spc="0" baseline="0" dirty="0">
              <a:solidFill>
                <a:srgbClr val="000000"/>
              </a:solidFill>
              <a:uFillTx/>
              <a:latin typeface="Century Gothic" panose="020B0502020202020204" pitchFamily="34" charset="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entury Gothic" panose="020B0502020202020204" pitchFamily="34" charset="0"/>
            </a:endParaRPr>
          </a:p>
        </p:txBody>
      </p:sp>
      <p:grpSp>
        <p:nvGrpSpPr>
          <p:cNvPr id="4" name="Group 5">
            <a:extLst>
              <a:ext uri="{FF2B5EF4-FFF2-40B4-BE49-F238E27FC236}">
                <a16:creationId xmlns:a16="http://schemas.microsoft.com/office/drawing/2014/main" id="{D29D817D-E200-93C0-88A6-A9C45C3293D1}"/>
              </a:ext>
            </a:extLst>
          </p:cNvPr>
          <p:cNvGrpSpPr/>
          <p:nvPr/>
        </p:nvGrpSpPr>
        <p:grpSpPr>
          <a:xfrm>
            <a:off x="1889680" y="2564673"/>
            <a:ext cx="338666" cy="677680"/>
            <a:chOff x="1824868" y="1458413"/>
            <a:chExt cx="338666" cy="677680"/>
          </a:xfrm>
        </p:grpSpPr>
        <p:sp>
          <p:nvSpPr>
            <p:cNvPr id="5" name="Oval 7">
              <a:extLst>
                <a:ext uri="{FF2B5EF4-FFF2-40B4-BE49-F238E27FC236}">
                  <a16:creationId xmlns:a16="http://schemas.microsoft.com/office/drawing/2014/main" id="{3D59F621-2018-EB5F-C69D-AEF5C1F0DF5B}"/>
                </a:ext>
              </a:extLst>
            </p:cNvPr>
            <p:cNvSpPr/>
            <p:nvPr/>
          </p:nvSpPr>
          <p:spPr>
            <a:xfrm>
              <a:off x="1930984" y="1458413"/>
              <a:ext cx="145462" cy="14546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FFFFFF"/>
                </a:solidFill>
                <a:uFillTx/>
                <a:latin typeface="Century Gothic" panose="020B0502020202020204" pitchFamily="34" charset="0"/>
              </a:endParaRPr>
            </a:p>
          </p:txBody>
        </p:sp>
        <p:cxnSp>
          <p:nvCxnSpPr>
            <p:cNvPr id="6" name="Straight Connector 8">
              <a:extLst>
                <a:ext uri="{FF2B5EF4-FFF2-40B4-BE49-F238E27FC236}">
                  <a16:creationId xmlns:a16="http://schemas.microsoft.com/office/drawing/2014/main" id="{665F8ABC-0FEB-264A-0FBE-E6B5F1FC14E8}"/>
                </a:ext>
              </a:extLst>
            </p:cNvPr>
            <p:cNvCxnSpPr>
              <a:stCxn id="5" idx="2"/>
            </p:cNvCxnSpPr>
            <p:nvPr/>
          </p:nvCxnSpPr>
          <p:spPr>
            <a:xfrm flipH="1">
              <a:off x="1994205" y="1603875"/>
              <a:ext cx="9510" cy="377346"/>
            </a:xfrm>
            <a:prstGeom prst="straightConnector1">
              <a:avLst/>
            </a:prstGeom>
            <a:noFill/>
            <a:ln w="12701" cap="flat">
              <a:solidFill>
                <a:srgbClr val="000000"/>
              </a:solidFill>
              <a:prstDash val="solid"/>
              <a:miter/>
            </a:ln>
          </p:spPr>
        </p:cxnSp>
        <p:cxnSp>
          <p:nvCxnSpPr>
            <p:cNvPr id="7" name="Straight Connector 9">
              <a:extLst>
                <a:ext uri="{FF2B5EF4-FFF2-40B4-BE49-F238E27FC236}">
                  <a16:creationId xmlns:a16="http://schemas.microsoft.com/office/drawing/2014/main" id="{79395621-0F19-4B1C-380D-3E787410E007}"/>
                </a:ext>
              </a:extLst>
            </p:cNvPr>
            <p:cNvCxnSpPr/>
            <p:nvPr/>
          </p:nvCxnSpPr>
          <p:spPr>
            <a:xfrm>
              <a:off x="1824868" y="1726944"/>
              <a:ext cx="338666" cy="0"/>
            </a:xfrm>
            <a:prstGeom prst="straightConnector1">
              <a:avLst/>
            </a:prstGeom>
            <a:noFill/>
            <a:ln w="12701" cap="flat">
              <a:solidFill>
                <a:srgbClr val="000000"/>
              </a:solidFill>
              <a:prstDash val="solid"/>
              <a:miter/>
            </a:ln>
          </p:spPr>
        </p:cxnSp>
        <p:cxnSp>
          <p:nvCxnSpPr>
            <p:cNvPr id="8" name="Straight Connector 10">
              <a:extLst>
                <a:ext uri="{FF2B5EF4-FFF2-40B4-BE49-F238E27FC236}">
                  <a16:creationId xmlns:a16="http://schemas.microsoft.com/office/drawing/2014/main" id="{1B638D32-B45C-7E91-79E1-91CEDDD9C194}"/>
                </a:ext>
              </a:extLst>
            </p:cNvPr>
            <p:cNvCxnSpPr/>
            <p:nvPr/>
          </p:nvCxnSpPr>
          <p:spPr>
            <a:xfrm>
              <a:off x="1994205" y="1980005"/>
              <a:ext cx="155915" cy="156088"/>
            </a:xfrm>
            <a:prstGeom prst="straightConnector1">
              <a:avLst/>
            </a:prstGeom>
            <a:noFill/>
            <a:ln w="12701" cap="flat">
              <a:solidFill>
                <a:srgbClr val="000000"/>
              </a:solidFill>
              <a:prstDash val="solid"/>
              <a:miter/>
            </a:ln>
          </p:spPr>
        </p:cxnSp>
        <p:cxnSp>
          <p:nvCxnSpPr>
            <p:cNvPr id="9" name="Straight Connector 11">
              <a:extLst>
                <a:ext uri="{FF2B5EF4-FFF2-40B4-BE49-F238E27FC236}">
                  <a16:creationId xmlns:a16="http://schemas.microsoft.com/office/drawing/2014/main" id="{0989EE22-FC25-75A8-A916-4FEFBAC69F12}"/>
                </a:ext>
              </a:extLst>
            </p:cNvPr>
            <p:cNvCxnSpPr/>
            <p:nvPr/>
          </p:nvCxnSpPr>
          <p:spPr>
            <a:xfrm flipH="1">
              <a:off x="1870076" y="1982437"/>
              <a:ext cx="121514" cy="153656"/>
            </a:xfrm>
            <a:prstGeom prst="straightConnector1">
              <a:avLst/>
            </a:prstGeom>
            <a:noFill/>
            <a:ln w="12701" cap="flat">
              <a:solidFill>
                <a:srgbClr val="000000"/>
              </a:solidFill>
              <a:prstDash val="solid"/>
              <a:miter/>
            </a:ln>
          </p:spPr>
        </p:cxnSp>
      </p:grpSp>
      <p:grpSp>
        <p:nvGrpSpPr>
          <p:cNvPr id="10" name="Group 27">
            <a:extLst>
              <a:ext uri="{FF2B5EF4-FFF2-40B4-BE49-F238E27FC236}">
                <a16:creationId xmlns:a16="http://schemas.microsoft.com/office/drawing/2014/main" id="{19C4F6BE-0DA0-769B-C39D-54F922BB6C9F}"/>
              </a:ext>
            </a:extLst>
          </p:cNvPr>
          <p:cNvGrpSpPr/>
          <p:nvPr/>
        </p:nvGrpSpPr>
        <p:grpSpPr>
          <a:xfrm>
            <a:off x="4675678" y="1662081"/>
            <a:ext cx="5496797" cy="1848478"/>
            <a:chOff x="4712890" y="1190064"/>
            <a:chExt cx="5496797" cy="1848478"/>
          </a:xfrm>
        </p:grpSpPr>
        <p:cxnSp>
          <p:nvCxnSpPr>
            <p:cNvPr id="11" name="Straight Arrow Connector 13">
              <a:extLst>
                <a:ext uri="{FF2B5EF4-FFF2-40B4-BE49-F238E27FC236}">
                  <a16:creationId xmlns:a16="http://schemas.microsoft.com/office/drawing/2014/main" id="{AD4B8DC7-4C09-A903-8DA3-F99C7632A54E}"/>
                </a:ext>
              </a:extLst>
            </p:cNvPr>
            <p:cNvCxnSpPr/>
            <p:nvPr/>
          </p:nvCxnSpPr>
          <p:spPr>
            <a:xfrm flipV="1">
              <a:off x="4712890" y="2317674"/>
              <a:ext cx="748144" cy="720868"/>
            </a:xfrm>
            <a:prstGeom prst="straightConnector1">
              <a:avLst/>
            </a:prstGeom>
            <a:noFill/>
            <a:ln w="6345" cap="flat">
              <a:solidFill>
                <a:srgbClr val="000000"/>
              </a:solidFill>
              <a:prstDash val="solid"/>
              <a:miter/>
              <a:tailEnd type="arrow"/>
            </a:ln>
          </p:spPr>
        </p:cxnSp>
        <p:cxnSp>
          <p:nvCxnSpPr>
            <p:cNvPr id="12" name="Straight Arrow Connector 14">
              <a:extLst>
                <a:ext uri="{FF2B5EF4-FFF2-40B4-BE49-F238E27FC236}">
                  <a16:creationId xmlns:a16="http://schemas.microsoft.com/office/drawing/2014/main" id="{B2C31B72-0920-EB1F-CAC4-0AC4F9E4F680}"/>
                </a:ext>
              </a:extLst>
            </p:cNvPr>
            <p:cNvCxnSpPr/>
            <p:nvPr/>
          </p:nvCxnSpPr>
          <p:spPr>
            <a:xfrm>
              <a:off x="5461034" y="2317674"/>
              <a:ext cx="628165" cy="311719"/>
            </a:xfrm>
            <a:prstGeom prst="straightConnector1">
              <a:avLst/>
            </a:prstGeom>
            <a:noFill/>
            <a:ln w="6345" cap="flat">
              <a:solidFill>
                <a:srgbClr val="000000"/>
              </a:solidFill>
              <a:prstDash val="solid"/>
              <a:miter/>
              <a:tailEnd type="arrow"/>
            </a:ln>
          </p:spPr>
        </p:cxnSp>
        <p:cxnSp>
          <p:nvCxnSpPr>
            <p:cNvPr id="13" name="Straight Arrow Connector 16">
              <a:extLst>
                <a:ext uri="{FF2B5EF4-FFF2-40B4-BE49-F238E27FC236}">
                  <a16:creationId xmlns:a16="http://schemas.microsoft.com/office/drawing/2014/main" id="{B56A395F-86B2-6080-9A78-8D4F2A0D1151}"/>
                </a:ext>
              </a:extLst>
            </p:cNvPr>
            <p:cNvCxnSpPr/>
            <p:nvPr/>
          </p:nvCxnSpPr>
          <p:spPr>
            <a:xfrm flipV="1">
              <a:off x="6089199" y="2155899"/>
              <a:ext cx="0" cy="473494"/>
            </a:xfrm>
            <a:prstGeom prst="straightConnector1">
              <a:avLst/>
            </a:prstGeom>
            <a:noFill/>
            <a:ln w="6345" cap="flat">
              <a:solidFill>
                <a:srgbClr val="000000"/>
              </a:solidFill>
              <a:prstDash val="solid"/>
              <a:miter/>
              <a:tailEnd type="arrow"/>
            </a:ln>
          </p:spPr>
        </p:cxnSp>
        <p:cxnSp>
          <p:nvCxnSpPr>
            <p:cNvPr id="14" name="Straight Arrow Connector 18">
              <a:extLst>
                <a:ext uri="{FF2B5EF4-FFF2-40B4-BE49-F238E27FC236}">
                  <a16:creationId xmlns:a16="http://schemas.microsoft.com/office/drawing/2014/main" id="{DE7F8785-4DB6-6C5E-F155-2CA3AB73EEB7}"/>
                </a:ext>
              </a:extLst>
            </p:cNvPr>
            <p:cNvCxnSpPr/>
            <p:nvPr/>
          </p:nvCxnSpPr>
          <p:spPr>
            <a:xfrm>
              <a:off x="6099596" y="2155899"/>
              <a:ext cx="748629" cy="161775"/>
            </a:xfrm>
            <a:prstGeom prst="straightConnector1">
              <a:avLst/>
            </a:prstGeom>
            <a:noFill/>
            <a:ln w="6345" cap="flat">
              <a:solidFill>
                <a:srgbClr val="000000"/>
              </a:solidFill>
              <a:prstDash val="solid"/>
              <a:miter/>
              <a:tailEnd type="arrow"/>
            </a:ln>
          </p:spPr>
        </p:cxnSp>
        <p:cxnSp>
          <p:nvCxnSpPr>
            <p:cNvPr id="15" name="Straight Arrow Connector 20">
              <a:extLst>
                <a:ext uri="{FF2B5EF4-FFF2-40B4-BE49-F238E27FC236}">
                  <a16:creationId xmlns:a16="http://schemas.microsoft.com/office/drawing/2014/main" id="{41F3AAAA-17B7-46F0-B45F-D32A6DBAC9B8}"/>
                </a:ext>
              </a:extLst>
            </p:cNvPr>
            <p:cNvCxnSpPr/>
            <p:nvPr/>
          </p:nvCxnSpPr>
          <p:spPr>
            <a:xfrm flipV="1">
              <a:off x="6826818" y="1190064"/>
              <a:ext cx="1061985" cy="1127610"/>
            </a:xfrm>
            <a:prstGeom prst="straightConnector1">
              <a:avLst/>
            </a:prstGeom>
            <a:noFill/>
            <a:ln w="6345" cap="flat">
              <a:solidFill>
                <a:srgbClr val="000000"/>
              </a:solidFill>
              <a:prstDash val="solid"/>
              <a:miter/>
              <a:tailEnd type="arrow"/>
            </a:ln>
          </p:spPr>
        </p:cxnSp>
        <p:cxnSp>
          <p:nvCxnSpPr>
            <p:cNvPr id="16" name="Straight Arrow Connector 22">
              <a:extLst>
                <a:ext uri="{FF2B5EF4-FFF2-40B4-BE49-F238E27FC236}">
                  <a16:creationId xmlns:a16="http://schemas.microsoft.com/office/drawing/2014/main" id="{8AB0E293-F6F2-B6DD-A03F-0CAC9BB379BA}"/>
                </a:ext>
              </a:extLst>
            </p:cNvPr>
            <p:cNvCxnSpPr/>
            <p:nvPr/>
          </p:nvCxnSpPr>
          <p:spPr>
            <a:xfrm flipH="1">
              <a:off x="7484345" y="1228203"/>
              <a:ext cx="372792" cy="1654250"/>
            </a:xfrm>
            <a:prstGeom prst="straightConnector1">
              <a:avLst/>
            </a:prstGeom>
            <a:noFill/>
            <a:ln w="6345" cap="flat">
              <a:solidFill>
                <a:srgbClr val="000000"/>
              </a:solidFill>
              <a:prstDash val="solid"/>
              <a:miter/>
              <a:tailEnd type="arrow"/>
            </a:ln>
          </p:spPr>
        </p:cxnSp>
        <p:cxnSp>
          <p:nvCxnSpPr>
            <p:cNvPr id="17" name="Straight Arrow Connector 24">
              <a:extLst>
                <a:ext uri="{FF2B5EF4-FFF2-40B4-BE49-F238E27FC236}">
                  <a16:creationId xmlns:a16="http://schemas.microsoft.com/office/drawing/2014/main" id="{10863DA5-E79C-A7CC-5B08-94C3D8FCB845}"/>
                </a:ext>
              </a:extLst>
            </p:cNvPr>
            <p:cNvCxnSpPr/>
            <p:nvPr/>
          </p:nvCxnSpPr>
          <p:spPr>
            <a:xfrm flipV="1">
              <a:off x="7494742" y="2287444"/>
              <a:ext cx="1161818" cy="553084"/>
            </a:xfrm>
            <a:prstGeom prst="straightConnector1">
              <a:avLst/>
            </a:prstGeom>
            <a:noFill/>
            <a:ln w="6345" cap="flat">
              <a:solidFill>
                <a:srgbClr val="000000"/>
              </a:solidFill>
              <a:prstDash val="solid"/>
              <a:miter/>
              <a:tailEnd type="arrow"/>
            </a:ln>
          </p:spPr>
        </p:cxnSp>
        <p:cxnSp>
          <p:nvCxnSpPr>
            <p:cNvPr id="18" name="Straight Arrow Connector 26">
              <a:extLst>
                <a:ext uri="{FF2B5EF4-FFF2-40B4-BE49-F238E27FC236}">
                  <a16:creationId xmlns:a16="http://schemas.microsoft.com/office/drawing/2014/main" id="{AC3AA1CF-F2BC-25E1-670A-9C3761297549}"/>
                </a:ext>
              </a:extLst>
            </p:cNvPr>
            <p:cNvCxnSpPr/>
            <p:nvPr/>
          </p:nvCxnSpPr>
          <p:spPr>
            <a:xfrm>
              <a:off x="8656560" y="2302139"/>
              <a:ext cx="1121896" cy="15535"/>
            </a:xfrm>
            <a:prstGeom prst="straightConnector1">
              <a:avLst/>
            </a:prstGeom>
            <a:noFill/>
            <a:ln w="6345" cap="flat">
              <a:solidFill>
                <a:srgbClr val="000000"/>
              </a:solidFill>
              <a:prstDash val="solid"/>
              <a:miter/>
              <a:tailEnd type="arrow"/>
            </a:ln>
          </p:spPr>
        </p:cxnSp>
        <p:cxnSp>
          <p:nvCxnSpPr>
            <p:cNvPr id="19" name="Straight Arrow Connector 28">
              <a:extLst>
                <a:ext uri="{FF2B5EF4-FFF2-40B4-BE49-F238E27FC236}">
                  <a16:creationId xmlns:a16="http://schemas.microsoft.com/office/drawing/2014/main" id="{1B8F8FBF-F367-CB4D-512D-61C87A2D298D}"/>
                </a:ext>
              </a:extLst>
            </p:cNvPr>
            <p:cNvCxnSpPr/>
            <p:nvPr/>
          </p:nvCxnSpPr>
          <p:spPr>
            <a:xfrm flipV="1">
              <a:off x="9723354" y="1584975"/>
              <a:ext cx="486333" cy="739621"/>
            </a:xfrm>
            <a:prstGeom prst="straightConnector1">
              <a:avLst/>
            </a:prstGeom>
            <a:noFill/>
            <a:ln w="6345" cap="flat">
              <a:solidFill>
                <a:srgbClr val="000000"/>
              </a:solidFill>
              <a:prstDash val="solid"/>
              <a:miter/>
              <a:tailEnd type="arrow"/>
            </a:ln>
          </p:spPr>
        </p:cxnSp>
      </p:grpSp>
      <p:cxnSp>
        <p:nvCxnSpPr>
          <p:cNvPr id="20" name="Straight Arrow Connector 32">
            <a:extLst>
              <a:ext uri="{FF2B5EF4-FFF2-40B4-BE49-F238E27FC236}">
                <a16:creationId xmlns:a16="http://schemas.microsoft.com/office/drawing/2014/main" id="{850F92CD-4FBD-78FA-EFCD-D75BFF643CF8}"/>
              </a:ext>
            </a:extLst>
          </p:cNvPr>
          <p:cNvCxnSpPr>
            <a:cxnSpLocks/>
          </p:cNvCxnSpPr>
          <p:nvPr/>
        </p:nvCxnSpPr>
        <p:spPr>
          <a:xfrm>
            <a:off x="1618343" y="3506174"/>
            <a:ext cx="10295246" cy="0"/>
          </a:xfrm>
          <a:prstGeom prst="straightConnector1">
            <a:avLst/>
          </a:prstGeom>
          <a:noFill/>
          <a:ln w="6345" cap="flat">
            <a:solidFill>
              <a:srgbClr val="000000"/>
            </a:solidFill>
            <a:prstDash val="solid"/>
            <a:miter/>
            <a:tailEnd type="arrow"/>
          </a:ln>
        </p:spPr>
      </p:cxnSp>
      <p:sp>
        <p:nvSpPr>
          <p:cNvPr id="21" name="Oval 36">
            <a:extLst>
              <a:ext uri="{FF2B5EF4-FFF2-40B4-BE49-F238E27FC236}">
                <a16:creationId xmlns:a16="http://schemas.microsoft.com/office/drawing/2014/main" id="{4CB9D53C-F7CD-5A93-2999-BD8464E035C6}"/>
              </a:ext>
            </a:extLst>
          </p:cNvPr>
          <p:cNvSpPr/>
          <p:nvPr/>
        </p:nvSpPr>
        <p:spPr>
          <a:xfrm>
            <a:off x="4546661" y="3354143"/>
            <a:ext cx="292845" cy="29284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FFFFFF"/>
              </a:solidFill>
              <a:uFillTx/>
              <a:latin typeface="Century Gothic" panose="020B0502020202020204" pitchFamily="34" charset="0"/>
            </a:endParaRPr>
          </a:p>
        </p:txBody>
      </p:sp>
      <p:cxnSp>
        <p:nvCxnSpPr>
          <p:cNvPr id="22" name="Straight Arrow Connector 38">
            <a:extLst>
              <a:ext uri="{FF2B5EF4-FFF2-40B4-BE49-F238E27FC236}">
                <a16:creationId xmlns:a16="http://schemas.microsoft.com/office/drawing/2014/main" id="{E9310CF4-8AC5-96B7-92AC-9F5D583F6A84}"/>
              </a:ext>
            </a:extLst>
          </p:cNvPr>
          <p:cNvCxnSpPr>
            <a:cxnSpLocks/>
            <a:stCxn id="21" idx="4"/>
          </p:cNvCxnSpPr>
          <p:nvPr/>
        </p:nvCxnSpPr>
        <p:spPr>
          <a:xfrm flipH="1" flipV="1">
            <a:off x="3932281" y="2864663"/>
            <a:ext cx="657266" cy="532366"/>
          </a:xfrm>
          <a:prstGeom prst="straightConnector1">
            <a:avLst/>
          </a:prstGeom>
          <a:noFill/>
          <a:ln w="6345" cap="flat">
            <a:solidFill>
              <a:srgbClr val="FF0000"/>
            </a:solidFill>
            <a:prstDash val="solid"/>
            <a:miter/>
            <a:tailEnd type="arrow"/>
          </a:ln>
        </p:spPr>
      </p:cxnSp>
      <p:grpSp>
        <p:nvGrpSpPr>
          <p:cNvPr id="23" name="Group 6">
            <a:extLst>
              <a:ext uri="{FF2B5EF4-FFF2-40B4-BE49-F238E27FC236}">
                <a16:creationId xmlns:a16="http://schemas.microsoft.com/office/drawing/2014/main" id="{686006A8-569A-4A4C-847E-244665611D22}"/>
              </a:ext>
            </a:extLst>
          </p:cNvPr>
          <p:cNvGrpSpPr/>
          <p:nvPr/>
        </p:nvGrpSpPr>
        <p:grpSpPr>
          <a:xfrm>
            <a:off x="5820311" y="5840588"/>
            <a:ext cx="3397197" cy="837753"/>
            <a:chOff x="4145816" y="5716709"/>
            <a:chExt cx="2823429" cy="696261"/>
          </a:xfrm>
        </p:grpSpPr>
        <p:cxnSp>
          <p:nvCxnSpPr>
            <p:cNvPr id="24" name="Straight Connector 1">
              <a:extLst>
                <a:ext uri="{FF2B5EF4-FFF2-40B4-BE49-F238E27FC236}">
                  <a16:creationId xmlns:a16="http://schemas.microsoft.com/office/drawing/2014/main" id="{B681929D-B7E0-F3DC-DD1A-B6C61473AA09}"/>
                </a:ext>
              </a:extLst>
            </p:cNvPr>
            <p:cNvCxnSpPr/>
            <p:nvPr/>
          </p:nvCxnSpPr>
          <p:spPr>
            <a:xfrm flipV="1">
              <a:off x="4145816" y="5716709"/>
              <a:ext cx="695749" cy="696261"/>
            </a:xfrm>
            <a:prstGeom prst="straightConnector1">
              <a:avLst/>
            </a:prstGeom>
            <a:noFill/>
            <a:ln w="6345" cap="flat">
              <a:solidFill>
                <a:srgbClr val="FF0000"/>
              </a:solidFill>
              <a:prstDash val="solid"/>
              <a:miter/>
            </a:ln>
          </p:spPr>
        </p:cxnSp>
        <p:cxnSp>
          <p:nvCxnSpPr>
            <p:cNvPr id="25" name="Straight Connector 2">
              <a:extLst>
                <a:ext uri="{FF2B5EF4-FFF2-40B4-BE49-F238E27FC236}">
                  <a16:creationId xmlns:a16="http://schemas.microsoft.com/office/drawing/2014/main" id="{04A1989B-3B4D-E203-D133-856A279E92DF}"/>
                </a:ext>
              </a:extLst>
            </p:cNvPr>
            <p:cNvCxnSpPr/>
            <p:nvPr/>
          </p:nvCxnSpPr>
          <p:spPr>
            <a:xfrm>
              <a:off x="4841565" y="5716709"/>
              <a:ext cx="1370758" cy="0"/>
            </a:xfrm>
            <a:prstGeom prst="straightConnector1">
              <a:avLst/>
            </a:prstGeom>
            <a:noFill/>
            <a:ln w="6345" cap="flat">
              <a:solidFill>
                <a:srgbClr val="FF0000"/>
              </a:solidFill>
              <a:prstDash val="solid"/>
              <a:miter/>
            </a:ln>
          </p:spPr>
        </p:cxnSp>
        <p:cxnSp>
          <p:nvCxnSpPr>
            <p:cNvPr id="26" name="Straight Connector 3">
              <a:extLst>
                <a:ext uri="{FF2B5EF4-FFF2-40B4-BE49-F238E27FC236}">
                  <a16:creationId xmlns:a16="http://schemas.microsoft.com/office/drawing/2014/main" id="{8BAD95AC-CB8D-27F9-E5AA-A6D07532D4E0}"/>
                </a:ext>
              </a:extLst>
            </p:cNvPr>
            <p:cNvCxnSpPr/>
            <p:nvPr/>
          </p:nvCxnSpPr>
          <p:spPr>
            <a:xfrm>
              <a:off x="6212323" y="5716709"/>
              <a:ext cx="756922" cy="690555"/>
            </a:xfrm>
            <a:prstGeom prst="straightConnector1">
              <a:avLst/>
            </a:prstGeom>
            <a:noFill/>
            <a:ln w="6345" cap="flat">
              <a:solidFill>
                <a:srgbClr val="FF0000"/>
              </a:solidFill>
              <a:prstDash val="solid"/>
              <a:miter/>
            </a:ln>
          </p:spPr>
        </p:cxnSp>
        <p:cxnSp>
          <p:nvCxnSpPr>
            <p:cNvPr id="27" name="Straight Connector 4">
              <a:extLst>
                <a:ext uri="{FF2B5EF4-FFF2-40B4-BE49-F238E27FC236}">
                  <a16:creationId xmlns:a16="http://schemas.microsoft.com/office/drawing/2014/main" id="{8951C257-52E9-B31E-4F66-8F2E09B7FE11}"/>
                </a:ext>
              </a:extLst>
            </p:cNvPr>
            <p:cNvCxnSpPr/>
            <p:nvPr/>
          </p:nvCxnSpPr>
          <p:spPr>
            <a:xfrm>
              <a:off x="4156185" y="6407264"/>
              <a:ext cx="2813060" cy="0"/>
            </a:xfrm>
            <a:prstGeom prst="straightConnector1">
              <a:avLst/>
            </a:prstGeom>
            <a:noFill/>
            <a:ln w="6345" cap="flat">
              <a:solidFill>
                <a:srgbClr val="FF0000"/>
              </a:solidFill>
              <a:prstDash val="solid"/>
              <a:miter/>
            </a:ln>
          </p:spPr>
        </p:cxnSp>
      </p:grpSp>
      <p:sp>
        <p:nvSpPr>
          <p:cNvPr id="28" name="TextBox 31">
            <a:extLst>
              <a:ext uri="{FF2B5EF4-FFF2-40B4-BE49-F238E27FC236}">
                <a16:creationId xmlns:a16="http://schemas.microsoft.com/office/drawing/2014/main" id="{A127C0F1-C90F-6E0C-6B8B-871B093C6FDF}"/>
              </a:ext>
            </a:extLst>
          </p:cNvPr>
          <p:cNvSpPr txBox="1"/>
          <p:nvPr/>
        </p:nvSpPr>
        <p:spPr>
          <a:xfrm>
            <a:off x="7576274" y="3578610"/>
            <a:ext cx="4437178" cy="2462213"/>
          </a:xfrm>
          <a:prstGeom prst="rect">
            <a:avLst/>
          </a:prstGeom>
          <a:noFill/>
          <a:ln cap="flat">
            <a:noFill/>
          </a:ln>
        </p:spPr>
        <p:txBody>
          <a:bodyPr vert="horz" wrap="square" lIns="91440" tIns="45720" rIns="91440" bIns="45720" anchor="t" anchorCtr="1"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dirty="0">
                <a:solidFill>
                  <a:srgbClr val="000000"/>
                </a:solidFill>
                <a:uFillTx/>
                <a:latin typeface="Century Gothic" panose="020B0502020202020204" pitchFamily="34" charset="0"/>
              </a:rPr>
              <a:t>Queer space</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1" i="0" u="none" strike="noStrike" kern="0" cap="none" spc="0" baseline="0" dirty="0">
              <a:solidFill>
                <a:srgbClr val="000000"/>
              </a:solidFill>
              <a:uFillTx/>
              <a:latin typeface="Century Gothic" panose="020B0502020202020204" pitchFamily="34" charset="0"/>
            </a:endParaRP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anose="020B0502020202020204" pitchFamily="34" charset="0"/>
              </a:rPr>
              <a:t>Social and physical spaces sustain an imagined community (historically and structurally marginalised).</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0" cap="none" spc="0" baseline="0" dirty="0">
              <a:solidFill>
                <a:srgbClr val="000000"/>
              </a:solidFill>
              <a:uFillTx/>
              <a:latin typeface="Century Gothic" panose="020B0502020202020204" pitchFamily="34" charset="0"/>
            </a:endParaRP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0" cap="none" spc="0" baseline="0" dirty="0">
                <a:solidFill>
                  <a:srgbClr val="000000"/>
                </a:solidFill>
                <a:uFillTx/>
                <a:latin typeface="Century Gothic" panose="020B0502020202020204" pitchFamily="34" charset="0"/>
              </a:rPr>
              <a:t>Scenes: </a:t>
            </a:r>
            <a:r>
              <a:rPr lang="en-GB" sz="1400" b="0" i="0" u="none" strike="noStrike" kern="0" cap="none" spc="0" baseline="0" dirty="0">
                <a:solidFill>
                  <a:srgbClr val="000000"/>
                </a:solidFill>
                <a:uFillTx/>
                <a:latin typeface="Century Gothic" panose="020B0502020202020204" pitchFamily="34" charset="0"/>
              </a:rPr>
              <a:t>Subcultural capitals (Thornton) are shared and negotiated.</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0" cap="none" spc="0" baseline="0" dirty="0">
              <a:solidFill>
                <a:srgbClr val="000000"/>
              </a:solidFill>
              <a:uFillTx/>
              <a:latin typeface="Century Gothic" panose="020B0502020202020204" pitchFamily="34" charset="0"/>
            </a:endParaRP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anose="020B0502020202020204" pitchFamily="34" charset="0"/>
              </a:rPr>
              <a:t>Inscribed in international webs of discourses, activism and performative styles. </a:t>
            </a:r>
          </a:p>
        </p:txBody>
      </p:sp>
      <p:sp>
        <p:nvSpPr>
          <p:cNvPr id="29" name="TextBox 31">
            <a:extLst>
              <a:ext uri="{FF2B5EF4-FFF2-40B4-BE49-F238E27FC236}">
                <a16:creationId xmlns:a16="http://schemas.microsoft.com/office/drawing/2014/main" id="{A5E8A8B8-97AE-3A63-2D1E-6F32DC0EC615}"/>
              </a:ext>
            </a:extLst>
          </p:cNvPr>
          <p:cNvSpPr txBox="1"/>
          <p:nvPr/>
        </p:nvSpPr>
        <p:spPr>
          <a:xfrm>
            <a:off x="3976099" y="3600997"/>
            <a:ext cx="3508246" cy="2246769"/>
          </a:xfrm>
          <a:prstGeom prst="rect">
            <a:avLst/>
          </a:prstGeom>
          <a:noFill/>
          <a:ln cap="flat">
            <a:noFill/>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dirty="0">
                <a:solidFill>
                  <a:srgbClr val="000000"/>
                </a:solidFill>
                <a:uFillTx/>
                <a:latin typeface="Century Gothic" panose="020B0502020202020204" pitchFamily="34" charset="0"/>
              </a:rPr>
              <a:t>Techno-space</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1" dirty="0">
              <a:solidFill>
                <a:srgbClr val="000000"/>
              </a:solidFill>
              <a:latin typeface="Century Gothic" panose="020B0502020202020204" pitchFamily="34" charset="0"/>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i="0" u="none" strike="noStrike" kern="1200" cap="none" spc="0" baseline="0" dirty="0">
                <a:solidFill>
                  <a:srgbClr val="000000"/>
                </a:solidFill>
                <a:uFillTx/>
                <a:latin typeface="Century Gothic" panose="020B0502020202020204" pitchFamily="34" charset="0"/>
              </a:rPr>
              <a:t>Electronic Dance Music (EDM) and rave scenes.</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1" i="0" u="none" strike="noStrike" kern="1200" cap="none" spc="0" baseline="0" dirty="0">
              <a:solidFill>
                <a:srgbClr val="000000"/>
              </a:solidFill>
              <a:uFillTx/>
              <a:latin typeface="Century Gothic" panose="020B0502020202020204" pitchFamily="34" charset="0"/>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anose="020B0502020202020204" pitchFamily="34" charset="0"/>
              </a:rPr>
              <a:t>The assemblage of music, matter and sound (Khaleli) that has suspended and liminal properties.</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0" cap="none" spc="0" baseline="0" dirty="0">
              <a:solidFill>
                <a:srgbClr val="000000"/>
              </a:solidFill>
              <a:uFillTx/>
              <a:latin typeface="Century Gothic" panose="020B0502020202020204" pitchFamily="34" charset="0"/>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anose="020B0502020202020204" pitchFamily="34" charset="0"/>
              </a:rPr>
              <a:t>Enhanced social interaction.</a:t>
            </a:r>
            <a:endParaRPr lang="en-GB" sz="1400" b="0" i="0" u="none" strike="noStrike" kern="1200" cap="none" spc="0" baseline="0" dirty="0">
              <a:solidFill>
                <a:srgbClr val="000000"/>
              </a:solidFill>
              <a:uFillTx/>
              <a:latin typeface="Century Gothic" panose="020B0502020202020204" pitchFamily="34" charset="0"/>
            </a:endParaRPr>
          </a:p>
        </p:txBody>
      </p:sp>
      <p:sp>
        <p:nvSpPr>
          <p:cNvPr id="30" name="Rectangle 53">
            <a:extLst>
              <a:ext uri="{FF2B5EF4-FFF2-40B4-BE49-F238E27FC236}">
                <a16:creationId xmlns:a16="http://schemas.microsoft.com/office/drawing/2014/main" id="{C83891C8-9800-6B35-E71D-0A8B45932C86}"/>
              </a:ext>
            </a:extLst>
          </p:cNvPr>
          <p:cNvSpPr/>
          <p:nvPr/>
        </p:nvSpPr>
        <p:spPr>
          <a:xfrm>
            <a:off x="1744930" y="2371899"/>
            <a:ext cx="628165" cy="1086499"/>
          </a:xfrm>
          <a:prstGeom prst="rect">
            <a:avLst/>
          </a:prstGeom>
          <a:noFill/>
          <a:ln w="12701"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FFFFFF"/>
              </a:solidFill>
              <a:uFillTx/>
              <a:latin typeface="Century Gothic" panose="020B0502020202020204" pitchFamily="34" charset="0"/>
            </a:endParaRPr>
          </a:p>
        </p:txBody>
      </p:sp>
      <p:cxnSp>
        <p:nvCxnSpPr>
          <p:cNvPr id="31" name="Straight Arrow Connector 38">
            <a:extLst>
              <a:ext uri="{FF2B5EF4-FFF2-40B4-BE49-F238E27FC236}">
                <a16:creationId xmlns:a16="http://schemas.microsoft.com/office/drawing/2014/main" id="{D2F1FF1E-7AAC-983B-154C-47B05C907E6A}"/>
              </a:ext>
            </a:extLst>
          </p:cNvPr>
          <p:cNvCxnSpPr>
            <a:stCxn id="30" idx="2"/>
          </p:cNvCxnSpPr>
          <p:nvPr/>
        </p:nvCxnSpPr>
        <p:spPr>
          <a:xfrm flipH="1">
            <a:off x="2058002" y="3458398"/>
            <a:ext cx="1015" cy="575999"/>
          </a:xfrm>
          <a:prstGeom prst="straightConnector1">
            <a:avLst/>
          </a:prstGeom>
          <a:noFill/>
          <a:ln w="6345" cap="flat">
            <a:solidFill>
              <a:srgbClr val="FF0000"/>
            </a:solidFill>
            <a:prstDash val="solid"/>
            <a:miter/>
            <a:tailEnd type="arrow"/>
          </a:ln>
        </p:spPr>
      </p:cxnSp>
      <p:sp>
        <p:nvSpPr>
          <p:cNvPr id="32" name="TextBox 31">
            <a:extLst>
              <a:ext uri="{FF2B5EF4-FFF2-40B4-BE49-F238E27FC236}">
                <a16:creationId xmlns:a16="http://schemas.microsoft.com/office/drawing/2014/main" id="{7A98D8BD-0B6D-AAF2-6E4F-9C656BF31198}"/>
              </a:ext>
            </a:extLst>
          </p:cNvPr>
          <p:cNvSpPr txBox="1"/>
          <p:nvPr/>
        </p:nvSpPr>
        <p:spPr>
          <a:xfrm>
            <a:off x="178548" y="4014898"/>
            <a:ext cx="3814255" cy="203132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dirty="0">
                <a:solidFill>
                  <a:srgbClr val="000000"/>
                </a:solidFill>
                <a:uFillTx/>
                <a:latin typeface="Century Gothic" panose="020B0502020202020204" pitchFamily="34" charset="0"/>
              </a:rPr>
              <a:t>Identity </a:t>
            </a:r>
            <a:r>
              <a:rPr lang="en-GB" sz="1400" b="0" i="0" u="none" strike="noStrike" kern="1200" cap="none" spc="0" baseline="0" dirty="0">
                <a:solidFill>
                  <a:srgbClr val="000000"/>
                </a:solidFill>
                <a:uFillTx/>
                <a:latin typeface="Century Gothic" panose="020B0502020202020204" pitchFamily="34" charset="0"/>
              </a:rPr>
              <a:t>as a feeling of self-recognition</a:t>
            </a:r>
            <a:r>
              <a:rPr lang="en-GB" sz="1400" b="0" i="0" u="none" strike="noStrike" kern="0" cap="none" spc="0" baseline="0" dirty="0">
                <a:solidFill>
                  <a:srgbClr val="000000"/>
                </a:solidFill>
                <a:uFillTx/>
                <a:latin typeface="Century Gothic" panose="020B0502020202020204" pitchFamily="34" charset="0"/>
              </a:rPr>
              <a:t> and social belonging that can be expressed through kinaesthetic, performative and political elements.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0" cap="none" spc="0" baseline="0" dirty="0">
              <a:solidFill>
                <a:srgbClr val="000000"/>
              </a:solidFill>
              <a:uFillTx/>
              <a:latin typeface="Century Gothic" panose="020B0502020202020204" pitchFamily="34" charset="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0" cap="none" spc="0" baseline="0" dirty="0">
              <a:solidFill>
                <a:srgbClr val="000000"/>
              </a:solidFill>
              <a:uFillTx/>
              <a:latin typeface="Century Gothic" panose="020B0502020202020204" pitchFamily="34" charset="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0" cap="none" spc="0" baseline="0" dirty="0">
              <a:solidFill>
                <a:srgbClr val="000000"/>
              </a:solidFill>
              <a:uFillTx/>
              <a:latin typeface="Century Gothic" panose="020B0502020202020204" pitchFamily="34" charset="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0" cap="none" spc="0" baseline="0" dirty="0">
              <a:solidFill>
                <a:srgbClr val="000000"/>
              </a:solidFill>
              <a:uFillTx/>
              <a:latin typeface="Century Gothic" panose="020B0502020202020204" pitchFamily="34" charset="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entury Gothic" panose="020B0502020202020204" pitchFamily="34" charset="0"/>
            </a:endParaRPr>
          </a:p>
        </p:txBody>
      </p:sp>
      <p:sp>
        <p:nvSpPr>
          <p:cNvPr id="33" name="TextBox 32">
            <a:extLst>
              <a:ext uri="{FF2B5EF4-FFF2-40B4-BE49-F238E27FC236}">
                <a16:creationId xmlns:a16="http://schemas.microsoft.com/office/drawing/2014/main" id="{28A0D3DE-26AE-6D07-6755-D110E65D7208}"/>
              </a:ext>
            </a:extLst>
          </p:cNvPr>
          <p:cNvSpPr txBox="1"/>
          <p:nvPr/>
        </p:nvSpPr>
        <p:spPr>
          <a:xfrm>
            <a:off x="5574979" y="6274699"/>
            <a:ext cx="3814255" cy="307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dirty="0">
                <a:solidFill>
                  <a:srgbClr val="000000"/>
                </a:solidFill>
                <a:latin typeface="Century Gothic" panose="020B0502020202020204" pitchFamily="34" charset="0"/>
              </a:rPr>
              <a:t>Queer techno-dance floors</a:t>
            </a:r>
            <a:endParaRPr lang="en-GB" sz="1400" b="0" i="0" u="none" strike="noStrike" kern="1200" cap="none" spc="0" baseline="0" dirty="0">
              <a:solidFill>
                <a:srgbClr val="000000"/>
              </a:solidFill>
              <a:uFillTx/>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animBg="1"/>
      <p:bldP spid="28" grpId="0"/>
      <p:bldP spid="29" grpId="0"/>
      <p:bldP spid="30" grpId="0" animBg="1"/>
      <p:bldP spid="3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AFC5AA5C-2089-345C-734C-1101EC8CE051}"/>
              </a:ext>
            </a:extLst>
          </p:cNvPr>
          <p:cNvGrpSpPr/>
          <p:nvPr/>
        </p:nvGrpSpPr>
        <p:grpSpPr>
          <a:xfrm>
            <a:off x="1028215" y="1782778"/>
            <a:ext cx="10135566" cy="2499457"/>
            <a:chOff x="1028215" y="1782778"/>
            <a:chExt cx="10135566" cy="2499457"/>
          </a:xfrm>
        </p:grpSpPr>
        <p:cxnSp>
          <p:nvCxnSpPr>
            <p:cNvPr id="3" name="Straight Connector 1">
              <a:extLst>
                <a:ext uri="{FF2B5EF4-FFF2-40B4-BE49-F238E27FC236}">
                  <a16:creationId xmlns:a16="http://schemas.microsoft.com/office/drawing/2014/main" id="{4819313E-8CEC-237F-704E-C9A6638E5434}"/>
                </a:ext>
              </a:extLst>
            </p:cNvPr>
            <p:cNvCxnSpPr/>
            <p:nvPr/>
          </p:nvCxnSpPr>
          <p:spPr>
            <a:xfrm flipV="1">
              <a:off x="1028215" y="1782778"/>
              <a:ext cx="2497601" cy="2499457"/>
            </a:xfrm>
            <a:prstGeom prst="straightConnector1">
              <a:avLst/>
            </a:prstGeom>
            <a:noFill/>
            <a:ln w="6345" cap="flat">
              <a:solidFill>
                <a:srgbClr val="000000"/>
              </a:solidFill>
              <a:prstDash val="solid"/>
              <a:miter/>
            </a:ln>
          </p:spPr>
        </p:cxnSp>
        <p:cxnSp>
          <p:nvCxnSpPr>
            <p:cNvPr id="4" name="Straight Connector 2">
              <a:extLst>
                <a:ext uri="{FF2B5EF4-FFF2-40B4-BE49-F238E27FC236}">
                  <a16:creationId xmlns:a16="http://schemas.microsoft.com/office/drawing/2014/main" id="{68D4DB0A-53C4-217E-F9B4-B909F39F9DD4}"/>
                </a:ext>
              </a:extLst>
            </p:cNvPr>
            <p:cNvCxnSpPr/>
            <p:nvPr/>
          </p:nvCxnSpPr>
          <p:spPr>
            <a:xfrm>
              <a:off x="3525816" y="1782778"/>
              <a:ext cx="4920761" cy="0"/>
            </a:xfrm>
            <a:prstGeom prst="straightConnector1">
              <a:avLst/>
            </a:prstGeom>
            <a:noFill/>
            <a:ln w="6345" cap="flat">
              <a:solidFill>
                <a:srgbClr val="000000"/>
              </a:solidFill>
              <a:prstDash val="solid"/>
              <a:miter/>
            </a:ln>
          </p:spPr>
        </p:cxnSp>
        <p:cxnSp>
          <p:nvCxnSpPr>
            <p:cNvPr id="5" name="Straight Connector 3">
              <a:extLst>
                <a:ext uri="{FF2B5EF4-FFF2-40B4-BE49-F238E27FC236}">
                  <a16:creationId xmlns:a16="http://schemas.microsoft.com/office/drawing/2014/main" id="{E10C2C69-AD01-F453-E940-2FC73FB0D843}"/>
                </a:ext>
              </a:extLst>
            </p:cNvPr>
            <p:cNvCxnSpPr/>
            <p:nvPr/>
          </p:nvCxnSpPr>
          <p:spPr>
            <a:xfrm>
              <a:off x="8446577" y="1782778"/>
              <a:ext cx="2717204" cy="2478993"/>
            </a:xfrm>
            <a:prstGeom prst="straightConnector1">
              <a:avLst/>
            </a:prstGeom>
            <a:noFill/>
            <a:ln w="6345" cap="flat">
              <a:solidFill>
                <a:srgbClr val="000000"/>
              </a:solidFill>
              <a:prstDash val="solid"/>
              <a:miter/>
            </a:ln>
          </p:spPr>
        </p:cxnSp>
        <p:cxnSp>
          <p:nvCxnSpPr>
            <p:cNvPr id="6" name="Straight Connector 4">
              <a:extLst>
                <a:ext uri="{FF2B5EF4-FFF2-40B4-BE49-F238E27FC236}">
                  <a16:creationId xmlns:a16="http://schemas.microsoft.com/office/drawing/2014/main" id="{4572D20E-2A53-EA03-CE0C-C16DCBC5B80D}"/>
                </a:ext>
              </a:extLst>
            </p:cNvPr>
            <p:cNvCxnSpPr/>
            <p:nvPr/>
          </p:nvCxnSpPr>
          <p:spPr>
            <a:xfrm>
              <a:off x="1065431" y="4261771"/>
              <a:ext cx="10098350" cy="0"/>
            </a:xfrm>
            <a:prstGeom prst="straightConnector1">
              <a:avLst/>
            </a:prstGeom>
            <a:noFill/>
            <a:ln w="6345" cap="flat">
              <a:solidFill>
                <a:srgbClr val="000000"/>
              </a:solidFill>
              <a:prstDash val="solid"/>
              <a:miter/>
            </a:ln>
          </p:spPr>
        </p:cxnSp>
      </p:grpSp>
      <p:grpSp>
        <p:nvGrpSpPr>
          <p:cNvPr id="7" name="Group 5">
            <a:extLst>
              <a:ext uri="{FF2B5EF4-FFF2-40B4-BE49-F238E27FC236}">
                <a16:creationId xmlns:a16="http://schemas.microsoft.com/office/drawing/2014/main" id="{644AC768-C66D-11E9-9AC5-B9739E62346C}"/>
              </a:ext>
            </a:extLst>
          </p:cNvPr>
          <p:cNvGrpSpPr/>
          <p:nvPr/>
        </p:nvGrpSpPr>
        <p:grpSpPr>
          <a:xfrm>
            <a:off x="2303071" y="3271142"/>
            <a:ext cx="338666" cy="677680"/>
            <a:chOff x="2729630" y="3275947"/>
            <a:chExt cx="338666" cy="677680"/>
          </a:xfrm>
        </p:grpSpPr>
        <p:sp>
          <p:nvSpPr>
            <p:cNvPr id="8" name="Oval 7">
              <a:extLst>
                <a:ext uri="{FF2B5EF4-FFF2-40B4-BE49-F238E27FC236}">
                  <a16:creationId xmlns:a16="http://schemas.microsoft.com/office/drawing/2014/main" id="{EB3DE799-603A-D928-9426-D570981B4A74}"/>
                </a:ext>
              </a:extLst>
            </p:cNvPr>
            <p:cNvSpPr/>
            <p:nvPr/>
          </p:nvSpPr>
          <p:spPr>
            <a:xfrm>
              <a:off x="2835746" y="3275947"/>
              <a:ext cx="145462" cy="14546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FFFFFF"/>
                </a:solidFill>
                <a:uFillTx/>
                <a:latin typeface="Century Gothic" pitchFamily="34"/>
              </a:endParaRPr>
            </a:p>
          </p:txBody>
        </p:sp>
        <p:cxnSp>
          <p:nvCxnSpPr>
            <p:cNvPr id="9" name="Straight Connector 8">
              <a:extLst>
                <a:ext uri="{FF2B5EF4-FFF2-40B4-BE49-F238E27FC236}">
                  <a16:creationId xmlns:a16="http://schemas.microsoft.com/office/drawing/2014/main" id="{08EE978D-598F-9927-F4A0-236A32623446}"/>
                </a:ext>
              </a:extLst>
            </p:cNvPr>
            <p:cNvCxnSpPr>
              <a:stCxn id="8" idx="2"/>
            </p:cNvCxnSpPr>
            <p:nvPr/>
          </p:nvCxnSpPr>
          <p:spPr>
            <a:xfrm flipH="1">
              <a:off x="2898968" y="3421410"/>
              <a:ext cx="9509" cy="377345"/>
            </a:xfrm>
            <a:prstGeom prst="straightConnector1">
              <a:avLst/>
            </a:prstGeom>
            <a:noFill/>
            <a:ln w="12701" cap="flat">
              <a:solidFill>
                <a:srgbClr val="000000"/>
              </a:solidFill>
              <a:prstDash val="solid"/>
              <a:miter/>
            </a:ln>
          </p:spPr>
        </p:cxnSp>
        <p:cxnSp>
          <p:nvCxnSpPr>
            <p:cNvPr id="10" name="Straight Connector 9">
              <a:extLst>
                <a:ext uri="{FF2B5EF4-FFF2-40B4-BE49-F238E27FC236}">
                  <a16:creationId xmlns:a16="http://schemas.microsoft.com/office/drawing/2014/main" id="{9667D4AD-E7C5-8842-856A-4154B97D00E5}"/>
                </a:ext>
              </a:extLst>
            </p:cNvPr>
            <p:cNvCxnSpPr/>
            <p:nvPr/>
          </p:nvCxnSpPr>
          <p:spPr>
            <a:xfrm>
              <a:off x="2729630" y="3544479"/>
              <a:ext cx="338666" cy="0"/>
            </a:xfrm>
            <a:prstGeom prst="straightConnector1">
              <a:avLst/>
            </a:prstGeom>
            <a:noFill/>
            <a:ln w="12701" cap="flat">
              <a:solidFill>
                <a:srgbClr val="000000"/>
              </a:solidFill>
              <a:prstDash val="solid"/>
              <a:miter/>
            </a:ln>
          </p:spPr>
        </p:cxnSp>
        <p:cxnSp>
          <p:nvCxnSpPr>
            <p:cNvPr id="11" name="Straight Connector 10">
              <a:extLst>
                <a:ext uri="{FF2B5EF4-FFF2-40B4-BE49-F238E27FC236}">
                  <a16:creationId xmlns:a16="http://schemas.microsoft.com/office/drawing/2014/main" id="{C33FC114-EC3B-2CBA-646B-A129A7B91350}"/>
                </a:ext>
              </a:extLst>
            </p:cNvPr>
            <p:cNvCxnSpPr/>
            <p:nvPr/>
          </p:nvCxnSpPr>
          <p:spPr>
            <a:xfrm>
              <a:off x="2898968" y="3797539"/>
              <a:ext cx="155914" cy="156088"/>
            </a:xfrm>
            <a:prstGeom prst="straightConnector1">
              <a:avLst/>
            </a:prstGeom>
            <a:noFill/>
            <a:ln w="12701" cap="flat">
              <a:solidFill>
                <a:srgbClr val="000000"/>
              </a:solidFill>
              <a:prstDash val="solid"/>
              <a:miter/>
            </a:ln>
          </p:spPr>
        </p:cxnSp>
        <p:cxnSp>
          <p:nvCxnSpPr>
            <p:cNvPr id="12" name="Straight Connector 11">
              <a:extLst>
                <a:ext uri="{FF2B5EF4-FFF2-40B4-BE49-F238E27FC236}">
                  <a16:creationId xmlns:a16="http://schemas.microsoft.com/office/drawing/2014/main" id="{1EC362D4-0030-FB5E-BA94-6D2FD6A4E6AB}"/>
                </a:ext>
              </a:extLst>
            </p:cNvPr>
            <p:cNvCxnSpPr/>
            <p:nvPr/>
          </p:nvCxnSpPr>
          <p:spPr>
            <a:xfrm flipH="1">
              <a:off x="2774838" y="3799972"/>
              <a:ext cx="121514" cy="153655"/>
            </a:xfrm>
            <a:prstGeom prst="straightConnector1">
              <a:avLst/>
            </a:prstGeom>
            <a:noFill/>
            <a:ln w="12701" cap="flat">
              <a:solidFill>
                <a:srgbClr val="000000"/>
              </a:solidFill>
              <a:prstDash val="solid"/>
              <a:miter/>
            </a:ln>
          </p:spPr>
        </p:cxnSp>
      </p:grpSp>
      <p:grpSp>
        <p:nvGrpSpPr>
          <p:cNvPr id="13" name="Group 41">
            <a:extLst>
              <a:ext uri="{FF2B5EF4-FFF2-40B4-BE49-F238E27FC236}">
                <a16:creationId xmlns:a16="http://schemas.microsoft.com/office/drawing/2014/main" id="{9D9235AB-3498-0242-4386-00D74BAB245C}"/>
              </a:ext>
            </a:extLst>
          </p:cNvPr>
          <p:cNvGrpSpPr/>
          <p:nvPr/>
        </p:nvGrpSpPr>
        <p:grpSpPr>
          <a:xfrm>
            <a:off x="3214737" y="2105149"/>
            <a:ext cx="5496797" cy="1848478"/>
            <a:chOff x="3214737" y="2105149"/>
            <a:chExt cx="5496797" cy="1848478"/>
          </a:xfrm>
        </p:grpSpPr>
        <p:cxnSp>
          <p:nvCxnSpPr>
            <p:cNvPr id="14" name="Straight Arrow Connector 13">
              <a:extLst>
                <a:ext uri="{FF2B5EF4-FFF2-40B4-BE49-F238E27FC236}">
                  <a16:creationId xmlns:a16="http://schemas.microsoft.com/office/drawing/2014/main" id="{799818C8-045C-74CC-EA16-EAC4D4F40AE3}"/>
                </a:ext>
              </a:extLst>
            </p:cNvPr>
            <p:cNvCxnSpPr/>
            <p:nvPr/>
          </p:nvCxnSpPr>
          <p:spPr>
            <a:xfrm flipV="1">
              <a:off x="3214737" y="3232760"/>
              <a:ext cx="748144" cy="720867"/>
            </a:xfrm>
            <a:prstGeom prst="straightConnector1">
              <a:avLst/>
            </a:prstGeom>
            <a:noFill/>
            <a:ln w="6345" cap="flat">
              <a:solidFill>
                <a:srgbClr val="000000"/>
              </a:solidFill>
              <a:prstDash val="solid"/>
              <a:miter/>
              <a:tailEnd type="arrow"/>
            </a:ln>
          </p:spPr>
        </p:cxnSp>
        <p:cxnSp>
          <p:nvCxnSpPr>
            <p:cNvPr id="15" name="Straight Arrow Connector 14">
              <a:extLst>
                <a:ext uri="{FF2B5EF4-FFF2-40B4-BE49-F238E27FC236}">
                  <a16:creationId xmlns:a16="http://schemas.microsoft.com/office/drawing/2014/main" id="{56332DF5-27D5-F14D-B7F7-DD3A89AB2C9D}"/>
                </a:ext>
              </a:extLst>
            </p:cNvPr>
            <p:cNvCxnSpPr/>
            <p:nvPr/>
          </p:nvCxnSpPr>
          <p:spPr>
            <a:xfrm>
              <a:off x="3962881" y="3232760"/>
              <a:ext cx="628165" cy="311719"/>
            </a:xfrm>
            <a:prstGeom prst="straightConnector1">
              <a:avLst/>
            </a:prstGeom>
            <a:noFill/>
            <a:ln w="6345" cap="flat">
              <a:solidFill>
                <a:srgbClr val="000000"/>
              </a:solidFill>
              <a:prstDash val="solid"/>
              <a:miter/>
              <a:tailEnd type="arrow"/>
            </a:ln>
          </p:spPr>
        </p:cxnSp>
        <p:cxnSp>
          <p:nvCxnSpPr>
            <p:cNvPr id="16" name="Straight Arrow Connector 16">
              <a:extLst>
                <a:ext uri="{FF2B5EF4-FFF2-40B4-BE49-F238E27FC236}">
                  <a16:creationId xmlns:a16="http://schemas.microsoft.com/office/drawing/2014/main" id="{EDE522EB-3012-AC2E-C16C-5E33C8A766CF}"/>
                </a:ext>
              </a:extLst>
            </p:cNvPr>
            <p:cNvCxnSpPr/>
            <p:nvPr/>
          </p:nvCxnSpPr>
          <p:spPr>
            <a:xfrm flipV="1">
              <a:off x="4591046" y="3070984"/>
              <a:ext cx="0" cy="473495"/>
            </a:xfrm>
            <a:prstGeom prst="straightConnector1">
              <a:avLst/>
            </a:prstGeom>
            <a:noFill/>
            <a:ln w="6345" cap="flat">
              <a:solidFill>
                <a:srgbClr val="000000"/>
              </a:solidFill>
              <a:prstDash val="solid"/>
              <a:miter/>
              <a:tailEnd type="arrow"/>
            </a:ln>
          </p:spPr>
        </p:cxnSp>
        <p:cxnSp>
          <p:nvCxnSpPr>
            <p:cNvPr id="17" name="Straight Arrow Connector 18">
              <a:extLst>
                <a:ext uri="{FF2B5EF4-FFF2-40B4-BE49-F238E27FC236}">
                  <a16:creationId xmlns:a16="http://schemas.microsoft.com/office/drawing/2014/main" id="{B8F14034-8636-5D15-E102-E37FAF4FDA1F}"/>
                </a:ext>
              </a:extLst>
            </p:cNvPr>
            <p:cNvCxnSpPr/>
            <p:nvPr/>
          </p:nvCxnSpPr>
          <p:spPr>
            <a:xfrm>
              <a:off x="4601443" y="3070984"/>
              <a:ext cx="748629" cy="161776"/>
            </a:xfrm>
            <a:prstGeom prst="straightConnector1">
              <a:avLst/>
            </a:prstGeom>
            <a:noFill/>
            <a:ln w="6345" cap="flat">
              <a:solidFill>
                <a:srgbClr val="000000"/>
              </a:solidFill>
              <a:prstDash val="solid"/>
              <a:miter/>
              <a:tailEnd type="arrow"/>
            </a:ln>
          </p:spPr>
        </p:cxnSp>
        <p:cxnSp>
          <p:nvCxnSpPr>
            <p:cNvPr id="18" name="Straight Arrow Connector 20">
              <a:extLst>
                <a:ext uri="{FF2B5EF4-FFF2-40B4-BE49-F238E27FC236}">
                  <a16:creationId xmlns:a16="http://schemas.microsoft.com/office/drawing/2014/main" id="{C045ED90-FB6A-CDF8-0D7E-4D9F2472B11A}"/>
                </a:ext>
              </a:extLst>
            </p:cNvPr>
            <p:cNvCxnSpPr/>
            <p:nvPr/>
          </p:nvCxnSpPr>
          <p:spPr>
            <a:xfrm flipV="1">
              <a:off x="5328665" y="2105149"/>
              <a:ext cx="1061985" cy="1127611"/>
            </a:xfrm>
            <a:prstGeom prst="straightConnector1">
              <a:avLst/>
            </a:prstGeom>
            <a:noFill/>
            <a:ln w="6345" cap="flat">
              <a:solidFill>
                <a:srgbClr val="000000"/>
              </a:solidFill>
              <a:prstDash val="solid"/>
              <a:miter/>
              <a:tailEnd type="arrow"/>
            </a:ln>
          </p:spPr>
        </p:cxnSp>
        <p:cxnSp>
          <p:nvCxnSpPr>
            <p:cNvPr id="19" name="Straight Arrow Connector 22">
              <a:extLst>
                <a:ext uri="{FF2B5EF4-FFF2-40B4-BE49-F238E27FC236}">
                  <a16:creationId xmlns:a16="http://schemas.microsoft.com/office/drawing/2014/main" id="{4E4B77CB-D02E-ED9C-45C0-CD0D70BC9B54}"/>
                </a:ext>
              </a:extLst>
            </p:cNvPr>
            <p:cNvCxnSpPr/>
            <p:nvPr/>
          </p:nvCxnSpPr>
          <p:spPr>
            <a:xfrm flipH="1">
              <a:off x="5986192" y="2143289"/>
              <a:ext cx="372792" cy="1654250"/>
            </a:xfrm>
            <a:prstGeom prst="straightConnector1">
              <a:avLst/>
            </a:prstGeom>
            <a:noFill/>
            <a:ln w="6345" cap="flat">
              <a:solidFill>
                <a:srgbClr val="000000"/>
              </a:solidFill>
              <a:prstDash val="solid"/>
              <a:miter/>
              <a:tailEnd type="arrow"/>
            </a:ln>
          </p:spPr>
        </p:cxnSp>
        <p:cxnSp>
          <p:nvCxnSpPr>
            <p:cNvPr id="20" name="Straight Arrow Connector 24">
              <a:extLst>
                <a:ext uri="{FF2B5EF4-FFF2-40B4-BE49-F238E27FC236}">
                  <a16:creationId xmlns:a16="http://schemas.microsoft.com/office/drawing/2014/main" id="{A48C8451-590D-BC81-938B-F8CDFD1B8FE6}"/>
                </a:ext>
              </a:extLst>
            </p:cNvPr>
            <p:cNvCxnSpPr/>
            <p:nvPr/>
          </p:nvCxnSpPr>
          <p:spPr>
            <a:xfrm flipV="1">
              <a:off x="5986192" y="3202530"/>
              <a:ext cx="1172215" cy="588142"/>
            </a:xfrm>
            <a:prstGeom prst="straightConnector1">
              <a:avLst/>
            </a:prstGeom>
            <a:noFill/>
            <a:ln w="6345" cap="flat">
              <a:solidFill>
                <a:srgbClr val="000000"/>
              </a:solidFill>
              <a:prstDash val="solid"/>
              <a:miter/>
              <a:tailEnd type="arrow"/>
            </a:ln>
          </p:spPr>
        </p:cxnSp>
        <p:cxnSp>
          <p:nvCxnSpPr>
            <p:cNvPr id="21" name="Straight Arrow Connector 26">
              <a:extLst>
                <a:ext uri="{FF2B5EF4-FFF2-40B4-BE49-F238E27FC236}">
                  <a16:creationId xmlns:a16="http://schemas.microsoft.com/office/drawing/2014/main" id="{45B1BD24-CF4E-F3DE-77EF-1115BD76A586}"/>
                </a:ext>
              </a:extLst>
            </p:cNvPr>
            <p:cNvCxnSpPr/>
            <p:nvPr/>
          </p:nvCxnSpPr>
          <p:spPr>
            <a:xfrm>
              <a:off x="7152921" y="3206435"/>
              <a:ext cx="1080766" cy="23518"/>
            </a:xfrm>
            <a:prstGeom prst="straightConnector1">
              <a:avLst/>
            </a:prstGeom>
            <a:noFill/>
            <a:ln w="6345" cap="flat">
              <a:solidFill>
                <a:srgbClr val="000000"/>
              </a:solidFill>
              <a:prstDash val="solid"/>
              <a:miter/>
              <a:tailEnd type="arrow"/>
            </a:ln>
          </p:spPr>
        </p:cxnSp>
        <p:cxnSp>
          <p:nvCxnSpPr>
            <p:cNvPr id="22" name="Straight Arrow Connector 28">
              <a:extLst>
                <a:ext uri="{FF2B5EF4-FFF2-40B4-BE49-F238E27FC236}">
                  <a16:creationId xmlns:a16="http://schemas.microsoft.com/office/drawing/2014/main" id="{4696BDE4-7866-E2E0-50EA-DC87C2F3BF3E}"/>
                </a:ext>
              </a:extLst>
            </p:cNvPr>
            <p:cNvCxnSpPr/>
            <p:nvPr/>
          </p:nvCxnSpPr>
          <p:spPr>
            <a:xfrm flipV="1">
              <a:off x="8225201" y="2500061"/>
              <a:ext cx="486333" cy="739621"/>
            </a:xfrm>
            <a:prstGeom prst="straightConnector1">
              <a:avLst/>
            </a:prstGeom>
            <a:noFill/>
            <a:ln w="6345" cap="flat">
              <a:solidFill>
                <a:srgbClr val="000000"/>
              </a:solidFill>
              <a:prstDash val="solid"/>
              <a:miter/>
              <a:tailEnd type="arrow"/>
            </a:ln>
          </p:spPr>
        </p:cxnSp>
      </p:grpSp>
      <p:sp>
        <p:nvSpPr>
          <p:cNvPr id="23" name="TextBox 31">
            <a:extLst>
              <a:ext uri="{FF2B5EF4-FFF2-40B4-BE49-F238E27FC236}">
                <a16:creationId xmlns:a16="http://schemas.microsoft.com/office/drawing/2014/main" id="{7E0446F7-36D1-0F09-D0BD-3204DD09A373}"/>
              </a:ext>
            </a:extLst>
          </p:cNvPr>
          <p:cNvSpPr txBox="1"/>
          <p:nvPr/>
        </p:nvSpPr>
        <p:spPr>
          <a:xfrm>
            <a:off x="1624705" y="323295"/>
            <a:ext cx="10132329" cy="954103"/>
          </a:xfrm>
          <a:prstGeom prst="rect">
            <a:avLst/>
          </a:prstGeom>
          <a:noFill/>
          <a:ln cap="flat">
            <a:noFill/>
          </a:ln>
        </p:spPr>
        <p:txBody>
          <a:bodyPr vert="horz" wrap="square" lIns="91440" tIns="45720" rIns="91440" bIns="45720" anchor="t" anchorCtr="0"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dirty="0">
                <a:solidFill>
                  <a:srgbClr val="FF0000"/>
                </a:solidFill>
                <a:uFillTx/>
                <a:latin typeface="Century Gothic" pitchFamily="34"/>
              </a:rPr>
              <a:t>Fieldwork making</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dirty="0">
                <a:solidFill>
                  <a:srgbClr val="000000"/>
                </a:solidFill>
                <a:uFillTx/>
                <a:latin typeface="Century Gothic" pitchFamily="34"/>
              </a:rPr>
              <a:t> </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dirty="0">
                <a:solidFill>
                  <a:srgbClr val="000000"/>
                </a:solidFill>
                <a:uFillTx/>
                <a:latin typeface="Century Gothic" pitchFamily="34"/>
              </a:rPr>
              <a:t>Experience is shaped </a:t>
            </a:r>
            <a:r>
              <a:rPr lang="en-GB" sz="1400" b="0" i="0" u="none" strike="noStrike" kern="1200" cap="none" spc="0" baseline="0" dirty="0">
                <a:solidFill>
                  <a:srgbClr val="000000"/>
                </a:solidFill>
                <a:uFillTx/>
                <a:latin typeface="Century Gothic" pitchFamily="34"/>
              </a:rPr>
              <a:t>by how the body is directed towards </a:t>
            </a:r>
            <a:r>
              <a:rPr lang="en-GB" sz="1400" b="1" i="0" u="none" strike="noStrike" kern="1200" cap="none" spc="0" baseline="0" dirty="0">
                <a:solidFill>
                  <a:srgbClr val="000000"/>
                </a:solidFill>
                <a:uFillTx/>
                <a:latin typeface="Century Gothic" pitchFamily="34"/>
              </a:rPr>
              <a:t>spaces, people and objects</a:t>
            </a:r>
            <a:r>
              <a:rPr lang="en-GB" sz="1400" b="0" i="0" u="none" strike="noStrike" kern="1200" cap="none" spc="0" baseline="0" dirty="0">
                <a:solidFill>
                  <a:srgbClr val="000000"/>
                </a:solidFill>
                <a:uFillTx/>
                <a:latin typeface="Century Gothic" pitchFamily="34"/>
              </a:rPr>
              <a:t>.</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itchFamily="34"/>
              </a:rPr>
              <a:t>As queer bodies interacting with each other, understanding the </a:t>
            </a:r>
            <a:r>
              <a:rPr lang="en-GB" sz="1400" b="0" i="1" u="none" strike="noStrike" kern="0" cap="none" spc="0" baseline="0" dirty="0">
                <a:solidFill>
                  <a:srgbClr val="000000"/>
                </a:solidFill>
                <a:uFillTx/>
                <a:latin typeface="Century Gothic" pitchFamily="34"/>
              </a:rPr>
              <a:t>other </a:t>
            </a:r>
            <a:r>
              <a:rPr lang="en-GB" sz="1400" b="0" i="0" u="none" strike="noStrike" kern="0" cap="none" spc="0" baseline="0" dirty="0">
                <a:solidFill>
                  <a:srgbClr val="000000"/>
                </a:solidFill>
                <a:uFillTx/>
                <a:latin typeface="Century Gothic" pitchFamily="34"/>
              </a:rPr>
              <a:t>meant understanding myself.</a:t>
            </a:r>
            <a:endParaRPr lang="en-GB" sz="1400" b="0" i="0" u="none" strike="noStrike" kern="1200" cap="none" spc="0" baseline="0" dirty="0">
              <a:solidFill>
                <a:srgbClr val="000000"/>
              </a:solidFill>
              <a:uFillTx/>
              <a:latin typeface="Century Gothic" pitchFamily="34"/>
            </a:endParaRPr>
          </a:p>
        </p:txBody>
      </p:sp>
      <p:cxnSp>
        <p:nvCxnSpPr>
          <p:cNvPr id="24" name="Straight Arrow Connector 32">
            <a:extLst>
              <a:ext uri="{FF2B5EF4-FFF2-40B4-BE49-F238E27FC236}">
                <a16:creationId xmlns:a16="http://schemas.microsoft.com/office/drawing/2014/main" id="{C991B59B-B2EA-CB93-A2F1-E3C4E96FB689}"/>
              </a:ext>
            </a:extLst>
          </p:cNvPr>
          <p:cNvCxnSpPr/>
          <p:nvPr/>
        </p:nvCxnSpPr>
        <p:spPr>
          <a:xfrm>
            <a:off x="1856131" y="3953627"/>
            <a:ext cx="8341303" cy="0"/>
          </a:xfrm>
          <a:prstGeom prst="straightConnector1">
            <a:avLst/>
          </a:prstGeom>
          <a:noFill/>
          <a:ln w="6345" cap="flat">
            <a:solidFill>
              <a:srgbClr val="000000"/>
            </a:solidFill>
            <a:prstDash val="solid"/>
            <a:miter/>
            <a:tailEnd type="arrow"/>
          </a:ln>
        </p:spPr>
      </p:cxnSp>
      <p:pic>
        <p:nvPicPr>
          <p:cNvPr id="25" name="Picture 51">
            <a:extLst>
              <a:ext uri="{FF2B5EF4-FFF2-40B4-BE49-F238E27FC236}">
                <a16:creationId xmlns:a16="http://schemas.microsoft.com/office/drawing/2014/main" id="{35946AC7-955D-9F3B-683E-3A58A9C73014}"/>
              </a:ext>
            </a:extLst>
          </p:cNvPr>
          <p:cNvPicPr>
            <a:picLocks noChangeAspect="1"/>
          </p:cNvPicPr>
          <p:nvPr/>
        </p:nvPicPr>
        <p:blipFill>
          <a:blip r:embed="rId2"/>
          <a:stretch>
            <a:fillRect/>
          </a:stretch>
        </p:blipFill>
        <p:spPr>
          <a:xfrm>
            <a:off x="3117226" y="1871749"/>
            <a:ext cx="752048" cy="1052867"/>
          </a:xfrm>
          <a:prstGeom prst="rect">
            <a:avLst/>
          </a:prstGeom>
          <a:noFill/>
          <a:ln cap="flat">
            <a:noFill/>
          </a:ln>
        </p:spPr>
      </p:pic>
      <p:pic>
        <p:nvPicPr>
          <p:cNvPr id="26" name="Picture 53">
            <a:extLst>
              <a:ext uri="{FF2B5EF4-FFF2-40B4-BE49-F238E27FC236}">
                <a16:creationId xmlns:a16="http://schemas.microsoft.com/office/drawing/2014/main" id="{8CA88254-F131-25BC-0AF9-8C97A77170B1}"/>
              </a:ext>
            </a:extLst>
          </p:cNvPr>
          <p:cNvPicPr>
            <a:picLocks noChangeAspect="1"/>
          </p:cNvPicPr>
          <p:nvPr/>
        </p:nvPicPr>
        <p:blipFill>
          <a:blip r:embed="rId3"/>
          <a:stretch>
            <a:fillRect/>
          </a:stretch>
        </p:blipFill>
        <p:spPr>
          <a:xfrm>
            <a:off x="6525258" y="1680182"/>
            <a:ext cx="1822106" cy="1276840"/>
          </a:xfrm>
          <a:prstGeom prst="rect">
            <a:avLst/>
          </a:prstGeom>
          <a:noFill/>
          <a:ln cap="flat">
            <a:noFill/>
          </a:ln>
        </p:spPr>
      </p:pic>
      <p:pic>
        <p:nvPicPr>
          <p:cNvPr id="27" name="Picture 55">
            <a:extLst>
              <a:ext uri="{FF2B5EF4-FFF2-40B4-BE49-F238E27FC236}">
                <a16:creationId xmlns:a16="http://schemas.microsoft.com/office/drawing/2014/main" id="{9180A153-931D-22B5-703D-FBEADD146613}"/>
              </a:ext>
            </a:extLst>
          </p:cNvPr>
          <p:cNvPicPr>
            <a:picLocks noChangeAspect="1"/>
          </p:cNvPicPr>
          <p:nvPr/>
        </p:nvPicPr>
        <p:blipFill>
          <a:blip r:embed="rId4"/>
          <a:stretch>
            <a:fillRect/>
          </a:stretch>
        </p:blipFill>
        <p:spPr>
          <a:xfrm>
            <a:off x="8883222" y="1933663"/>
            <a:ext cx="1294186" cy="1743651"/>
          </a:xfrm>
          <a:prstGeom prst="rect">
            <a:avLst/>
          </a:prstGeom>
          <a:noFill/>
          <a:ln cap="flat">
            <a:noFill/>
          </a:ln>
        </p:spPr>
      </p:pic>
      <p:pic>
        <p:nvPicPr>
          <p:cNvPr id="28" name="Picture 57">
            <a:extLst>
              <a:ext uri="{FF2B5EF4-FFF2-40B4-BE49-F238E27FC236}">
                <a16:creationId xmlns:a16="http://schemas.microsoft.com/office/drawing/2014/main" id="{0C23F57A-D09C-ABD8-BB09-89349555C0E4}"/>
              </a:ext>
            </a:extLst>
          </p:cNvPr>
          <p:cNvPicPr>
            <a:picLocks noChangeAspect="1"/>
          </p:cNvPicPr>
          <p:nvPr/>
        </p:nvPicPr>
        <p:blipFill>
          <a:blip r:embed="rId5"/>
          <a:stretch>
            <a:fillRect/>
          </a:stretch>
        </p:blipFill>
        <p:spPr>
          <a:xfrm>
            <a:off x="4520903" y="1680182"/>
            <a:ext cx="946339" cy="1254044"/>
          </a:xfrm>
          <a:prstGeom prst="rect">
            <a:avLst/>
          </a:prstGeom>
          <a:noFill/>
          <a:ln cap="flat">
            <a:noFill/>
          </a:ln>
        </p:spPr>
      </p:pic>
      <p:sp>
        <p:nvSpPr>
          <p:cNvPr id="29" name="Oval 63">
            <a:extLst>
              <a:ext uri="{FF2B5EF4-FFF2-40B4-BE49-F238E27FC236}">
                <a16:creationId xmlns:a16="http://schemas.microsoft.com/office/drawing/2014/main" id="{F8670698-EA0A-2736-4A66-25DCDD7808D6}"/>
              </a:ext>
            </a:extLst>
          </p:cNvPr>
          <p:cNvSpPr/>
          <p:nvPr/>
        </p:nvSpPr>
        <p:spPr>
          <a:xfrm>
            <a:off x="7663869" y="3093259"/>
            <a:ext cx="292845" cy="29284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FFFFFF"/>
              </a:solidFill>
              <a:uFillTx/>
              <a:latin typeface="Century Gothic" pitchFamily="34"/>
            </a:endParaRPr>
          </a:p>
        </p:txBody>
      </p:sp>
      <p:cxnSp>
        <p:nvCxnSpPr>
          <p:cNvPr id="30" name="Straight Arrow Connector 64">
            <a:extLst>
              <a:ext uri="{FF2B5EF4-FFF2-40B4-BE49-F238E27FC236}">
                <a16:creationId xmlns:a16="http://schemas.microsoft.com/office/drawing/2014/main" id="{89BB70F6-5F46-1398-C0B6-2AC3AF315E97}"/>
              </a:ext>
            </a:extLst>
          </p:cNvPr>
          <p:cNvCxnSpPr>
            <a:stCxn id="29" idx="6"/>
          </p:cNvCxnSpPr>
          <p:nvPr/>
        </p:nvCxnSpPr>
        <p:spPr>
          <a:xfrm>
            <a:off x="7913830" y="3343220"/>
            <a:ext cx="1442429" cy="1106277"/>
          </a:xfrm>
          <a:prstGeom prst="straightConnector1">
            <a:avLst/>
          </a:prstGeom>
          <a:noFill/>
          <a:ln w="6345" cap="flat">
            <a:solidFill>
              <a:srgbClr val="FF0000"/>
            </a:solidFill>
            <a:prstDash val="solid"/>
            <a:miter/>
            <a:tailEnd type="arrow"/>
          </a:ln>
        </p:spPr>
      </p:cxnSp>
      <p:sp>
        <p:nvSpPr>
          <p:cNvPr id="31" name="TextBox 66">
            <a:extLst>
              <a:ext uri="{FF2B5EF4-FFF2-40B4-BE49-F238E27FC236}">
                <a16:creationId xmlns:a16="http://schemas.microsoft.com/office/drawing/2014/main" id="{001D9713-B6B3-5A85-6EE3-9E53F6B86F0E}"/>
              </a:ext>
            </a:extLst>
          </p:cNvPr>
          <p:cNvSpPr txBox="1"/>
          <p:nvPr/>
        </p:nvSpPr>
        <p:spPr>
          <a:xfrm>
            <a:off x="8225201" y="4517026"/>
            <a:ext cx="3212131" cy="461665"/>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0" i="0" u="none" strike="noStrike" kern="1200" cap="none" spc="0" baseline="0" dirty="0">
                <a:solidFill>
                  <a:srgbClr val="000000"/>
                </a:solidFill>
                <a:uFillTx/>
                <a:latin typeface="Century Gothic" pitchFamily="34"/>
              </a:rPr>
              <a:t>Recognition of a </a:t>
            </a:r>
            <a:r>
              <a:rPr lang="en-GB" sz="1200" b="0" i="1" u="none" strike="noStrike" kern="1200" cap="none" spc="0" baseline="0" dirty="0">
                <a:solidFill>
                  <a:srgbClr val="000000"/>
                </a:solidFill>
                <a:uFillTx/>
                <a:latin typeface="Century Gothic" pitchFamily="34"/>
              </a:rPr>
              <a:t>body-who-was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dirty="0">
                <a:solidFill>
                  <a:srgbClr val="000000"/>
                </a:solidFill>
                <a:latin typeface="Century Gothic" pitchFamily="34"/>
              </a:rPr>
              <a:t>Embracing a new self</a:t>
            </a:r>
            <a:endParaRPr lang="en-GB" sz="1200" b="0" u="none" strike="noStrike" kern="1200" cap="none" spc="0" baseline="0" dirty="0">
              <a:solidFill>
                <a:srgbClr val="000000"/>
              </a:solidFill>
              <a:uFillTx/>
              <a:latin typeface="Century Gothic" pitchFamily="34"/>
            </a:endParaRPr>
          </a:p>
        </p:txBody>
      </p:sp>
      <p:sp>
        <p:nvSpPr>
          <p:cNvPr id="32" name="Rectangle 42">
            <a:extLst>
              <a:ext uri="{FF2B5EF4-FFF2-40B4-BE49-F238E27FC236}">
                <a16:creationId xmlns:a16="http://schemas.microsoft.com/office/drawing/2014/main" id="{A009414D-BF56-DE09-AB25-99AC9BBE984B}"/>
              </a:ext>
            </a:extLst>
          </p:cNvPr>
          <p:cNvSpPr/>
          <p:nvPr/>
        </p:nvSpPr>
        <p:spPr>
          <a:xfrm>
            <a:off x="0" y="-2267"/>
            <a:ext cx="3962881" cy="401174"/>
          </a:xfrm>
          <a:prstGeom prst="rect">
            <a:avLst/>
          </a:pr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a:solidFill>
                  <a:srgbClr val="FFFFFF"/>
                </a:solidFill>
                <a:uFillTx/>
                <a:latin typeface="Century Gothic" pitchFamily="34"/>
              </a:rPr>
              <a:t>Phenomenological approach</a:t>
            </a:r>
          </a:p>
        </p:txBody>
      </p:sp>
      <p:sp>
        <p:nvSpPr>
          <p:cNvPr id="33" name="TextBox 69">
            <a:extLst>
              <a:ext uri="{FF2B5EF4-FFF2-40B4-BE49-F238E27FC236}">
                <a16:creationId xmlns:a16="http://schemas.microsoft.com/office/drawing/2014/main" id="{89DBD41F-F964-C47C-011E-9C0D57E24A15}"/>
              </a:ext>
            </a:extLst>
          </p:cNvPr>
          <p:cNvSpPr txBox="1"/>
          <p:nvPr/>
        </p:nvSpPr>
        <p:spPr>
          <a:xfrm>
            <a:off x="1234839" y="4824803"/>
            <a:ext cx="2348096" cy="181588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itchFamily="34"/>
              </a:rPr>
              <a:t>Life experience comprises taking </a:t>
            </a:r>
            <a:r>
              <a:rPr lang="en-GB" sz="1400" b="1" i="0" u="none" strike="noStrike" kern="0" cap="none" spc="0" baseline="0" dirty="0">
                <a:solidFill>
                  <a:srgbClr val="000000"/>
                </a:solidFill>
                <a:uFillTx/>
                <a:latin typeface="Century Gothic" pitchFamily="34"/>
              </a:rPr>
              <a:t>paths</a:t>
            </a:r>
            <a:r>
              <a:rPr lang="en-GB" sz="1400" i="0" u="none" strike="noStrike" kern="0" cap="none" spc="0" baseline="0" dirty="0">
                <a:solidFill>
                  <a:srgbClr val="000000"/>
                </a:solidFill>
                <a:uFillTx/>
                <a:latin typeface="Century Gothic" pitchFamily="34"/>
              </a:rPr>
              <a:t>, </a:t>
            </a:r>
            <a:r>
              <a:rPr lang="en-GB" sz="1400" b="1" i="0" u="none" strike="noStrike" kern="0" cap="none" spc="0" baseline="0" dirty="0">
                <a:solidFill>
                  <a:srgbClr val="000000"/>
                </a:solidFill>
                <a:uFillTx/>
                <a:latin typeface="Century Gothic" pitchFamily="34"/>
              </a:rPr>
              <a:t>lines</a:t>
            </a:r>
            <a:r>
              <a:rPr lang="en-GB" sz="1400" b="0" i="0" u="none" strike="noStrike" kern="0" cap="none" spc="0" baseline="0" dirty="0">
                <a:solidFill>
                  <a:srgbClr val="000000"/>
                </a:solidFill>
                <a:uFillTx/>
                <a:latin typeface="Century Gothic" pitchFamily="34"/>
              </a:rPr>
              <a:t> and </a:t>
            </a:r>
            <a:r>
              <a:rPr lang="en-GB" sz="1400" b="1" i="0" u="none" strike="noStrike" kern="0" cap="none" spc="0" baseline="0" dirty="0">
                <a:solidFill>
                  <a:srgbClr val="000000"/>
                </a:solidFill>
                <a:uFillTx/>
                <a:latin typeface="Century Gothic" pitchFamily="34"/>
              </a:rPr>
              <a:t>turning points </a:t>
            </a:r>
            <a:r>
              <a:rPr lang="en-GB" sz="1400" b="0" i="0" u="none" strike="noStrike" kern="0" cap="none" spc="0" baseline="0" dirty="0">
                <a:solidFill>
                  <a:srgbClr val="000000"/>
                </a:solidFill>
                <a:uFillTx/>
                <a:latin typeface="Century Gothic" pitchFamily="34"/>
              </a:rPr>
              <a:t>(Ahmed).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kern="0" dirty="0">
              <a:solidFill>
                <a:srgbClr val="000000"/>
              </a:solidFill>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itchFamily="34"/>
              </a:rPr>
              <a:t>A </a:t>
            </a:r>
            <a:r>
              <a:rPr lang="en-GB" sz="1400" b="1" i="0" u="none" strike="noStrike" kern="0" cap="none" spc="0" baseline="0" dirty="0">
                <a:solidFill>
                  <a:srgbClr val="000000"/>
                </a:solidFill>
                <a:uFillTx/>
                <a:latin typeface="Century Gothic" pitchFamily="34"/>
              </a:rPr>
              <a:t>line</a:t>
            </a:r>
            <a:r>
              <a:rPr lang="en-GB" sz="1400" b="0" i="0" u="none" strike="noStrike" kern="0" cap="none" spc="0" baseline="0" dirty="0">
                <a:solidFill>
                  <a:srgbClr val="000000"/>
                </a:solidFill>
                <a:uFillTx/>
                <a:latin typeface="Century Gothic" pitchFamily="34"/>
              </a:rPr>
              <a:t> represents lived experience as a process (Ingold).</a:t>
            </a:r>
          </a:p>
        </p:txBody>
      </p:sp>
      <p:sp>
        <p:nvSpPr>
          <p:cNvPr id="34" name="TextBox 69">
            <a:extLst>
              <a:ext uri="{FF2B5EF4-FFF2-40B4-BE49-F238E27FC236}">
                <a16:creationId xmlns:a16="http://schemas.microsoft.com/office/drawing/2014/main" id="{37D0B212-B332-D6BE-C4DA-0C1D988B1B28}"/>
              </a:ext>
            </a:extLst>
          </p:cNvPr>
          <p:cNvSpPr txBox="1"/>
          <p:nvPr/>
        </p:nvSpPr>
        <p:spPr>
          <a:xfrm>
            <a:off x="1297273" y="4453800"/>
            <a:ext cx="2348096" cy="307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dirty="0">
                <a:solidFill>
                  <a:srgbClr val="FF0000"/>
                </a:solidFill>
                <a:uFillTx/>
                <a:latin typeface="Century Gothic" pitchFamily="34"/>
              </a:rPr>
              <a:t>Body transformations</a:t>
            </a:r>
          </a:p>
        </p:txBody>
      </p:sp>
      <p:sp>
        <p:nvSpPr>
          <p:cNvPr id="35" name="TextBox 69">
            <a:extLst>
              <a:ext uri="{FF2B5EF4-FFF2-40B4-BE49-F238E27FC236}">
                <a16:creationId xmlns:a16="http://schemas.microsoft.com/office/drawing/2014/main" id="{AA484720-9453-723D-86B5-7E2537D74F51}"/>
              </a:ext>
            </a:extLst>
          </p:cNvPr>
          <p:cNvSpPr txBox="1"/>
          <p:nvPr/>
        </p:nvSpPr>
        <p:spPr>
          <a:xfrm>
            <a:off x="3754087" y="4958727"/>
            <a:ext cx="2348096" cy="1600438"/>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itchFamily="34"/>
              </a:rPr>
              <a:t>Becoming the </a:t>
            </a:r>
            <a:r>
              <a:rPr lang="en-GB" sz="1400" b="1" i="0" u="none" strike="noStrike" kern="0" cap="none" spc="0" baseline="0" dirty="0">
                <a:solidFill>
                  <a:srgbClr val="000000"/>
                </a:solidFill>
                <a:uFillTx/>
                <a:latin typeface="Century Gothic" pitchFamily="34"/>
              </a:rPr>
              <a:t>shape</a:t>
            </a:r>
            <a:r>
              <a:rPr lang="en-GB" sz="1400" b="0" i="0" u="none" strike="noStrike" kern="0" cap="none" spc="0" baseline="0" dirty="0">
                <a:solidFill>
                  <a:srgbClr val="000000"/>
                </a:solidFill>
                <a:uFillTx/>
                <a:latin typeface="Century Gothic" pitchFamily="34"/>
              </a:rPr>
              <a:t> of the line as a </a:t>
            </a:r>
            <a:r>
              <a:rPr lang="en-GB" sz="1400" b="1" i="0" u="none" strike="noStrike" kern="0" cap="none" spc="0" baseline="0" dirty="0">
                <a:solidFill>
                  <a:srgbClr val="000000"/>
                </a:solidFill>
                <a:uFillTx/>
                <a:latin typeface="Century Gothic" pitchFamily="34"/>
              </a:rPr>
              <a:t>performative process </a:t>
            </a:r>
            <a:r>
              <a:rPr lang="en-GB" sz="1400" b="0" i="0" u="none" strike="noStrike" kern="0" cap="none" spc="0" baseline="0" dirty="0">
                <a:solidFill>
                  <a:srgbClr val="000000"/>
                </a:solidFill>
                <a:uFillTx/>
                <a:latin typeface="Century Gothic" pitchFamily="34"/>
              </a:rPr>
              <a:t>(Ahmed).</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itchFamily="34"/>
              </a:rPr>
              <a:t>Body </a:t>
            </a:r>
            <a:r>
              <a:rPr lang="en-GB" sz="1400" b="1" i="0" u="none" strike="noStrike" kern="0" cap="none" spc="0" baseline="0" dirty="0">
                <a:solidFill>
                  <a:srgbClr val="000000"/>
                </a:solidFill>
                <a:uFillTx/>
                <a:latin typeface="Century Gothic" pitchFamily="34"/>
              </a:rPr>
              <a:t>archives</a:t>
            </a:r>
            <a:r>
              <a:rPr lang="en-GB" sz="1400" b="0" i="0" u="none" strike="noStrike" kern="0" cap="none" spc="0" baseline="0" dirty="0">
                <a:solidFill>
                  <a:srgbClr val="000000"/>
                </a:solidFill>
                <a:uFillTx/>
                <a:latin typeface="Century Gothic" pitchFamily="34"/>
              </a:rPr>
              <a:t> lived experiences (</a:t>
            </a:r>
            <a:r>
              <a:rPr lang="en-GB" sz="1400" b="0" i="0" u="none" strike="noStrike" kern="0" cap="none" spc="0" baseline="0" dirty="0" err="1">
                <a:solidFill>
                  <a:srgbClr val="000000"/>
                </a:solidFill>
                <a:uFillTx/>
                <a:latin typeface="Century Gothic" pitchFamily="34"/>
              </a:rPr>
              <a:t>Lepecki</a:t>
            </a:r>
            <a:r>
              <a:rPr lang="en-GB" sz="1400" b="0" i="0" u="none" strike="noStrike" kern="0" cap="none" spc="0" baseline="0" dirty="0">
                <a:solidFill>
                  <a:srgbClr val="000000"/>
                </a:solidFill>
                <a:uFillTx/>
                <a:latin typeface="Century Gothic" pitchFamily="34"/>
              </a:rPr>
              <a:t>).</a:t>
            </a:r>
          </a:p>
        </p:txBody>
      </p:sp>
      <p:sp>
        <p:nvSpPr>
          <p:cNvPr id="36" name="TextBox 69">
            <a:extLst>
              <a:ext uri="{FF2B5EF4-FFF2-40B4-BE49-F238E27FC236}">
                <a16:creationId xmlns:a16="http://schemas.microsoft.com/office/drawing/2014/main" id="{8610820E-5A60-E937-5D77-84AD85A19250}"/>
              </a:ext>
            </a:extLst>
          </p:cNvPr>
          <p:cNvSpPr txBox="1"/>
          <p:nvPr/>
        </p:nvSpPr>
        <p:spPr>
          <a:xfrm>
            <a:off x="6176909" y="5365434"/>
            <a:ext cx="2348096" cy="52321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itchFamily="34"/>
              </a:rPr>
              <a:t>Performing identity as </a:t>
            </a:r>
            <a:r>
              <a:rPr lang="en-GB" sz="1400" b="1" i="0" u="none" strike="noStrike" kern="0" cap="none" spc="0" baseline="0" dirty="0">
                <a:solidFill>
                  <a:srgbClr val="000000"/>
                </a:solidFill>
                <a:uFillTx/>
                <a:latin typeface="Century Gothic" pitchFamily="34"/>
              </a:rPr>
              <a:t>materialising</a:t>
            </a:r>
            <a:r>
              <a:rPr lang="en-GB" sz="1400" b="0" i="0" u="none" strike="noStrike" kern="0" cap="none" spc="0" baseline="0" dirty="0">
                <a:solidFill>
                  <a:srgbClr val="000000"/>
                </a:solidFill>
                <a:uFillTx/>
                <a:latin typeface="Century Gothic" pitchFamily="34"/>
              </a:rPr>
              <a:t> it (Butler).</a:t>
            </a:r>
          </a:p>
        </p:txBody>
      </p:sp>
      <p:sp>
        <p:nvSpPr>
          <p:cNvPr id="37" name="TextBox 69">
            <a:extLst>
              <a:ext uri="{FF2B5EF4-FFF2-40B4-BE49-F238E27FC236}">
                <a16:creationId xmlns:a16="http://schemas.microsoft.com/office/drawing/2014/main" id="{FCD20663-4E18-D402-7792-04F214157D01}"/>
              </a:ext>
            </a:extLst>
          </p:cNvPr>
          <p:cNvSpPr txBox="1"/>
          <p:nvPr/>
        </p:nvSpPr>
        <p:spPr>
          <a:xfrm>
            <a:off x="8707419" y="5146179"/>
            <a:ext cx="2348096" cy="116955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itchFamily="34"/>
              </a:rPr>
              <a:t>Spatially defined and curated.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kern="0" dirty="0">
              <a:solidFill>
                <a:srgbClr val="000000"/>
              </a:solidFill>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itchFamily="34"/>
              </a:rPr>
              <a:t>Where </a:t>
            </a:r>
            <a:r>
              <a:rPr lang="en-GB" sz="1400" b="0" i="1" u="none" strike="noStrike" kern="0" cap="none" spc="0" baseline="0" dirty="0">
                <a:solidFill>
                  <a:srgbClr val="000000"/>
                </a:solidFill>
                <a:uFillTx/>
                <a:latin typeface="Century Gothic" pitchFamily="34"/>
              </a:rPr>
              <a:t>bodily matter can </a:t>
            </a:r>
            <a:r>
              <a:rPr lang="en-GB" sz="1400" b="1" i="1" u="none" strike="noStrike" kern="0" cap="none" spc="0" baseline="0" dirty="0">
                <a:solidFill>
                  <a:srgbClr val="000000"/>
                </a:solidFill>
                <a:uFillTx/>
                <a:latin typeface="Century Gothic" pitchFamily="34"/>
              </a:rPr>
              <a:t>expand</a:t>
            </a:r>
            <a:r>
              <a:rPr lang="en-GB" sz="1400" b="0" i="1" u="none" strike="noStrike" kern="0" cap="none" spc="0" baseline="0" dirty="0">
                <a:solidFill>
                  <a:srgbClr val="000000"/>
                </a:solidFill>
                <a:uFillTx/>
                <a:latin typeface="Century Gothic" pitchFamily="34"/>
              </a:rPr>
              <a:t> </a:t>
            </a:r>
            <a:r>
              <a:rPr lang="en-GB" sz="1400" b="0" i="0" u="none" strike="noStrike" kern="0" cap="none" spc="0" baseline="0" dirty="0">
                <a:solidFill>
                  <a:srgbClr val="000000"/>
                </a:solidFill>
                <a:uFillTx/>
                <a:latin typeface="Century Gothic" pitchFamily="34"/>
              </a:rPr>
              <a:t>(Ahmed).</a:t>
            </a:r>
          </a:p>
        </p:txBody>
      </p:sp>
      <p:sp>
        <p:nvSpPr>
          <p:cNvPr id="38" name="TextBox 31">
            <a:extLst>
              <a:ext uri="{FF2B5EF4-FFF2-40B4-BE49-F238E27FC236}">
                <a16:creationId xmlns:a16="http://schemas.microsoft.com/office/drawing/2014/main" id="{92DF1C04-925F-920E-6EAF-00D8630CDEC5}"/>
              </a:ext>
            </a:extLst>
          </p:cNvPr>
          <p:cNvSpPr txBox="1"/>
          <p:nvPr/>
        </p:nvSpPr>
        <p:spPr>
          <a:xfrm>
            <a:off x="-1454993" y="3944017"/>
            <a:ext cx="10132329" cy="276999"/>
          </a:xfrm>
          <a:prstGeom prst="rect">
            <a:avLst/>
          </a:prstGeom>
          <a:noFill/>
          <a:ln cap="flat">
            <a:noFill/>
          </a:ln>
        </p:spPr>
        <p:txBody>
          <a:bodyPr vert="horz" wrap="square" lIns="91440" tIns="45720" rIns="91440" bIns="45720" anchor="t" anchorCtr="0"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0" i="0" u="none" strike="noStrike" kern="1200" cap="none" spc="0" baseline="0" dirty="0">
                <a:solidFill>
                  <a:srgbClr val="000000"/>
                </a:solidFill>
                <a:uFillTx/>
                <a:latin typeface="Century Gothic" pitchFamily="34"/>
              </a:rPr>
              <a:t>Experience is transported through space (city, social spaces, QTDF)</a:t>
            </a:r>
          </a:p>
        </p:txBody>
      </p:sp>
      <p:cxnSp>
        <p:nvCxnSpPr>
          <p:cNvPr id="39" name="Straight Arrow Connector 52">
            <a:extLst>
              <a:ext uri="{FF2B5EF4-FFF2-40B4-BE49-F238E27FC236}">
                <a16:creationId xmlns:a16="http://schemas.microsoft.com/office/drawing/2014/main" id="{1DCD69E3-6345-1FFA-6487-917AEA55FEBE}"/>
              </a:ext>
            </a:extLst>
          </p:cNvPr>
          <p:cNvCxnSpPr/>
          <p:nvPr/>
        </p:nvCxnSpPr>
        <p:spPr>
          <a:xfrm>
            <a:off x="3523210" y="5583426"/>
            <a:ext cx="244319" cy="0"/>
          </a:xfrm>
          <a:prstGeom prst="straightConnector1">
            <a:avLst/>
          </a:prstGeom>
          <a:noFill/>
          <a:ln w="6345" cap="flat">
            <a:solidFill>
              <a:srgbClr val="FF0000"/>
            </a:solidFill>
            <a:prstDash val="solid"/>
            <a:miter/>
            <a:tailEnd type="arrow"/>
          </a:ln>
        </p:spPr>
      </p:cxnSp>
      <p:cxnSp>
        <p:nvCxnSpPr>
          <p:cNvPr id="40" name="Straight Arrow Connector 54">
            <a:extLst>
              <a:ext uri="{FF2B5EF4-FFF2-40B4-BE49-F238E27FC236}">
                <a16:creationId xmlns:a16="http://schemas.microsoft.com/office/drawing/2014/main" id="{EB5E9705-70E8-BBAD-B5FE-5A7738F4A816}"/>
              </a:ext>
            </a:extLst>
          </p:cNvPr>
          <p:cNvCxnSpPr/>
          <p:nvPr/>
        </p:nvCxnSpPr>
        <p:spPr>
          <a:xfrm>
            <a:off x="5995217" y="5569198"/>
            <a:ext cx="244319" cy="0"/>
          </a:xfrm>
          <a:prstGeom prst="straightConnector1">
            <a:avLst/>
          </a:prstGeom>
          <a:noFill/>
          <a:ln w="6345" cap="flat">
            <a:solidFill>
              <a:srgbClr val="FF0000"/>
            </a:solidFill>
            <a:prstDash val="solid"/>
            <a:miter/>
            <a:tailEnd type="arrow"/>
          </a:ln>
        </p:spPr>
      </p:cxnSp>
      <p:cxnSp>
        <p:nvCxnSpPr>
          <p:cNvPr id="41" name="Straight Arrow Connector 55">
            <a:extLst>
              <a:ext uri="{FF2B5EF4-FFF2-40B4-BE49-F238E27FC236}">
                <a16:creationId xmlns:a16="http://schemas.microsoft.com/office/drawing/2014/main" id="{F5EB2DA6-0ACE-7D5F-3B87-D1D2FF79E399}"/>
              </a:ext>
            </a:extLst>
          </p:cNvPr>
          <p:cNvCxnSpPr/>
          <p:nvPr/>
        </p:nvCxnSpPr>
        <p:spPr>
          <a:xfrm>
            <a:off x="8446577" y="5571996"/>
            <a:ext cx="244328" cy="0"/>
          </a:xfrm>
          <a:prstGeom prst="straightConnector1">
            <a:avLst/>
          </a:prstGeom>
          <a:noFill/>
          <a:ln w="6345" cap="flat">
            <a:solidFill>
              <a:srgbClr val="FF0000"/>
            </a:solidFill>
            <a:prstDash val="solid"/>
            <a:miter/>
            <a:tailEnd type="arrow"/>
          </a:ln>
        </p:spPr>
      </p:cxnSp>
      <p:sp>
        <p:nvSpPr>
          <p:cNvPr id="42" name="TextBox 69">
            <a:extLst>
              <a:ext uri="{FF2B5EF4-FFF2-40B4-BE49-F238E27FC236}">
                <a16:creationId xmlns:a16="http://schemas.microsoft.com/office/drawing/2014/main" id="{7CE13B46-2C0B-7851-74A8-D213B81D54CB}"/>
              </a:ext>
            </a:extLst>
          </p:cNvPr>
          <p:cNvSpPr txBox="1"/>
          <p:nvPr/>
        </p:nvSpPr>
        <p:spPr>
          <a:xfrm>
            <a:off x="129704" y="2596983"/>
            <a:ext cx="2348096" cy="738664"/>
          </a:xfrm>
          <a:prstGeom prst="rect">
            <a:avLst/>
          </a:prstGeom>
          <a:noFill/>
          <a:ln cap="flat">
            <a:noFill/>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itchFamily="34"/>
              </a:rPr>
              <a:t>Feeling of not belonging</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kern="0" dirty="0">
                <a:solidFill>
                  <a:srgbClr val="000000"/>
                </a:solidFill>
                <a:latin typeface="Century Gothic" pitchFamily="34"/>
              </a:rPr>
              <a:t>Bodily urgency</a:t>
            </a:r>
            <a:endParaRPr lang="en-GB" sz="1400" b="0" i="0" u="none" strike="noStrike" kern="0" cap="none" spc="0" baseline="0" dirty="0">
              <a:solidFill>
                <a:srgbClr val="000000"/>
              </a:solidFill>
              <a:uFillTx/>
              <a:latin typeface="Century Gothic" pitchFamily="34"/>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kern="0" dirty="0">
                <a:solidFill>
                  <a:srgbClr val="000000"/>
                </a:solidFill>
                <a:latin typeface="Century Gothic" pitchFamily="34"/>
              </a:rPr>
              <a:t>Migration</a:t>
            </a:r>
            <a:endParaRPr lang="en-GB" sz="1400" b="0" i="0" u="none" strike="noStrike" kern="0" cap="none" spc="0" baseline="0" dirty="0">
              <a:solidFill>
                <a:srgbClr val="000000"/>
              </a:solidFill>
              <a:uFillTx/>
              <a:latin typeface="Century Gothic" pitchFamily="34"/>
            </a:endParaRPr>
          </a:p>
        </p:txBody>
      </p:sp>
      <p:cxnSp>
        <p:nvCxnSpPr>
          <p:cNvPr id="44" name="Connector: Elbow 43">
            <a:extLst>
              <a:ext uri="{FF2B5EF4-FFF2-40B4-BE49-F238E27FC236}">
                <a16:creationId xmlns:a16="http://schemas.microsoft.com/office/drawing/2014/main" id="{204A4DB1-68E0-BCD6-0FA9-FECBB2823C72}"/>
              </a:ext>
            </a:extLst>
          </p:cNvPr>
          <p:cNvCxnSpPr>
            <a:cxnSpLocks/>
            <a:stCxn id="42" idx="2"/>
          </p:cNvCxnSpPr>
          <p:nvPr/>
        </p:nvCxnSpPr>
        <p:spPr>
          <a:xfrm rot="16200000" flipH="1">
            <a:off x="1442739" y="3196659"/>
            <a:ext cx="341667" cy="619641"/>
          </a:xfrm>
          <a:prstGeom prst="bent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FA1A1ACC-4394-EF87-3A7A-B626C544351D}"/>
              </a:ext>
            </a:extLst>
          </p:cNvPr>
          <p:cNvCxnSpPr>
            <a:endCxn id="23" idx="3"/>
          </p:cNvCxnSpPr>
          <p:nvPr/>
        </p:nvCxnSpPr>
        <p:spPr>
          <a:xfrm rot="5400000" flipH="1" flipV="1">
            <a:off x="9709071" y="1496517"/>
            <a:ext cx="2744132" cy="1351793"/>
          </a:xfrm>
          <a:prstGeom prst="bentConnector4">
            <a:avLst>
              <a:gd name="adj1" fmla="val 41308"/>
              <a:gd name="adj2" fmla="val 11691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5A1FD141-C926-573B-D29A-0B46223C68FE}"/>
              </a:ext>
            </a:extLst>
          </p:cNvPr>
          <p:cNvCxnSpPr>
            <a:cxnSpLocks/>
            <a:endCxn id="34" idx="0"/>
          </p:cNvCxnSpPr>
          <p:nvPr/>
        </p:nvCxnSpPr>
        <p:spPr>
          <a:xfrm flipH="1">
            <a:off x="2471321" y="4037946"/>
            <a:ext cx="5842" cy="41585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9" grpId="0" animBg="1"/>
      <p:bldP spid="31" grpId="0"/>
      <p:bldP spid="33" grpId="0"/>
      <p:bldP spid="34" grpId="0"/>
      <p:bldP spid="35" grpId="0"/>
      <p:bldP spid="36" grpId="0"/>
      <p:bldP spid="37" grpId="0"/>
      <p:bldP spid="38"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name="Slide16">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149515F9-922A-A861-068E-127ABBA0A80A}"/>
              </a:ext>
            </a:extLst>
          </p:cNvPr>
          <p:cNvGrpSpPr/>
          <p:nvPr/>
        </p:nvGrpSpPr>
        <p:grpSpPr>
          <a:xfrm>
            <a:off x="2234190" y="2575462"/>
            <a:ext cx="7723616" cy="1904659"/>
            <a:chOff x="2234190" y="2575462"/>
            <a:chExt cx="7723616" cy="1904659"/>
          </a:xfrm>
        </p:grpSpPr>
        <p:cxnSp>
          <p:nvCxnSpPr>
            <p:cNvPr id="3" name="Straight Connector 1">
              <a:extLst>
                <a:ext uri="{FF2B5EF4-FFF2-40B4-BE49-F238E27FC236}">
                  <a16:creationId xmlns:a16="http://schemas.microsoft.com/office/drawing/2014/main" id="{55A70B0A-A046-9C39-AFCF-0EE5E523959C}"/>
                </a:ext>
              </a:extLst>
            </p:cNvPr>
            <p:cNvCxnSpPr/>
            <p:nvPr/>
          </p:nvCxnSpPr>
          <p:spPr>
            <a:xfrm flipV="1">
              <a:off x="2234190" y="2575462"/>
              <a:ext cx="1903250" cy="1904659"/>
            </a:xfrm>
            <a:prstGeom prst="straightConnector1">
              <a:avLst/>
            </a:prstGeom>
            <a:noFill/>
            <a:ln w="6345" cap="flat">
              <a:solidFill>
                <a:srgbClr val="000000"/>
              </a:solidFill>
              <a:prstDash val="solid"/>
              <a:miter/>
            </a:ln>
          </p:spPr>
        </p:cxnSp>
        <p:cxnSp>
          <p:nvCxnSpPr>
            <p:cNvPr id="4" name="Straight Connector 2">
              <a:extLst>
                <a:ext uri="{FF2B5EF4-FFF2-40B4-BE49-F238E27FC236}">
                  <a16:creationId xmlns:a16="http://schemas.microsoft.com/office/drawing/2014/main" id="{632DB235-2E8D-C618-4FFC-052B7DDA9D54}"/>
                </a:ext>
              </a:extLst>
            </p:cNvPr>
            <p:cNvCxnSpPr/>
            <p:nvPr/>
          </p:nvCxnSpPr>
          <p:spPr>
            <a:xfrm>
              <a:off x="4137440" y="2575462"/>
              <a:ext cx="3749772" cy="0"/>
            </a:xfrm>
            <a:prstGeom prst="straightConnector1">
              <a:avLst/>
            </a:prstGeom>
            <a:noFill/>
            <a:ln w="6345" cap="flat">
              <a:solidFill>
                <a:srgbClr val="000000"/>
              </a:solidFill>
              <a:prstDash val="solid"/>
              <a:miter/>
            </a:ln>
          </p:spPr>
        </p:cxnSp>
        <p:cxnSp>
          <p:nvCxnSpPr>
            <p:cNvPr id="5" name="Straight Connector 3">
              <a:extLst>
                <a:ext uri="{FF2B5EF4-FFF2-40B4-BE49-F238E27FC236}">
                  <a16:creationId xmlns:a16="http://schemas.microsoft.com/office/drawing/2014/main" id="{32AC3A0D-DA4F-8596-8DAE-1FD166FE5690}"/>
                </a:ext>
              </a:extLst>
            </p:cNvPr>
            <p:cNvCxnSpPr/>
            <p:nvPr/>
          </p:nvCxnSpPr>
          <p:spPr>
            <a:xfrm>
              <a:off x="7887212" y="2575462"/>
              <a:ext cx="2070594" cy="1889059"/>
            </a:xfrm>
            <a:prstGeom prst="straightConnector1">
              <a:avLst/>
            </a:prstGeom>
            <a:noFill/>
            <a:ln w="6345" cap="flat">
              <a:solidFill>
                <a:srgbClr val="000000"/>
              </a:solidFill>
              <a:prstDash val="solid"/>
              <a:miter/>
            </a:ln>
          </p:spPr>
        </p:cxnSp>
        <p:cxnSp>
          <p:nvCxnSpPr>
            <p:cNvPr id="6" name="Straight Connector 4">
              <a:extLst>
                <a:ext uri="{FF2B5EF4-FFF2-40B4-BE49-F238E27FC236}">
                  <a16:creationId xmlns:a16="http://schemas.microsoft.com/office/drawing/2014/main" id="{C88CDD6D-AD40-6A69-7066-5109F737BE8E}"/>
                </a:ext>
              </a:extLst>
            </p:cNvPr>
            <p:cNvCxnSpPr/>
            <p:nvPr/>
          </p:nvCxnSpPr>
          <p:spPr>
            <a:xfrm>
              <a:off x="2262554" y="4464521"/>
              <a:ext cx="7695252" cy="0"/>
            </a:xfrm>
            <a:prstGeom prst="straightConnector1">
              <a:avLst/>
            </a:prstGeom>
            <a:noFill/>
            <a:ln w="6345" cap="flat">
              <a:solidFill>
                <a:srgbClr val="000000"/>
              </a:solidFill>
              <a:prstDash val="solid"/>
              <a:miter/>
            </a:ln>
          </p:spPr>
        </p:cxnSp>
      </p:grpSp>
      <p:grpSp>
        <p:nvGrpSpPr>
          <p:cNvPr id="7" name="Group 5">
            <a:extLst>
              <a:ext uri="{FF2B5EF4-FFF2-40B4-BE49-F238E27FC236}">
                <a16:creationId xmlns:a16="http://schemas.microsoft.com/office/drawing/2014/main" id="{70C473D3-40C4-A0A8-C459-BECB83A113D4}"/>
              </a:ext>
            </a:extLst>
          </p:cNvPr>
          <p:cNvGrpSpPr/>
          <p:nvPr/>
        </p:nvGrpSpPr>
        <p:grpSpPr>
          <a:xfrm>
            <a:off x="5926665" y="3188521"/>
            <a:ext cx="338666" cy="677681"/>
            <a:chOff x="5926665" y="3188521"/>
            <a:chExt cx="338666" cy="677681"/>
          </a:xfrm>
        </p:grpSpPr>
        <p:sp>
          <p:nvSpPr>
            <p:cNvPr id="8" name="Oval 7">
              <a:extLst>
                <a:ext uri="{FF2B5EF4-FFF2-40B4-BE49-F238E27FC236}">
                  <a16:creationId xmlns:a16="http://schemas.microsoft.com/office/drawing/2014/main" id="{E069C389-E303-BBA6-AE56-94BBDD1CA14E}"/>
                </a:ext>
              </a:extLst>
            </p:cNvPr>
            <p:cNvSpPr/>
            <p:nvPr/>
          </p:nvSpPr>
          <p:spPr>
            <a:xfrm>
              <a:off x="6032781" y="3188521"/>
              <a:ext cx="145462" cy="14546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FFFFFF"/>
                </a:solidFill>
                <a:uFillTx/>
                <a:latin typeface="Century Gothic" panose="020B0502020202020204" pitchFamily="34" charset="0"/>
              </a:endParaRPr>
            </a:p>
          </p:txBody>
        </p:sp>
        <p:cxnSp>
          <p:nvCxnSpPr>
            <p:cNvPr id="9" name="Straight Connector 8">
              <a:extLst>
                <a:ext uri="{FF2B5EF4-FFF2-40B4-BE49-F238E27FC236}">
                  <a16:creationId xmlns:a16="http://schemas.microsoft.com/office/drawing/2014/main" id="{BF5F879A-E229-AF66-A3D9-75E6267458A9}"/>
                </a:ext>
              </a:extLst>
            </p:cNvPr>
            <p:cNvCxnSpPr>
              <a:stCxn id="8" idx="2"/>
            </p:cNvCxnSpPr>
            <p:nvPr/>
          </p:nvCxnSpPr>
          <p:spPr>
            <a:xfrm flipH="1">
              <a:off x="6096003" y="3333984"/>
              <a:ext cx="9509" cy="377346"/>
            </a:xfrm>
            <a:prstGeom prst="straightConnector1">
              <a:avLst/>
            </a:prstGeom>
            <a:noFill/>
            <a:ln w="12701" cap="flat">
              <a:solidFill>
                <a:srgbClr val="000000"/>
              </a:solidFill>
              <a:prstDash val="solid"/>
              <a:miter/>
            </a:ln>
          </p:spPr>
        </p:cxnSp>
        <p:cxnSp>
          <p:nvCxnSpPr>
            <p:cNvPr id="10" name="Straight Connector 9">
              <a:extLst>
                <a:ext uri="{FF2B5EF4-FFF2-40B4-BE49-F238E27FC236}">
                  <a16:creationId xmlns:a16="http://schemas.microsoft.com/office/drawing/2014/main" id="{1E18F2DD-2BE2-F9F2-2023-E67A6B550DF0}"/>
                </a:ext>
              </a:extLst>
            </p:cNvPr>
            <p:cNvCxnSpPr/>
            <p:nvPr/>
          </p:nvCxnSpPr>
          <p:spPr>
            <a:xfrm>
              <a:off x="5926665" y="3457053"/>
              <a:ext cx="338666" cy="0"/>
            </a:xfrm>
            <a:prstGeom prst="straightConnector1">
              <a:avLst/>
            </a:prstGeom>
            <a:noFill/>
            <a:ln w="12701" cap="flat">
              <a:solidFill>
                <a:srgbClr val="000000"/>
              </a:solidFill>
              <a:prstDash val="solid"/>
              <a:miter/>
            </a:ln>
          </p:spPr>
        </p:cxnSp>
        <p:cxnSp>
          <p:nvCxnSpPr>
            <p:cNvPr id="11" name="Straight Connector 10">
              <a:extLst>
                <a:ext uri="{FF2B5EF4-FFF2-40B4-BE49-F238E27FC236}">
                  <a16:creationId xmlns:a16="http://schemas.microsoft.com/office/drawing/2014/main" id="{35B7028E-059E-6CB5-E111-C5C41500394F}"/>
                </a:ext>
              </a:extLst>
            </p:cNvPr>
            <p:cNvCxnSpPr/>
            <p:nvPr/>
          </p:nvCxnSpPr>
          <p:spPr>
            <a:xfrm>
              <a:off x="6096003" y="3710113"/>
              <a:ext cx="155914" cy="156089"/>
            </a:xfrm>
            <a:prstGeom prst="straightConnector1">
              <a:avLst/>
            </a:prstGeom>
            <a:noFill/>
            <a:ln w="12701" cap="flat">
              <a:solidFill>
                <a:srgbClr val="000000"/>
              </a:solidFill>
              <a:prstDash val="solid"/>
              <a:miter/>
            </a:ln>
          </p:spPr>
        </p:cxnSp>
        <p:cxnSp>
          <p:nvCxnSpPr>
            <p:cNvPr id="12" name="Straight Connector 11">
              <a:extLst>
                <a:ext uri="{FF2B5EF4-FFF2-40B4-BE49-F238E27FC236}">
                  <a16:creationId xmlns:a16="http://schemas.microsoft.com/office/drawing/2014/main" id="{48974812-B53C-5F12-E734-4EBA25CA0655}"/>
                </a:ext>
              </a:extLst>
            </p:cNvPr>
            <p:cNvCxnSpPr/>
            <p:nvPr/>
          </p:nvCxnSpPr>
          <p:spPr>
            <a:xfrm flipH="1">
              <a:off x="5971873" y="3712546"/>
              <a:ext cx="121514" cy="153656"/>
            </a:xfrm>
            <a:prstGeom prst="straightConnector1">
              <a:avLst/>
            </a:prstGeom>
            <a:noFill/>
            <a:ln w="12701" cap="flat">
              <a:solidFill>
                <a:srgbClr val="000000"/>
              </a:solidFill>
              <a:prstDash val="solid"/>
              <a:miter/>
            </a:ln>
          </p:spPr>
        </p:cxnSp>
      </p:grpSp>
      <p:pic>
        <p:nvPicPr>
          <p:cNvPr id="13" name="Picture 19">
            <a:extLst>
              <a:ext uri="{FF2B5EF4-FFF2-40B4-BE49-F238E27FC236}">
                <a16:creationId xmlns:a16="http://schemas.microsoft.com/office/drawing/2014/main" id="{0562B9B6-DB19-272B-F4C0-CB7C6AA34B7D}"/>
              </a:ext>
            </a:extLst>
          </p:cNvPr>
          <p:cNvPicPr>
            <a:picLocks noChangeAspect="1"/>
          </p:cNvPicPr>
          <p:nvPr/>
        </p:nvPicPr>
        <p:blipFill>
          <a:blip r:embed="rId3"/>
          <a:stretch>
            <a:fillRect/>
          </a:stretch>
        </p:blipFill>
        <p:spPr>
          <a:xfrm>
            <a:off x="1533531" y="5330183"/>
            <a:ext cx="1578354" cy="1529599"/>
          </a:xfrm>
          <a:prstGeom prst="rect">
            <a:avLst/>
          </a:prstGeom>
          <a:noFill/>
          <a:ln cap="flat">
            <a:noFill/>
          </a:ln>
        </p:spPr>
      </p:pic>
      <p:pic>
        <p:nvPicPr>
          <p:cNvPr id="14" name="Picture 21">
            <a:extLst>
              <a:ext uri="{FF2B5EF4-FFF2-40B4-BE49-F238E27FC236}">
                <a16:creationId xmlns:a16="http://schemas.microsoft.com/office/drawing/2014/main" id="{DB998132-D168-17B2-6F76-6277A283DA58}"/>
              </a:ext>
            </a:extLst>
          </p:cNvPr>
          <p:cNvPicPr>
            <a:picLocks noChangeAspect="1"/>
          </p:cNvPicPr>
          <p:nvPr/>
        </p:nvPicPr>
        <p:blipFill>
          <a:blip r:embed="rId4"/>
          <a:stretch>
            <a:fillRect/>
          </a:stretch>
        </p:blipFill>
        <p:spPr>
          <a:xfrm>
            <a:off x="0" y="5330183"/>
            <a:ext cx="1533531" cy="1529599"/>
          </a:xfrm>
          <a:prstGeom prst="rect">
            <a:avLst/>
          </a:prstGeom>
          <a:noFill/>
          <a:ln cap="flat">
            <a:noFill/>
          </a:ln>
        </p:spPr>
      </p:pic>
      <p:pic>
        <p:nvPicPr>
          <p:cNvPr id="15" name="Picture 25">
            <a:extLst>
              <a:ext uri="{FF2B5EF4-FFF2-40B4-BE49-F238E27FC236}">
                <a16:creationId xmlns:a16="http://schemas.microsoft.com/office/drawing/2014/main" id="{5CDDB953-EBCB-FFB8-A093-C0D4ADFA5BE1}"/>
              </a:ext>
            </a:extLst>
          </p:cNvPr>
          <p:cNvPicPr>
            <a:picLocks noChangeAspect="1"/>
          </p:cNvPicPr>
          <p:nvPr/>
        </p:nvPicPr>
        <p:blipFill>
          <a:blip r:embed="rId5"/>
          <a:stretch>
            <a:fillRect/>
          </a:stretch>
        </p:blipFill>
        <p:spPr>
          <a:xfrm>
            <a:off x="3111886" y="5330183"/>
            <a:ext cx="1512207" cy="1540571"/>
          </a:xfrm>
          <a:prstGeom prst="rect">
            <a:avLst/>
          </a:prstGeom>
          <a:noFill/>
          <a:ln cap="flat">
            <a:noFill/>
          </a:ln>
        </p:spPr>
      </p:pic>
      <p:pic>
        <p:nvPicPr>
          <p:cNvPr id="16" name="Picture 27">
            <a:extLst>
              <a:ext uri="{FF2B5EF4-FFF2-40B4-BE49-F238E27FC236}">
                <a16:creationId xmlns:a16="http://schemas.microsoft.com/office/drawing/2014/main" id="{9739F737-76F5-FD0F-4E5A-C9CD63FD8502}"/>
              </a:ext>
            </a:extLst>
          </p:cNvPr>
          <p:cNvPicPr>
            <a:picLocks noChangeAspect="1"/>
          </p:cNvPicPr>
          <p:nvPr/>
        </p:nvPicPr>
        <p:blipFill>
          <a:blip r:embed="rId6"/>
          <a:srcRect l="24295"/>
          <a:stretch>
            <a:fillRect/>
          </a:stretch>
        </p:blipFill>
        <p:spPr>
          <a:xfrm>
            <a:off x="6926141" y="5332552"/>
            <a:ext cx="1448793" cy="1539520"/>
          </a:xfrm>
          <a:prstGeom prst="rect">
            <a:avLst/>
          </a:prstGeom>
          <a:noFill/>
          <a:ln cap="flat">
            <a:noFill/>
          </a:ln>
        </p:spPr>
      </p:pic>
      <p:pic>
        <p:nvPicPr>
          <p:cNvPr id="17" name="Picture 29">
            <a:extLst>
              <a:ext uri="{FF2B5EF4-FFF2-40B4-BE49-F238E27FC236}">
                <a16:creationId xmlns:a16="http://schemas.microsoft.com/office/drawing/2014/main" id="{FB1CE198-A1FE-533F-E329-6A66E9AF35CF}"/>
              </a:ext>
            </a:extLst>
          </p:cNvPr>
          <p:cNvPicPr>
            <a:picLocks noChangeAspect="1"/>
          </p:cNvPicPr>
          <p:nvPr/>
        </p:nvPicPr>
        <p:blipFill>
          <a:blip r:embed="rId7"/>
          <a:stretch>
            <a:fillRect/>
          </a:stretch>
        </p:blipFill>
        <p:spPr>
          <a:xfrm>
            <a:off x="4624084" y="5347191"/>
            <a:ext cx="2302047" cy="1525886"/>
          </a:xfrm>
          <a:prstGeom prst="rect">
            <a:avLst/>
          </a:prstGeom>
          <a:noFill/>
          <a:ln cap="flat">
            <a:noFill/>
          </a:ln>
        </p:spPr>
      </p:pic>
      <p:pic>
        <p:nvPicPr>
          <p:cNvPr id="18" name="Picture 31">
            <a:extLst>
              <a:ext uri="{FF2B5EF4-FFF2-40B4-BE49-F238E27FC236}">
                <a16:creationId xmlns:a16="http://schemas.microsoft.com/office/drawing/2014/main" id="{71A187CE-DF0D-230D-87EB-55B689D7B962}"/>
              </a:ext>
            </a:extLst>
          </p:cNvPr>
          <p:cNvPicPr>
            <a:picLocks noChangeAspect="1"/>
          </p:cNvPicPr>
          <p:nvPr/>
        </p:nvPicPr>
        <p:blipFill>
          <a:blip r:embed="rId8"/>
          <a:srcRect l="16433"/>
          <a:stretch>
            <a:fillRect/>
          </a:stretch>
        </p:blipFill>
        <p:spPr>
          <a:xfrm>
            <a:off x="9772869" y="5344457"/>
            <a:ext cx="1448793" cy="1526289"/>
          </a:xfrm>
          <a:prstGeom prst="rect">
            <a:avLst/>
          </a:prstGeom>
          <a:noFill/>
          <a:ln cap="flat">
            <a:noFill/>
          </a:ln>
        </p:spPr>
      </p:pic>
      <p:pic>
        <p:nvPicPr>
          <p:cNvPr id="19" name="Picture 33">
            <a:extLst>
              <a:ext uri="{FF2B5EF4-FFF2-40B4-BE49-F238E27FC236}">
                <a16:creationId xmlns:a16="http://schemas.microsoft.com/office/drawing/2014/main" id="{26B6CC0F-B4E0-28E7-61EA-F21FF33D81A1}"/>
              </a:ext>
            </a:extLst>
          </p:cNvPr>
          <p:cNvPicPr>
            <a:picLocks noChangeAspect="1"/>
          </p:cNvPicPr>
          <p:nvPr/>
        </p:nvPicPr>
        <p:blipFill>
          <a:blip r:embed="rId9"/>
          <a:srcRect l="7812"/>
          <a:stretch>
            <a:fillRect/>
          </a:stretch>
        </p:blipFill>
        <p:spPr>
          <a:xfrm>
            <a:off x="8374934" y="5347191"/>
            <a:ext cx="1397934" cy="1523554"/>
          </a:xfrm>
          <a:prstGeom prst="rect">
            <a:avLst/>
          </a:prstGeom>
          <a:noFill/>
          <a:ln cap="flat">
            <a:noFill/>
          </a:ln>
        </p:spPr>
      </p:pic>
      <p:sp>
        <p:nvSpPr>
          <p:cNvPr id="20" name="Rectangle 23">
            <a:extLst>
              <a:ext uri="{FF2B5EF4-FFF2-40B4-BE49-F238E27FC236}">
                <a16:creationId xmlns:a16="http://schemas.microsoft.com/office/drawing/2014/main" id="{37EE4B86-0541-FF89-865E-A52FA099A236}"/>
              </a:ext>
            </a:extLst>
          </p:cNvPr>
          <p:cNvSpPr/>
          <p:nvPr/>
        </p:nvSpPr>
        <p:spPr>
          <a:xfrm>
            <a:off x="0" y="-2267"/>
            <a:ext cx="3950413" cy="401174"/>
          </a:xfrm>
          <a:prstGeom prst="rect">
            <a:avLst/>
          </a:pr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FFFFFF"/>
                </a:solidFill>
                <a:uFillTx/>
                <a:latin typeface="Century Gothic" panose="020B0502020202020204" pitchFamily="34" charset="0"/>
              </a:rPr>
              <a:t>Body - Space</a:t>
            </a:r>
          </a:p>
        </p:txBody>
      </p:sp>
      <p:sp>
        <p:nvSpPr>
          <p:cNvPr id="21" name="TextBox 31">
            <a:extLst>
              <a:ext uri="{FF2B5EF4-FFF2-40B4-BE49-F238E27FC236}">
                <a16:creationId xmlns:a16="http://schemas.microsoft.com/office/drawing/2014/main" id="{CE0D11BA-D626-B8B6-E9F6-11F10F678E55}"/>
              </a:ext>
            </a:extLst>
          </p:cNvPr>
          <p:cNvSpPr txBox="1"/>
          <p:nvPr/>
        </p:nvSpPr>
        <p:spPr>
          <a:xfrm>
            <a:off x="3283372" y="1909504"/>
            <a:ext cx="2844177" cy="52322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dirty="0">
                <a:solidFill>
                  <a:srgbClr val="000000"/>
                </a:solidFill>
                <a:uFillTx/>
                <a:latin typeface="Century Gothic" panose="020B0502020202020204" pitchFamily="34" charset="0"/>
              </a:rPr>
              <a:t>Space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dirty="0">
                <a:solidFill>
                  <a:srgbClr val="000000"/>
                </a:solidFill>
                <a:uFillTx/>
                <a:latin typeface="Century Gothic" panose="020B0502020202020204" pitchFamily="34" charset="0"/>
              </a:rPr>
              <a:t>(Physical and Social)</a:t>
            </a:r>
            <a:endParaRPr lang="en-GB" sz="1400" b="0" i="0" u="none" strike="noStrike" kern="1200" cap="none" spc="0" baseline="0" dirty="0">
              <a:solidFill>
                <a:srgbClr val="000000"/>
              </a:solidFill>
              <a:uFillTx/>
              <a:latin typeface="Century Gothic" panose="020B0502020202020204" pitchFamily="34" charset="0"/>
            </a:endParaRPr>
          </a:p>
        </p:txBody>
      </p:sp>
      <p:sp>
        <p:nvSpPr>
          <p:cNvPr id="22" name="TextBox 31">
            <a:extLst>
              <a:ext uri="{FF2B5EF4-FFF2-40B4-BE49-F238E27FC236}">
                <a16:creationId xmlns:a16="http://schemas.microsoft.com/office/drawing/2014/main" id="{CE53A64E-37E9-63C1-03B9-06DACA4501B1}"/>
              </a:ext>
            </a:extLst>
          </p:cNvPr>
          <p:cNvSpPr txBox="1"/>
          <p:nvPr/>
        </p:nvSpPr>
        <p:spPr>
          <a:xfrm>
            <a:off x="6599599" y="1909504"/>
            <a:ext cx="2844177" cy="52322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dirty="0">
                <a:solidFill>
                  <a:srgbClr val="000000"/>
                </a:solidFill>
                <a:uFillTx/>
                <a:latin typeface="Century Gothic" panose="020B0502020202020204" pitchFamily="34" charset="0"/>
              </a:rPr>
              <a:t>Body</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dirty="0">
                <a:solidFill>
                  <a:srgbClr val="000000"/>
                </a:solidFill>
                <a:uFillTx/>
                <a:latin typeface="Century Gothic" panose="020B0502020202020204" pitchFamily="34" charset="0"/>
              </a:rPr>
              <a:t>(Identity)</a:t>
            </a:r>
            <a:endParaRPr lang="en-GB" sz="1400" b="0" i="0" u="none" strike="noStrike" kern="1200" cap="none" spc="0" baseline="0" dirty="0">
              <a:solidFill>
                <a:srgbClr val="000000"/>
              </a:solidFill>
              <a:uFillTx/>
              <a:latin typeface="Century Gothic" panose="020B0502020202020204" pitchFamily="34" charset="0"/>
            </a:endParaRPr>
          </a:p>
        </p:txBody>
      </p:sp>
      <p:grpSp>
        <p:nvGrpSpPr>
          <p:cNvPr id="23" name="Group 30">
            <a:extLst>
              <a:ext uri="{FF2B5EF4-FFF2-40B4-BE49-F238E27FC236}">
                <a16:creationId xmlns:a16="http://schemas.microsoft.com/office/drawing/2014/main" id="{46008197-4841-7EC2-5D34-5D3E9EBD51B6}"/>
              </a:ext>
            </a:extLst>
          </p:cNvPr>
          <p:cNvGrpSpPr/>
          <p:nvPr/>
        </p:nvGrpSpPr>
        <p:grpSpPr>
          <a:xfrm>
            <a:off x="6260933" y="1999801"/>
            <a:ext cx="811301" cy="140178"/>
            <a:chOff x="6260933" y="1999801"/>
            <a:chExt cx="811301" cy="140178"/>
          </a:xfrm>
        </p:grpSpPr>
        <p:cxnSp>
          <p:nvCxnSpPr>
            <p:cNvPr id="24" name="Straight Arrow Connector 1024">
              <a:extLst>
                <a:ext uri="{FF2B5EF4-FFF2-40B4-BE49-F238E27FC236}">
                  <a16:creationId xmlns:a16="http://schemas.microsoft.com/office/drawing/2014/main" id="{A7A004EB-7405-ADD1-1D7E-048A349372B9}"/>
                </a:ext>
              </a:extLst>
            </p:cNvPr>
            <p:cNvCxnSpPr/>
            <p:nvPr/>
          </p:nvCxnSpPr>
          <p:spPr>
            <a:xfrm>
              <a:off x="6387550" y="2139979"/>
              <a:ext cx="684684" cy="0"/>
            </a:xfrm>
            <a:prstGeom prst="straightConnector1">
              <a:avLst/>
            </a:prstGeom>
            <a:noFill/>
            <a:ln w="6345" cap="flat">
              <a:solidFill>
                <a:srgbClr val="FF0000"/>
              </a:solidFill>
              <a:prstDash val="solid"/>
              <a:miter/>
              <a:tailEnd type="arrow"/>
            </a:ln>
          </p:spPr>
        </p:cxnSp>
        <p:cxnSp>
          <p:nvCxnSpPr>
            <p:cNvPr id="25" name="Straight Arrow Connector 1026">
              <a:extLst>
                <a:ext uri="{FF2B5EF4-FFF2-40B4-BE49-F238E27FC236}">
                  <a16:creationId xmlns:a16="http://schemas.microsoft.com/office/drawing/2014/main" id="{23E198EF-89BB-5894-31F6-8E9E5FCA7820}"/>
                </a:ext>
              </a:extLst>
            </p:cNvPr>
            <p:cNvCxnSpPr/>
            <p:nvPr/>
          </p:nvCxnSpPr>
          <p:spPr>
            <a:xfrm flipH="1">
              <a:off x="6260933" y="1999801"/>
              <a:ext cx="649187" cy="0"/>
            </a:xfrm>
            <a:prstGeom prst="straightConnector1">
              <a:avLst/>
            </a:prstGeom>
            <a:noFill/>
            <a:ln w="6345" cap="flat">
              <a:solidFill>
                <a:srgbClr val="FF0000"/>
              </a:solidFill>
              <a:prstDash val="solid"/>
              <a:miter/>
              <a:tailEnd type="arrow"/>
            </a:ln>
          </p:spPr>
        </p:cxnSp>
      </p:grpSp>
      <p:sp>
        <p:nvSpPr>
          <p:cNvPr id="26" name="TextBox 31">
            <a:extLst>
              <a:ext uri="{FF2B5EF4-FFF2-40B4-BE49-F238E27FC236}">
                <a16:creationId xmlns:a16="http://schemas.microsoft.com/office/drawing/2014/main" id="{BDC3DF36-1601-90E0-A088-B141B484ADBE}"/>
              </a:ext>
            </a:extLst>
          </p:cNvPr>
          <p:cNvSpPr txBox="1"/>
          <p:nvPr/>
        </p:nvSpPr>
        <p:spPr>
          <a:xfrm>
            <a:off x="8742560" y="1526727"/>
            <a:ext cx="2656176" cy="181587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anose="020B0502020202020204" pitchFamily="34" charset="0"/>
              </a:rPr>
              <a:t>Performativities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anose="020B0502020202020204" pitchFamily="34" charset="0"/>
              </a:rPr>
              <a:t>Kinaesthesias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anose="020B0502020202020204" pitchFamily="34" charset="0"/>
              </a:rPr>
              <a:t>Affects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anose="020B0502020202020204" pitchFamily="34" charset="0"/>
              </a:rPr>
              <a:t>Sexuality</a:t>
            </a:r>
            <a:endParaRPr lang="en-GB" sz="1400" b="0" i="0" u="none" strike="noStrike" kern="1200" cap="none" spc="0" baseline="0" dirty="0">
              <a:solidFill>
                <a:srgbClr val="000000"/>
              </a:solidFill>
              <a:uFillTx/>
              <a:latin typeface="Century Gothic" panose="020B0502020202020204" pitchFamily="34" charset="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entury Gothic" panose="020B0502020202020204" pitchFamily="34" charset="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0" cap="none" spc="0" baseline="0" dirty="0">
              <a:solidFill>
                <a:srgbClr val="000000"/>
              </a:solidFill>
              <a:uFillTx/>
              <a:latin typeface="Century Gothic" panose="020B0502020202020204" pitchFamily="34" charset="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entury Gothic" panose="020B0502020202020204" pitchFamily="34" charset="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entury Gothic" panose="020B0502020202020204" pitchFamily="34" charset="0"/>
            </a:endParaRPr>
          </a:p>
        </p:txBody>
      </p:sp>
      <p:pic>
        <p:nvPicPr>
          <p:cNvPr id="27" name="Picture 33">
            <a:extLst>
              <a:ext uri="{FF2B5EF4-FFF2-40B4-BE49-F238E27FC236}">
                <a16:creationId xmlns:a16="http://schemas.microsoft.com/office/drawing/2014/main" id="{46D995D2-EDDB-6A09-CCCD-221BF5B2D71C}"/>
              </a:ext>
            </a:extLst>
          </p:cNvPr>
          <p:cNvPicPr>
            <a:picLocks noChangeAspect="1"/>
          </p:cNvPicPr>
          <p:nvPr/>
        </p:nvPicPr>
        <p:blipFill>
          <a:blip r:embed="rId10"/>
          <a:stretch>
            <a:fillRect/>
          </a:stretch>
        </p:blipFill>
        <p:spPr>
          <a:xfrm>
            <a:off x="10490582" y="5344457"/>
            <a:ext cx="1701414" cy="1526289"/>
          </a:xfrm>
          <a:prstGeom prst="rect">
            <a:avLst/>
          </a:prstGeom>
          <a:noFill/>
          <a:ln cap="flat">
            <a:noFill/>
          </a:ln>
        </p:spPr>
      </p:pic>
      <p:sp>
        <p:nvSpPr>
          <p:cNvPr id="28" name="TextBox 34">
            <a:extLst>
              <a:ext uri="{FF2B5EF4-FFF2-40B4-BE49-F238E27FC236}">
                <a16:creationId xmlns:a16="http://schemas.microsoft.com/office/drawing/2014/main" id="{B4C832B6-4ECC-8D0B-ACEA-579984F93DF6}"/>
              </a:ext>
            </a:extLst>
          </p:cNvPr>
          <p:cNvSpPr txBox="1"/>
          <p:nvPr/>
        </p:nvSpPr>
        <p:spPr>
          <a:xfrm>
            <a:off x="408526" y="1095844"/>
            <a:ext cx="2656176" cy="289309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anose="020B0502020202020204" pitchFamily="34" charset="0"/>
              </a:rPr>
              <a:t>Queer socialisations, appropriations and creation of space: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0" cap="none" spc="0" baseline="0" dirty="0">
              <a:solidFill>
                <a:srgbClr val="000000"/>
              </a:solidFill>
              <a:uFillTx/>
              <a:latin typeface="Century Gothic" panose="020B0502020202020204" pitchFamily="34" charset="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anose="020B0502020202020204" pitchFamily="34" charset="0"/>
              </a:rPr>
              <a:t>Venues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anose="020B0502020202020204" pitchFamily="34" charset="0"/>
              </a:rPr>
              <a:t>Parties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anose="020B0502020202020204" pitchFamily="34" charset="0"/>
              </a:rPr>
              <a:t>Events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anose="020B0502020202020204" pitchFamily="34" charset="0"/>
              </a:rPr>
              <a:t>Festivals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entury Gothic" panose="020B0502020202020204" pitchFamily="34" charset="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entury Gothic" panose="020B0502020202020204" pitchFamily="34" charset="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0" cap="none" spc="0" baseline="0" dirty="0">
              <a:solidFill>
                <a:srgbClr val="000000"/>
              </a:solidFill>
              <a:uFillTx/>
              <a:latin typeface="Century Gothic" panose="020B0502020202020204" pitchFamily="34" charset="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entury Gothic" panose="020B0502020202020204" pitchFamily="34" charset="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entury Gothic" panose="020B0502020202020204" pitchFamily="34" charset="0"/>
            </a:endParaRPr>
          </a:p>
        </p:txBody>
      </p:sp>
      <p:sp>
        <p:nvSpPr>
          <p:cNvPr id="29" name="Left Brace 35">
            <a:extLst>
              <a:ext uri="{FF2B5EF4-FFF2-40B4-BE49-F238E27FC236}">
                <a16:creationId xmlns:a16="http://schemas.microsoft.com/office/drawing/2014/main" id="{47ADDECA-D607-78CE-F1FD-CA14BEA03FB4}"/>
              </a:ext>
            </a:extLst>
          </p:cNvPr>
          <p:cNvSpPr/>
          <p:nvPr/>
        </p:nvSpPr>
        <p:spPr>
          <a:xfrm>
            <a:off x="8853934" y="1385846"/>
            <a:ext cx="217398" cy="1396691"/>
          </a:xfrm>
          <a:custGeom>
            <a:avLst>
              <a:gd name="f11" fmla="val 8333"/>
              <a:gd name="f12" fmla="val 50000"/>
            </a:avLst>
            <a:gdLst>
              <a:gd name="f2" fmla="val 10800000"/>
              <a:gd name="f3" fmla="val 5400000"/>
              <a:gd name="f4" fmla="val 180"/>
              <a:gd name="f5" fmla="val w"/>
              <a:gd name="f6" fmla="val h"/>
              <a:gd name="f7" fmla="val ss"/>
              <a:gd name="f8" fmla="val 0"/>
              <a:gd name="f9" fmla="*/ 5419351 1 1725033"/>
              <a:gd name="f10" fmla="+- 0 0 5400000"/>
              <a:gd name="f11" fmla="val 8333"/>
              <a:gd name="f12" fmla="val 50000"/>
              <a:gd name="f13" fmla="+- 0 0 -180"/>
              <a:gd name="f14" fmla="+- 0 0 -270"/>
              <a:gd name="f15" fmla="+- 0 0 -360"/>
              <a:gd name="f16" fmla="abs f5"/>
              <a:gd name="f17" fmla="abs f6"/>
              <a:gd name="f18" fmla="abs f7"/>
              <a:gd name="f19" fmla="val f8"/>
              <a:gd name="f20" fmla="val f12"/>
              <a:gd name="f21" fmla="val f11"/>
              <a:gd name="f22" fmla="+- 2700000 f3 0"/>
              <a:gd name="f23" fmla="*/ f13 f2 1"/>
              <a:gd name="f24" fmla="*/ f14 f2 1"/>
              <a:gd name="f25" fmla="*/ f15 f2 1"/>
              <a:gd name="f26" fmla="?: f16 f5 1"/>
              <a:gd name="f27" fmla="?: f17 f6 1"/>
              <a:gd name="f28" fmla="?: f18 f7 1"/>
              <a:gd name="f29" fmla="*/ f22 f9 1"/>
              <a:gd name="f30" fmla="*/ f23 1 f4"/>
              <a:gd name="f31" fmla="*/ f24 1 f4"/>
              <a:gd name="f32" fmla="*/ f25 1 f4"/>
              <a:gd name="f33" fmla="*/ f26 1 21600"/>
              <a:gd name="f34" fmla="*/ f27 1 21600"/>
              <a:gd name="f35" fmla="*/ 21600 f26 1"/>
              <a:gd name="f36" fmla="*/ 21600 f27 1"/>
              <a:gd name="f37" fmla="*/ f29 1 f2"/>
              <a:gd name="f38" fmla="+- f30 0 f3"/>
              <a:gd name="f39" fmla="+- f31 0 f3"/>
              <a:gd name="f40" fmla="+- f32 0 f3"/>
              <a:gd name="f41" fmla="min f34 f33"/>
              <a:gd name="f42" fmla="*/ f35 1 f28"/>
              <a:gd name="f43" fmla="*/ f36 1 f28"/>
              <a:gd name="f44" fmla="+- 0 0 f37"/>
              <a:gd name="f45" fmla="val f42"/>
              <a:gd name="f46" fmla="val f43"/>
              <a:gd name="f47" fmla="+- 0 0 f44"/>
              <a:gd name="f48" fmla="*/ f19 f41 1"/>
              <a:gd name="f49" fmla="+- f46 0 f19"/>
              <a:gd name="f50" fmla="+- f45 0 f19"/>
              <a:gd name="f51" fmla="*/ f47 f2 1"/>
              <a:gd name="f52" fmla="*/ f45 f41 1"/>
              <a:gd name="f53" fmla="*/ f46 f41 1"/>
              <a:gd name="f54" fmla="*/ f50 1 2"/>
              <a:gd name="f55" fmla="min f50 f49"/>
              <a:gd name="f56" fmla="*/ f49 f20 1"/>
              <a:gd name="f57" fmla="*/ f51 1 f9"/>
              <a:gd name="f58" fmla="+- f19 f54 0"/>
              <a:gd name="f59" fmla="*/ f55 f21 1"/>
              <a:gd name="f60" fmla="*/ f56 1 100000"/>
              <a:gd name="f61" fmla="+- f57 0 f3"/>
              <a:gd name="f62" fmla="*/ f54 f41 1"/>
              <a:gd name="f63" fmla="*/ f59 1 100000"/>
              <a:gd name="f64" fmla="cos 1 f61"/>
              <a:gd name="f65" fmla="sin 1 f61"/>
              <a:gd name="f66" fmla="*/ f58 f41 1"/>
              <a:gd name="f67" fmla="*/ f60 f41 1"/>
              <a:gd name="f68" fmla="+- f60 f63 0"/>
              <a:gd name="f69" fmla="+- 0 0 f64"/>
              <a:gd name="f70" fmla="+- 0 0 f65"/>
              <a:gd name="f71" fmla="*/ f63 f41 1"/>
              <a:gd name="f72" fmla="+- 0 0 f69"/>
              <a:gd name="f73" fmla="+- 0 0 f70"/>
              <a:gd name="f74" fmla="*/ f68 f41 1"/>
              <a:gd name="f75" fmla="*/ f72 f54 1"/>
              <a:gd name="f76" fmla="*/ f73 f63 1"/>
              <a:gd name="f77" fmla="+- f45 0 f75"/>
              <a:gd name="f78" fmla="+- f63 0 f76"/>
              <a:gd name="f79" fmla="+- f46 f76 0"/>
              <a:gd name="f80" fmla="+- f79 0 f63"/>
              <a:gd name="f81" fmla="*/ f77 f41 1"/>
              <a:gd name="f82" fmla="*/ f78 f41 1"/>
              <a:gd name="f83" fmla="*/ f80 f41 1"/>
            </a:gdLst>
            <a:ahLst/>
            <a:cxnLst>
              <a:cxn ang="3cd4">
                <a:pos x="hc" y="t"/>
              </a:cxn>
              <a:cxn ang="0">
                <a:pos x="r" y="vc"/>
              </a:cxn>
              <a:cxn ang="cd4">
                <a:pos x="hc" y="b"/>
              </a:cxn>
              <a:cxn ang="cd2">
                <a:pos x="l" y="vc"/>
              </a:cxn>
              <a:cxn ang="f38">
                <a:pos x="f52" y="f48"/>
              </a:cxn>
              <a:cxn ang="f39">
                <a:pos x="f48" y="f67"/>
              </a:cxn>
              <a:cxn ang="f40">
                <a:pos x="f52" y="f53"/>
              </a:cxn>
            </a:cxnLst>
            <a:rect l="f81" t="f82" r="f52" b="f83"/>
            <a:pathLst>
              <a:path stroke="0">
                <a:moveTo>
                  <a:pt x="f52" y="f53"/>
                </a:moveTo>
                <a:arcTo wR="f62" hR="f71" stAng="f3" swAng="f3"/>
                <a:lnTo>
                  <a:pt x="f66" y="f74"/>
                </a:lnTo>
                <a:arcTo wR="f62" hR="f71" stAng="f8" swAng="f10"/>
                <a:arcTo wR="f62" hR="f71" stAng="f3" swAng="f10"/>
                <a:lnTo>
                  <a:pt x="f66" y="f71"/>
                </a:lnTo>
                <a:arcTo wR="f62" hR="f71" stAng="f2" swAng="f3"/>
                <a:close/>
              </a:path>
              <a:path fill="none">
                <a:moveTo>
                  <a:pt x="f52" y="f53"/>
                </a:moveTo>
                <a:arcTo wR="f62" hR="f71" stAng="f3" swAng="f3"/>
                <a:lnTo>
                  <a:pt x="f66" y="f74"/>
                </a:lnTo>
                <a:arcTo wR="f62" hR="f71" stAng="f8" swAng="f10"/>
                <a:arcTo wR="f62" hR="f71" stAng="f3" swAng="f10"/>
                <a:lnTo>
                  <a:pt x="f66" y="f71"/>
                </a:lnTo>
                <a:arcTo wR="f62" hR="f71" stAng="f2" swAng="f3"/>
              </a:path>
            </a:pathLst>
          </a:custGeom>
          <a:noFill/>
          <a:ln w="6345"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entury Gothic" panose="020B0502020202020204" pitchFamily="34" charset="0"/>
            </a:endParaRPr>
          </a:p>
        </p:txBody>
      </p:sp>
      <p:sp>
        <p:nvSpPr>
          <p:cNvPr id="30" name="Left Brace 37">
            <a:extLst>
              <a:ext uri="{FF2B5EF4-FFF2-40B4-BE49-F238E27FC236}">
                <a16:creationId xmlns:a16="http://schemas.microsoft.com/office/drawing/2014/main" id="{DAB53A83-7440-8476-91EC-1A2E432BC93C}"/>
              </a:ext>
            </a:extLst>
          </p:cNvPr>
          <p:cNvSpPr/>
          <p:nvPr/>
        </p:nvSpPr>
        <p:spPr>
          <a:xfrm flipH="1">
            <a:off x="3064703" y="1365043"/>
            <a:ext cx="217398" cy="1396691"/>
          </a:xfrm>
          <a:custGeom>
            <a:avLst>
              <a:gd name="f11" fmla="val 8333"/>
              <a:gd name="f12" fmla="val 50000"/>
            </a:avLst>
            <a:gdLst>
              <a:gd name="f2" fmla="val 10800000"/>
              <a:gd name="f3" fmla="val 5400000"/>
              <a:gd name="f4" fmla="val 180"/>
              <a:gd name="f5" fmla="val w"/>
              <a:gd name="f6" fmla="val h"/>
              <a:gd name="f7" fmla="val ss"/>
              <a:gd name="f8" fmla="val 0"/>
              <a:gd name="f9" fmla="*/ 5419351 1 1725033"/>
              <a:gd name="f10" fmla="+- 0 0 5400000"/>
              <a:gd name="f11" fmla="val 8333"/>
              <a:gd name="f12" fmla="val 50000"/>
              <a:gd name="f13" fmla="+- 0 0 -180"/>
              <a:gd name="f14" fmla="+- 0 0 -270"/>
              <a:gd name="f15" fmla="+- 0 0 -360"/>
              <a:gd name="f16" fmla="abs f5"/>
              <a:gd name="f17" fmla="abs f6"/>
              <a:gd name="f18" fmla="abs f7"/>
              <a:gd name="f19" fmla="val f8"/>
              <a:gd name="f20" fmla="val f12"/>
              <a:gd name="f21" fmla="val f11"/>
              <a:gd name="f22" fmla="+- 2700000 f3 0"/>
              <a:gd name="f23" fmla="*/ f13 f2 1"/>
              <a:gd name="f24" fmla="*/ f14 f2 1"/>
              <a:gd name="f25" fmla="*/ f15 f2 1"/>
              <a:gd name="f26" fmla="?: f16 f5 1"/>
              <a:gd name="f27" fmla="?: f17 f6 1"/>
              <a:gd name="f28" fmla="?: f18 f7 1"/>
              <a:gd name="f29" fmla="*/ f22 f9 1"/>
              <a:gd name="f30" fmla="*/ f23 1 f4"/>
              <a:gd name="f31" fmla="*/ f24 1 f4"/>
              <a:gd name="f32" fmla="*/ f25 1 f4"/>
              <a:gd name="f33" fmla="*/ f26 1 21600"/>
              <a:gd name="f34" fmla="*/ f27 1 21600"/>
              <a:gd name="f35" fmla="*/ 21600 f26 1"/>
              <a:gd name="f36" fmla="*/ 21600 f27 1"/>
              <a:gd name="f37" fmla="*/ f29 1 f2"/>
              <a:gd name="f38" fmla="+- f30 0 f3"/>
              <a:gd name="f39" fmla="+- f31 0 f3"/>
              <a:gd name="f40" fmla="+- f32 0 f3"/>
              <a:gd name="f41" fmla="min f34 f33"/>
              <a:gd name="f42" fmla="*/ f35 1 f28"/>
              <a:gd name="f43" fmla="*/ f36 1 f28"/>
              <a:gd name="f44" fmla="+- 0 0 f37"/>
              <a:gd name="f45" fmla="val f42"/>
              <a:gd name="f46" fmla="val f43"/>
              <a:gd name="f47" fmla="+- 0 0 f44"/>
              <a:gd name="f48" fmla="*/ f19 f41 1"/>
              <a:gd name="f49" fmla="+- f46 0 f19"/>
              <a:gd name="f50" fmla="+- f45 0 f19"/>
              <a:gd name="f51" fmla="*/ f47 f2 1"/>
              <a:gd name="f52" fmla="*/ f45 f41 1"/>
              <a:gd name="f53" fmla="*/ f46 f41 1"/>
              <a:gd name="f54" fmla="*/ f50 1 2"/>
              <a:gd name="f55" fmla="min f50 f49"/>
              <a:gd name="f56" fmla="*/ f49 f20 1"/>
              <a:gd name="f57" fmla="*/ f51 1 f9"/>
              <a:gd name="f58" fmla="+- f19 f54 0"/>
              <a:gd name="f59" fmla="*/ f55 f21 1"/>
              <a:gd name="f60" fmla="*/ f56 1 100000"/>
              <a:gd name="f61" fmla="+- f57 0 f3"/>
              <a:gd name="f62" fmla="*/ f54 f41 1"/>
              <a:gd name="f63" fmla="*/ f59 1 100000"/>
              <a:gd name="f64" fmla="cos 1 f61"/>
              <a:gd name="f65" fmla="sin 1 f61"/>
              <a:gd name="f66" fmla="*/ f58 f41 1"/>
              <a:gd name="f67" fmla="*/ f60 f41 1"/>
              <a:gd name="f68" fmla="+- f60 f63 0"/>
              <a:gd name="f69" fmla="+- 0 0 f64"/>
              <a:gd name="f70" fmla="+- 0 0 f65"/>
              <a:gd name="f71" fmla="*/ f63 f41 1"/>
              <a:gd name="f72" fmla="+- 0 0 f69"/>
              <a:gd name="f73" fmla="+- 0 0 f70"/>
              <a:gd name="f74" fmla="*/ f68 f41 1"/>
              <a:gd name="f75" fmla="*/ f72 f54 1"/>
              <a:gd name="f76" fmla="*/ f73 f63 1"/>
              <a:gd name="f77" fmla="+- f45 0 f75"/>
              <a:gd name="f78" fmla="+- f63 0 f76"/>
              <a:gd name="f79" fmla="+- f46 f76 0"/>
              <a:gd name="f80" fmla="+- f79 0 f63"/>
              <a:gd name="f81" fmla="*/ f77 f41 1"/>
              <a:gd name="f82" fmla="*/ f78 f41 1"/>
              <a:gd name="f83" fmla="*/ f80 f41 1"/>
            </a:gdLst>
            <a:ahLst/>
            <a:cxnLst>
              <a:cxn ang="3cd4">
                <a:pos x="hc" y="t"/>
              </a:cxn>
              <a:cxn ang="0">
                <a:pos x="r" y="vc"/>
              </a:cxn>
              <a:cxn ang="cd4">
                <a:pos x="hc" y="b"/>
              </a:cxn>
              <a:cxn ang="cd2">
                <a:pos x="l" y="vc"/>
              </a:cxn>
              <a:cxn ang="f38">
                <a:pos x="f52" y="f48"/>
              </a:cxn>
              <a:cxn ang="f39">
                <a:pos x="f48" y="f67"/>
              </a:cxn>
              <a:cxn ang="f40">
                <a:pos x="f52" y="f53"/>
              </a:cxn>
            </a:cxnLst>
            <a:rect l="f81" t="f82" r="f52" b="f83"/>
            <a:pathLst>
              <a:path stroke="0">
                <a:moveTo>
                  <a:pt x="f52" y="f53"/>
                </a:moveTo>
                <a:arcTo wR="f62" hR="f71" stAng="f3" swAng="f3"/>
                <a:lnTo>
                  <a:pt x="f66" y="f74"/>
                </a:lnTo>
                <a:arcTo wR="f62" hR="f71" stAng="f8" swAng="f10"/>
                <a:arcTo wR="f62" hR="f71" stAng="f3" swAng="f10"/>
                <a:lnTo>
                  <a:pt x="f66" y="f71"/>
                </a:lnTo>
                <a:arcTo wR="f62" hR="f71" stAng="f2" swAng="f3"/>
                <a:close/>
              </a:path>
              <a:path fill="none">
                <a:moveTo>
                  <a:pt x="f52" y="f53"/>
                </a:moveTo>
                <a:arcTo wR="f62" hR="f71" stAng="f3" swAng="f3"/>
                <a:lnTo>
                  <a:pt x="f66" y="f74"/>
                </a:lnTo>
                <a:arcTo wR="f62" hR="f71" stAng="f8" swAng="f10"/>
                <a:arcTo wR="f62" hR="f71" stAng="f3" swAng="f10"/>
                <a:lnTo>
                  <a:pt x="f66" y="f71"/>
                </a:lnTo>
                <a:arcTo wR="f62" hR="f71" stAng="f2" swAng="f3"/>
              </a:path>
            </a:pathLst>
          </a:custGeom>
          <a:noFill/>
          <a:ln w="6345"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entury Gothic" panose="020B0502020202020204" pitchFamily="34" charset="0"/>
            </a:endParaRPr>
          </a:p>
        </p:txBody>
      </p:sp>
      <p:grpSp>
        <p:nvGrpSpPr>
          <p:cNvPr id="31" name="Group 38">
            <a:extLst>
              <a:ext uri="{FF2B5EF4-FFF2-40B4-BE49-F238E27FC236}">
                <a16:creationId xmlns:a16="http://schemas.microsoft.com/office/drawing/2014/main" id="{BD1E74ED-38A1-DD5D-35AB-A6D844E6D217}"/>
              </a:ext>
            </a:extLst>
          </p:cNvPr>
          <p:cNvGrpSpPr/>
          <p:nvPr/>
        </p:nvGrpSpPr>
        <p:grpSpPr>
          <a:xfrm>
            <a:off x="2703130" y="2634075"/>
            <a:ext cx="5496797" cy="1848478"/>
            <a:chOff x="2703130" y="2634075"/>
            <a:chExt cx="5496797" cy="1848478"/>
          </a:xfrm>
        </p:grpSpPr>
        <p:cxnSp>
          <p:nvCxnSpPr>
            <p:cNvPr id="32" name="Straight Arrow Connector 13">
              <a:extLst>
                <a:ext uri="{FF2B5EF4-FFF2-40B4-BE49-F238E27FC236}">
                  <a16:creationId xmlns:a16="http://schemas.microsoft.com/office/drawing/2014/main" id="{C3C28614-E226-C38E-336D-E2E33AF58458}"/>
                </a:ext>
              </a:extLst>
            </p:cNvPr>
            <p:cNvCxnSpPr/>
            <p:nvPr/>
          </p:nvCxnSpPr>
          <p:spPr>
            <a:xfrm flipV="1">
              <a:off x="2703130" y="3761686"/>
              <a:ext cx="748144" cy="720867"/>
            </a:xfrm>
            <a:prstGeom prst="straightConnector1">
              <a:avLst/>
            </a:prstGeom>
            <a:noFill/>
            <a:ln w="6345" cap="flat">
              <a:solidFill>
                <a:srgbClr val="000000"/>
              </a:solidFill>
              <a:prstDash val="solid"/>
              <a:miter/>
              <a:tailEnd type="arrow"/>
            </a:ln>
          </p:spPr>
        </p:cxnSp>
        <p:cxnSp>
          <p:nvCxnSpPr>
            <p:cNvPr id="33" name="Straight Arrow Connector 14">
              <a:extLst>
                <a:ext uri="{FF2B5EF4-FFF2-40B4-BE49-F238E27FC236}">
                  <a16:creationId xmlns:a16="http://schemas.microsoft.com/office/drawing/2014/main" id="{8E612210-17B6-F9EC-08B6-72E2AB2E346C}"/>
                </a:ext>
              </a:extLst>
            </p:cNvPr>
            <p:cNvCxnSpPr/>
            <p:nvPr/>
          </p:nvCxnSpPr>
          <p:spPr>
            <a:xfrm>
              <a:off x="3451274" y="3761686"/>
              <a:ext cx="628166" cy="311719"/>
            </a:xfrm>
            <a:prstGeom prst="straightConnector1">
              <a:avLst/>
            </a:prstGeom>
            <a:noFill/>
            <a:ln w="6345" cap="flat">
              <a:solidFill>
                <a:srgbClr val="000000"/>
              </a:solidFill>
              <a:prstDash val="solid"/>
              <a:miter/>
              <a:tailEnd type="arrow"/>
            </a:ln>
          </p:spPr>
        </p:cxnSp>
        <p:cxnSp>
          <p:nvCxnSpPr>
            <p:cNvPr id="34" name="Straight Arrow Connector 16">
              <a:extLst>
                <a:ext uri="{FF2B5EF4-FFF2-40B4-BE49-F238E27FC236}">
                  <a16:creationId xmlns:a16="http://schemas.microsoft.com/office/drawing/2014/main" id="{D8C22CCD-413D-430E-EC2A-2DA97CA0C0DA}"/>
                </a:ext>
              </a:extLst>
            </p:cNvPr>
            <p:cNvCxnSpPr/>
            <p:nvPr/>
          </p:nvCxnSpPr>
          <p:spPr>
            <a:xfrm flipV="1">
              <a:off x="4079440" y="3599910"/>
              <a:ext cx="0" cy="473495"/>
            </a:xfrm>
            <a:prstGeom prst="straightConnector1">
              <a:avLst/>
            </a:prstGeom>
            <a:noFill/>
            <a:ln w="6345" cap="flat">
              <a:solidFill>
                <a:srgbClr val="000000"/>
              </a:solidFill>
              <a:prstDash val="solid"/>
              <a:miter/>
              <a:tailEnd type="arrow"/>
            </a:ln>
          </p:spPr>
        </p:cxnSp>
        <p:cxnSp>
          <p:nvCxnSpPr>
            <p:cNvPr id="35" name="Straight Arrow Connector 18">
              <a:extLst>
                <a:ext uri="{FF2B5EF4-FFF2-40B4-BE49-F238E27FC236}">
                  <a16:creationId xmlns:a16="http://schemas.microsoft.com/office/drawing/2014/main" id="{CC54D7CF-A5A8-98C1-B182-CA3B319EA2AD}"/>
                </a:ext>
              </a:extLst>
            </p:cNvPr>
            <p:cNvCxnSpPr/>
            <p:nvPr/>
          </p:nvCxnSpPr>
          <p:spPr>
            <a:xfrm>
              <a:off x="4089836" y="3599910"/>
              <a:ext cx="748629" cy="161776"/>
            </a:xfrm>
            <a:prstGeom prst="straightConnector1">
              <a:avLst/>
            </a:prstGeom>
            <a:noFill/>
            <a:ln w="6345" cap="flat">
              <a:solidFill>
                <a:srgbClr val="000000"/>
              </a:solidFill>
              <a:prstDash val="solid"/>
              <a:miter/>
              <a:tailEnd type="arrow"/>
            </a:ln>
          </p:spPr>
        </p:cxnSp>
        <p:cxnSp>
          <p:nvCxnSpPr>
            <p:cNvPr id="36" name="Straight Arrow Connector 20">
              <a:extLst>
                <a:ext uri="{FF2B5EF4-FFF2-40B4-BE49-F238E27FC236}">
                  <a16:creationId xmlns:a16="http://schemas.microsoft.com/office/drawing/2014/main" id="{19455FE1-32D2-3A68-B714-7E3874EA5F21}"/>
                </a:ext>
              </a:extLst>
            </p:cNvPr>
            <p:cNvCxnSpPr/>
            <p:nvPr/>
          </p:nvCxnSpPr>
          <p:spPr>
            <a:xfrm flipV="1">
              <a:off x="4817059" y="2634075"/>
              <a:ext cx="1061984" cy="1127611"/>
            </a:xfrm>
            <a:prstGeom prst="straightConnector1">
              <a:avLst/>
            </a:prstGeom>
            <a:noFill/>
            <a:ln w="6345" cap="flat">
              <a:solidFill>
                <a:srgbClr val="000000"/>
              </a:solidFill>
              <a:prstDash val="solid"/>
              <a:miter/>
              <a:tailEnd type="arrow"/>
            </a:ln>
          </p:spPr>
        </p:cxnSp>
        <p:cxnSp>
          <p:nvCxnSpPr>
            <p:cNvPr id="37" name="Straight Arrow Connector 22">
              <a:extLst>
                <a:ext uri="{FF2B5EF4-FFF2-40B4-BE49-F238E27FC236}">
                  <a16:creationId xmlns:a16="http://schemas.microsoft.com/office/drawing/2014/main" id="{E68F2FEC-E170-6EA7-A68C-790EF976CE04}"/>
                </a:ext>
              </a:extLst>
            </p:cNvPr>
            <p:cNvCxnSpPr/>
            <p:nvPr/>
          </p:nvCxnSpPr>
          <p:spPr>
            <a:xfrm flipH="1">
              <a:off x="5474585" y="2672215"/>
              <a:ext cx="372792" cy="1654250"/>
            </a:xfrm>
            <a:prstGeom prst="straightConnector1">
              <a:avLst/>
            </a:prstGeom>
            <a:noFill/>
            <a:ln w="6345" cap="flat">
              <a:solidFill>
                <a:srgbClr val="000000"/>
              </a:solidFill>
              <a:prstDash val="solid"/>
              <a:miter/>
              <a:tailEnd type="arrow"/>
            </a:ln>
          </p:spPr>
        </p:cxnSp>
        <p:cxnSp>
          <p:nvCxnSpPr>
            <p:cNvPr id="38" name="Straight Arrow Connector 24">
              <a:extLst>
                <a:ext uri="{FF2B5EF4-FFF2-40B4-BE49-F238E27FC236}">
                  <a16:creationId xmlns:a16="http://schemas.microsoft.com/office/drawing/2014/main" id="{65DCC555-164E-A547-B6D1-2972BE9E5D76}"/>
                </a:ext>
              </a:extLst>
            </p:cNvPr>
            <p:cNvCxnSpPr/>
            <p:nvPr/>
          </p:nvCxnSpPr>
          <p:spPr>
            <a:xfrm flipV="1">
              <a:off x="5484982" y="3731456"/>
              <a:ext cx="1161819" cy="553084"/>
            </a:xfrm>
            <a:prstGeom prst="straightConnector1">
              <a:avLst/>
            </a:prstGeom>
            <a:noFill/>
            <a:ln w="6345" cap="flat">
              <a:solidFill>
                <a:srgbClr val="000000"/>
              </a:solidFill>
              <a:prstDash val="solid"/>
              <a:miter/>
              <a:tailEnd type="arrow"/>
            </a:ln>
          </p:spPr>
        </p:cxnSp>
        <p:cxnSp>
          <p:nvCxnSpPr>
            <p:cNvPr id="39" name="Straight Arrow Connector 26">
              <a:extLst>
                <a:ext uri="{FF2B5EF4-FFF2-40B4-BE49-F238E27FC236}">
                  <a16:creationId xmlns:a16="http://schemas.microsoft.com/office/drawing/2014/main" id="{47130714-EA3A-1537-E0DB-02232F7F5805}"/>
                </a:ext>
              </a:extLst>
            </p:cNvPr>
            <p:cNvCxnSpPr/>
            <p:nvPr/>
          </p:nvCxnSpPr>
          <p:spPr>
            <a:xfrm>
              <a:off x="6646801" y="3746150"/>
              <a:ext cx="1121895" cy="15536"/>
            </a:xfrm>
            <a:prstGeom prst="straightConnector1">
              <a:avLst/>
            </a:prstGeom>
            <a:noFill/>
            <a:ln w="6345" cap="flat">
              <a:solidFill>
                <a:srgbClr val="000000"/>
              </a:solidFill>
              <a:prstDash val="solid"/>
              <a:miter/>
              <a:tailEnd type="arrow"/>
            </a:ln>
          </p:spPr>
        </p:cxnSp>
        <p:cxnSp>
          <p:nvCxnSpPr>
            <p:cNvPr id="40" name="Straight Arrow Connector 28">
              <a:extLst>
                <a:ext uri="{FF2B5EF4-FFF2-40B4-BE49-F238E27FC236}">
                  <a16:creationId xmlns:a16="http://schemas.microsoft.com/office/drawing/2014/main" id="{4E76BBAA-BA30-CCC1-28C6-6E5BC52BB6C5}"/>
                </a:ext>
              </a:extLst>
            </p:cNvPr>
            <p:cNvCxnSpPr/>
            <p:nvPr/>
          </p:nvCxnSpPr>
          <p:spPr>
            <a:xfrm flipV="1">
              <a:off x="7713594" y="3028986"/>
              <a:ext cx="486333" cy="739622"/>
            </a:xfrm>
            <a:prstGeom prst="straightConnector1">
              <a:avLst/>
            </a:prstGeom>
            <a:noFill/>
            <a:ln w="6345" cap="flat">
              <a:solidFill>
                <a:srgbClr val="000000"/>
              </a:solidFill>
              <a:prstDash val="solid"/>
              <a:miter/>
              <a:tailEnd type="arrow"/>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6" grpId="0"/>
      <p:bldP spid="28" grpId="0"/>
      <p:bldP spid="29" grpId="0" animBg="1"/>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pic>
        <p:nvPicPr>
          <p:cNvPr id="2" name="Picture 2" descr="Download Berlin Skyline Urban Royalty-Free Vector Graphic - Pixabay">
            <a:extLst>
              <a:ext uri="{FF2B5EF4-FFF2-40B4-BE49-F238E27FC236}">
                <a16:creationId xmlns:a16="http://schemas.microsoft.com/office/drawing/2014/main" id="{06A26CD4-B3D4-8A68-9D76-8E19034C2F5E}"/>
              </a:ext>
            </a:extLst>
          </p:cNvPr>
          <p:cNvPicPr>
            <a:picLocks noChangeAspect="1"/>
          </p:cNvPicPr>
          <p:nvPr/>
        </p:nvPicPr>
        <p:blipFill>
          <a:blip r:embed="rId2"/>
          <a:srcRect/>
          <a:stretch>
            <a:fillRect/>
          </a:stretch>
        </p:blipFill>
        <p:spPr>
          <a:xfrm rot="10799991" flipH="1">
            <a:off x="3445657" y="2951906"/>
            <a:ext cx="5383367" cy="2691688"/>
          </a:xfrm>
          <a:prstGeom prst="rect">
            <a:avLst/>
          </a:prstGeom>
          <a:noFill/>
          <a:ln cap="flat">
            <a:noFill/>
          </a:ln>
        </p:spPr>
      </p:pic>
      <p:sp>
        <p:nvSpPr>
          <p:cNvPr id="3" name="Oval 2">
            <a:extLst>
              <a:ext uri="{FF2B5EF4-FFF2-40B4-BE49-F238E27FC236}">
                <a16:creationId xmlns:a16="http://schemas.microsoft.com/office/drawing/2014/main" id="{A1084704-9F62-F286-25CE-0B2FB979BE58}"/>
              </a:ext>
            </a:extLst>
          </p:cNvPr>
          <p:cNvSpPr/>
          <p:nvPr/>
        </p:nvSpPr>
        <p:spPr>
          <a:xfrm>
            <a:off x="3445657" y="593834"/>
            <a:ext cx="5383367" cy="53833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000000"/>
              </a:solidFill>
              <a:uFillTx/>
              <a:latin typeface="Century Gothic" pitchFamily="34"/>
            </a:endParaRPr>
          </a:p>
        </p:txBody>
      </p:sp>
      <p:grpSp>
        <p:nvGrpSpPr>
          <p:cNvPr id="4" name="Group 10">
            <a:extLst>
              <a:ext uri="{FF2B5EF4-FFF2-40B4-BE49-F238E27FC236}">
                <a16:creationId xmlns:a16="http://schemas.microsoft.com/office/drawing/2014/main" id="{D8F4A23B-7A8B-4199-1165-563289984E43}"/>
              </a:ext>
            </a:extLst>
          </p:cNvPr>
          <p:cNvGrpSpPr/>
          <p:nvPr/>
        </p:nvGrpSpPr>
        <p:grpSpPr>
          <a:xfrm>
            <a:off x="3452661" y="1885148"/>
            <a:ext cx="5383368" cy="1521192"/>
            <a:chOff x="3196047" y="1979017"/>
            <a:chExt cx="5928357" cy="1491889"/>
          </a:xfrm>
        </p:grpSpPr>
        <p:cxnSp>
          <p:nvCxnSpPr>
            <p:cNvPr id="5" name="Straight Connector 11">
              <a:extLst>
                <a:ext uri="{FF2B5EF4-FFF2-40B4-BE49-F238E27FC236}">
                  <a16:creationId xmlns:a16="http://schemas.microsoft.com/office/drawing/2014/main" id="{02BA56F8-0D8D-B5DC-F54D-51298FB97824}"/>
                </a:ext>
              </a:extLst>
            </p:cNvPr>
            <p:cNvCxnSpPr/>
            <p:nvPr/>
          </p:nvCxnSpPr>
          <p:spPr>
            <a:xfrm flipV="1">
              <a:off x="3196047" y="1979017"/>
              <a:ext cx="1460864" cy="1491889"/>
            </a:xfrm>
            <a:prstGeom prst="straightConnector1">
              <a:avLst/>
            </a:prstGeom>
            <a:noFill/>
            <a:ln w="6345" cap="flat">
              <a:solidFill>
                <a:srgbClr val="000000"/>
              </a:solidFill>
              <a:prstDash val="solid"/>
              <a:miter/>
            </a:ln>
          </p:spPr>
        </p:cxnSp>
        <p:cxnSp>
          <p:nvCxnSpPr>
            <p:cNvPr id="6" name="Straight Connector 12">
              <a:extLst>
                <a:ext uri="{FF2B5EF4-FFF2-40B4-BE49-F238E27FC236}">
                  <a16:creationId xmlns:a16="http://schemas.microsoft.com/office/drawing/2014/main" id="{28E0AC3A-EBFB-84E7-5330-02B2FA8C4B7B}"/>
                </a:ext>
              </a:extLst>
            </p:cNvPr>
            <p:cNvCxnSpPr/>
            <p:nvPr/>
          </p:nvCxnSpPr>
          <p:spPr>
            <a:xfrm>
              <a:off x="4656911" y="1979017"/>
              <a:ext cx="2878183" cy="0"/>
            </a:xfrm>
            <a:prstGeom prst="straightConnector1">
              <a:avLst/>
            </a:prstGeom>
            <a:noFill/>
            <a:ln w="6345" cap="flat">
              <a:solidFill>
                <a:srgbClr val="000000"/>
              </a:solidFill>
              <a:prstDash val="solid"/>
              <a:miter/>
            </a:ln>
          </p:spPr>
        </p:cxnSp>
        <p:cxnSp>
          <p:nvCxnSpPr>
            <p:cNvPr id="7" name="Straight Connector 13">
              <a:extLst>
                <a:ext uri="{FF2B5EF4-FFF2-40B4-BE49-F238E27FC236}">
                  <a16:creationId xmlns:a16="http://schemas.microsoft.com/office/drawing/2014/main" id="{7D109BB3-033A-452D-510E-C8C473791CE5}"/>
                </a:ext>
              </a:extLst>
            </p:cNvPr>
            <p:cNvCxnSpPr/>
            <p:nvPr/>
          </p:nvCxnSpPr>
          <p:spPr>
            <a:xfrm>
              <a:off x="7535094" y="1979017"/>
              <a:ext cx="1589310" cy="1479673"/>
            </a:xfrm>
            <a:prstGeom prst="straightConnector1">
              <a:avLst/>
            </a:prstGeom>
            <a:noFill/>
            <a:ln w="6345" cap="flat">
              <a:solidFill>
                <a:srgbClr val="000000"/>
              </a:solidFill>
              <a:prstDash val="solid"/>
              <a:miter/>
            </a:ln>
          </p:spPr>
        </p:cxnSp>
        <p:cxnSp>
          <p:nvCxnSpPr>
            <p:cNvPr id="8" name="Straight Connector 14">
              <a:extLst>
                <a:ext uri="{FF2B5EF4-FFF2-40B4-BE49-F238E27FC236}">
                  <a16:creationId xmlns:a16="http://schemas.microsoft.com/office/drawing/2014/main" id="{625785AC-7059-2056-5E6F-68327DCA4C74}"/>
                </a:ext>
              </a:extLst>
            </p:cNvPr>
            <p:cNvCxnSpPr/>
            <p:nvPr/>
          </p:nvCxnSpPr>
          <p:spPr>
            <a:xfrm>
              <a:off x="3217819" y="3458690"/>
              <a:ext cx="5906585" cy="0"/>
            </a:xfrm>
            <a:prstGeom prst="straightConnector1">
              <a:avLst/>
            </a:prstGeom>
            <a:noFill/>
            <a:ln w="6345" cap="flat">
              <a:solidFill>
                <a:srgbClr val="000000"/>
              </a:solidFill>
              <a:prstDash val="solid"/>
              <a:miter/>
            </a:ln>
          </p:spPr>
        </p:cxnSp>
      </p:grpSp>
      <p:sp>
        <p:nvSpPr>
          <p:cNvPr id="9" name="TextBox 17">
            <a:extLst>
              <a:ext uri="{FF2B5EF4-FFF2-40B4-BE49-F238E27FC236}">
                <a16:creationId xmlns:a16="http://schemas.microsoft.com/office/drawing/2014/main" id="{6EAE0AE0-585A-B48B-C78F-683F8069397F}"/>
              </a:ext>
            </a:extLst>
          </p:cNvPr>
          <p:cNvSpPr txBox="1"/>
          <p:nvPr/>
        </p:nvSpPr>
        <p:spPr>
          <a:xfrm>
            <a:off x="5268625" y="740313"/>
            <a:ext cx="1701510" cy="307777"/>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dirty="0">
                <a:solidFill>
                  <a:srgbClr val="000000"/>
                </a:solidFill>
                <a:uFillTx/>
                <a:latin typeface="Century Gothic" pitchFamily="34"/>
              </a:rPr>
              <a:t>Nightlife culture</a:t>
            </a:r>
          </a:p>
        </p:txBody>
      </p:sp>
      <p:sp>
        <p:nvSpPr>
          <p:cNvPr id="10" name="TextBox 19">
            <a:extLst>
              <a:ext uri="{FF2B5EF4-FFF2-40B4-BE49-F238E27FC236}">
                <a16:creationId xmlns:a16="http://schemas.microsoft.com/office/drawing/2014/main" id="{981F4E2F-AFD5-0E8E-33E9-C40D59E946C1}"/>
              </a:ext>
            </a:extLst>
          </p:cNvPr>
          <p:cNvSpPr txBox="1"/>
          <p:nvPr/>
        </p:nvSpPr>
        <p:spPr>
          <a:xfrm>
            <a:off x="5489413" y="5583321"/>
            <a:ext cx="1259934" cy="307777"/>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dirty="0">
                <a:solidFill>
                  <a:srgbClr val="000000"/>
                </a:solidFill>
                <a:uFillTx/>
                <a:latin typeface="Century Gothic" pitchFamily="34"/>
              </a:rPr>
              <a:t>Daily life</a:t>
            </a:r>
          </a:p>
        </p:txBody>
      </p:sp>
      <p:sp>
        <p:nvSpPr>
          <p:cNvPr id="11" name="TextBox 20">
            <a:extLst>
              <a:ext uri="{FF2B5EF4-FFF2-40B4-BE49-F238E27FC236}">
                <a16:creationId xmlns:a16="http://schemas.microsoft.com/office/drawing/2014/main" id="{A6F48F4D-9B88-1E3F-8F80-0E79269DC044}"/>
              </a:ext>
            </a:extLst>
          </p:cNvPr>
          <p:cNvSpPr txBox="1"/>
          <p:nvPr/>
        </p:nvSpPr>
        <p:spPr>
          <a:xfrm>
            <a:off x="4472862" y="1956222"/>
            <a:ext cx="3332435" cy="138499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0" i="0" u="none" strike="noStrike" kern="1200" cap="none" spc="0" baseline="0" dirty="0">
                <a:solidFill>
                  <a:srgbClr val="000000"/>
                </a:solidFill>
                <a:uFillTx/>
                <a:latin typeface="Century Gothic" pitchFamily="34"/>
              </a:rPr>
              <a:t>Other ways of social organisation</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0" i="1" u="none" strike="noStrike" kern="1200" cap="none" spc="0" baseline="0" dirty="0">
                <a:solidFill>
                  <a:srgbClr val="000000"/>
                </a:solidFill>
                <a:uFillTx/>
                <a:latin typeface="Century Gothic" pitchFamily="34"/>
              </a:rPr>
              <a:t>Safety</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i="1" dirty="0">
              <a:solidFill>
                <a:srgbClr val="000000"/>
              </a:solidFill>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0" i="1" u="none" strike="noStrike" kern="1200" cap="none" spc="0" baseline="0" dirty="0">
                <a:solidFill>
                  <a:srgbClr val="000000"/>
                </a:solidFill>
                <a:uFillTx/>
                <a:latin typeface="Century Gothic" pitchFamily="34"/>
              </a:rPr>
              <a:t>Escape and release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i="1" dirty="0">
              <a:solidFill>
                <a:srgbClr val="000000"/>
              </a:solidFill>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i="1" dirty="0">
                <a:solidFill>
                  <a:srgbClr val="000000"/>
                </a:solidFill>
                <a:latin typeface="Century Gothic" pitchFamily="34"/>
              </a:rPr>
              <a:t>Collective becoming and lasting</a:t>
            </a:r>
            <a:endParaRPr lang="en-GB" sz="1200" b="0" i="1" u="none" strike="noStrike" kern="1200" cap="none" spc="0" baseline="0" dirty="0">
              <a:solidFill>
                <a:srgbClr val="000000"/>
              </a:solidFill>
              <a:uFillTx/>
              <a:latin typeface="Century Gothic" pitchFamily="34"/>
            </a:endParaRPr>
          </a:p>
        </p:txBody>
      </p:sp>
      <p:sp>
        <p:nvSpPr>
          <p:cNvPr id="12" name="TextBox 21">
            <a:extLst>
              <a:ext uri="{FF2B5EF4-FFF2-40B4-BE49-F238E27FC236}">
                <a16:creationId xmlns:a16="http://schemas.microsoft.com/office/drawing/2014/main" id="{B6FE2207-4BD5-5988-7373-69A93BECE1FF}"/>
              </a:ext>
            </a:extLst>
          </p:cNvPr>
          <p:cNvSpPr txBox="1"/>
          <p:nvPr/>
        </p:nvSpPr>
        <p:spPr>
          <a:xfrm>
            <a:off x="4155827" y="190732"/>
            <a:ext cx="3880344" cy="307777"/>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000000"/>
                </a:solidFill>
                <a:uFillTx/>
                <a:latin typeface="Century Gothic" pitchFamily="34"/>
              </a:rPr>
              <a:t>Nightspaces</a:t>
            </a:r>
            <a:r>
              <a:rPr lang="en-GB" sz="1400" b="0" i="0" u="none" strike="noStrike" kern="0" cap="none" spc="0" baseline="0" dirty="0">
                <a:solidFill>
                  <a:srgbClr val="000000"/>
                </a:solidFill>
                <a:uFillTx/>
                <a:latin typeface="Century Gothic" pitchFamily="34"/>
              </a:rPr>
              <a:t> / </a:t>
            </a:r>
            <a:r>
              <a:rPr lang="en-GB" sz="1400" b="0" i="0" u="none" strike="noStrike" kern="1200" cap="none" spc="0" baseline="0" dirty="0">
                <a:solidFill>
                  <a:srgbClr val="000000"/>
                </a:solidFill>
                <a:uFillTx/>
                <a:latin typeface="Century Gothic" pitchFamily="34"/>
              </a:rPr>
              <a:t>Nighttime / Counterculture</a:t>
            </a:r>
          </a:p>
        </p:txBody>
      </p:sp>
      <p:sp>
        <p:nvSpPr>
          <p:cNvPr id="13" name="TextBox 22">
            <a:extLst>
              <a:ext uri="{FF2B5EF4-FFF2-40B4-BE49-F238E27FC236}">
                <a16:creationId xmlns:a16="http://schemas.microsoft.com/office/drawing/2014/main" id="{AAFD73BE-BF5F-BE04-E6AD-2794C453884A}"/>
              </a:ext>
            </a:extLst>
          </p:cNvPr>
          <p:cNvSpPr txBox="1"/>
          <p:nvPr/>
        </p:nvSpPr>
        <p:spPr>
          <a:xfrm>
            <a:off x="4049084" y="6274635"/>
            <a:ext cx="4083979" cy="307777"/>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itchFamily="34"/>
              </a:rPr>
              <a:t>Daytime / </a:t>
            </a:r>
            <a:r>
              <a:rPr lang="en-GB" sz="1400" b="0" i="0" u="none" strike="noStrike" kern="1200" cap="none" spc="0" baseline="0" dirty="0">
                <a:solidFill>
                  <a:srgbClr val="000000"/>
                </a:solidFill>
                <a:uFillTx/>
                <a:latin typeface="Century Gothic" pitchFamily="34"/>
              </a:rPr>
              <a:t>Normative space</a:t>
            </a:r>
          </a:p>
        </p:txBody>
      </p:sp>
      <p:grpSp>
        <p:nvGrpSpPr>
          <p:cNvPr id="14" name="Group 2068">
            <a:extLst>
              <a:ext uri="{FF2B5EF4-FFF2-40B4-BE49-F238E27FC236}">
                <a16:creationId xmlns:a16="http://schemas.microsoft.com/office/drawing/2014/main" id="{E8393F7A-B217-D7DA-2ADB-9DEBC3BB6495}"/>
              </a:ext>
            </a:extLst>
          </p:cNvPr>
          <p:cNvGrpSpPr/>
          <p:nvPr/>
        </p:nvGrpSpPr>
        <p:grpSpPr>
          <a:xfrm rot="21308290">
            <a:off x="8920769" y="2715284"/>
            <a:ext cx="617922" cy="309112"/>
            <a:chOff x="9222171" y="3285355"/>
            <a:chExt cx="680478" cy="340405"/>
          </a:xfrm>
        </p:grpSpPr>
        <p:sp>
          <p:nvSpPr>
            <p:cNvPr id="15" name="Oval 23">
              <a:extLst>
                <a:ext uri="{FF2B5EF4-FFF2-40B4-BE49-F238E27FC236}">
                  <a16:creationId xmlns:a16="http://schemas.microsoft.com/office/drawing/2014/main" id="{4F8B8514-15EE-3514-8B30-4006CBE34DEF}"/>
                </a:ext>
              </a:extLst>
            </p:cNvPr>
            <p:cNvSpPr/>
            <p:nvPr/>
          </p:nvSpPr>
          <p:spPr>
            <a:xfrm rot="5242048">
              <a:off x="9757187" y="3382484"/>
              <a:ext cx="145462" cy="14546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FFFFFF"/>
                </a:solidFill>
                <a:uFillTx/>
                <a:latin typeface="Century Gothic" pitchFamily="34"/>
              </a:endParaRPr>
            </a:p>
          </p:txBody>
        </p:sp>
        <p:cxnSp>
          <p:nvCxnSpPr>
            <p:cNvPr id="16" name="Straight Connector 25">
              <a:extLst>
                <a:ext uri="{FF2B5EF4-FFF2-40B4-BE49-F238E27FC236}">
                  <a16:creationId xmlns:a16="http://schemas.microsoft.com/office/drawing/2014/main" id="{BF2F3635-908B-23A9-59ED-7763445DA7EE}"/>
                </a:ext>
              </a:extLst>
            </p:cNvPr>
            <p:cNvCxnSpPr>
              <a:stCxn id="15" idx="2"/>
            </p:cNvCxnSpPr>
            <p:nvPr/>
          </p:nvCxnSpPr>
          <p:spPr>
            <a:xfrm rot="16357952" flipH="1">
              <a:off x="9563792" y="3273807"/>
              <a:ext cx="9500" cy="377345"/>
            </a:xfrm>
            <a:prstGeom prst="straightConnector1">
              <a:avLst/>
            </a:prstGeom>
            <a:noFill/>
            <a:ln w="12701" cap="flat">
              <a:solidFill>
                <a:srgbClr val="000000"/>
              </a:solidFill>
              <a:prstDash val="solid"/>
              <a:miter/>
            </a:ln>
          </p:spPr>
        </p:cxnSp>
        <p:cxnSp>
          <p:nvCxnSpPr>
            <p:cNvPr id="17" name="Straight Connector 27">
              <a:extLst>
                <a:ext uri="{FF2B5EF4-FFF2-40B4-BE49-F238E27FC236}">
                  <a16:creationId xmlns:a16="http://schemas.microsoft.com/office/drawing/2014/main" id="{B570CFF4-B381-6A32-F58E-93D922BAE827}"/>
                </a:ext>
              </a:extLst>
            </p:cNvPr>
            <p:cNvCxnSpPr/>
            <p:nvPr/>
          </p:nvCxnSpPr>
          <p:spPr>
            <a:xfrm rot="5242048">
              <a:off x="9464546" y="3454689"/>
              <a:ext cx="338667" cy="0"/>
            </a:xfrm>
            <a:prstGeom prst="straightConnector1">
              <a:avLst/>
            </a:prstGeom>
            <a:noFill/>
            <a:ln w="12701" cap="flat">
              <a:solidFill>
                <a:srgbClr val="000000"/>
              </a:solidFill>
              <a:prstDash val="solid"/>
              <a:miter/>
            </a:ln>
          </p:spPr>
        </p:cxnSp>
        <p:cxnSp>
          <p:nvCxnSpPr>
            <p:cNvPr id="18" name="Straight Connector 28">
              <a:extLst>
                <a:ext uri="{FF2B5EF4-FFF2-40B4-BE49-F238E27FC236}">
                  <a16:creationId xmlns:a16="http://schemas.microsoft.com/office/drawing/2014/main" id="{524EA9B8-E798-D609-4853-1F749DBF7CA2}"/>
                </a:ext>
              </a:extLst>
            </p:cNvPr>
            <p:cNvCxnSpPr/>
            <p:nvPr/>
          </p:nvCxnSpPr>
          <p:spPr>
            <a:xfrm rot="5242048">
              <a:off x="9228746" y="3469745"/>
              <a:ext cx="155933" cy="156097"/>
            </a:xfrm>
            <a:prstGeom prst="straightConnector1">
              <a:avLst/>
            </a:prstGeom>
            <a:noFill/>
            <a:ln w="12701" cap="flat">
              <a:solidFill>
                <a:srgbClr val="000000"/>
              </a:solidFill>
              <a:prstDash val="solid"/>
              <a:miter/>
            </a:ln>
          </p:spPr>
        </p:cxnSp>
        <p:cxnSp>
          <p:nvCxnSpPr>
            <p:cNvPr id="19" name="Straight Connector 2048">
              <a:extLst>
                <a:ext uri="{FF2B5EF4-FFF2-40B4-BE49-F238E27FC236}">
                  <a16:creationId xmlns:a16="http://schemas.microsoft.com/office/drawing/2014/main" id="{F81E2AC8-1DC1-0E54-7C9C-29BFBFA23DE3}"/>
                </a:ext>
              </a:extLst>
            </p:cNvPr>
            <p:cNvCxnSpPr/>
            <p:nvPr/>
          </p:nvCxnSpPr>
          <p:spPr>
            <a:xfrm rot="16357952" flipH="1">
              <a:off x="9238246" y="3329841"/>
              <a:ext cx="121505" cy="153656"/>
            </a:xfrm>
            <a:prstGeom prst="straightConnector1">
              <a:avLst/>
            </a:prstGeom>
            <a:noFill/>
            <a:ln w="12701" cap="flat">
              <a:solidFill>
                <a:srgbClr val="000000"/>
              </a:solidFill>
              <a:prstDash val="solid"/>
              <a:miter/>
            </a:ln>
          </p:spPr>
        </p:cxnSp>
      </p:grpSp>
      <p:grpSp>
        <p:nvGrpSpPr>
          <p:cNvPr id="20" name="Group 1023">
            <a:extLst>
              <a:ext uri="{FF2B5EF4-FFF2-40B4-BE49-F238E27FC236}">
                <a16:creationId xmlns:a16="http://schemas.microsoft.com/office/drawing/2014/main" id="{6EC90DD3-9F9E-9A0A-A254-F4D2FC053D36}"/>
              </a:ext>
            </a:extLst>
          </p:cNvPr>
          <p:cNvGrpSpPr/>
          <p:nvPr/>
        </p:nvGrpSpPr>
        <p:grpSpPr>
          <a:xfrm rot="20993676">
            <a:off x="2735507" y="3925235"/>
            <a:ext cx="615390" cy="307525"/>
            <a:chOff x="2427869" y="3271641"/>
            <a:chExt cx="677689" cy="338657"/>
          </a:xfrm>
        </p:grpSpPr>
        <p:sp>
          <p:nvSpPr>
            <p:cNvPr id="21" name="Oval 1024">
              <a:extLst>
                <a:ext uri="{FF2B5EF4-FFF2-40B4-BE49-F238E27FC236}">
                  <a16:creationId xmlns:a16="http://schemas.microsoft.com/office/drawing/2014/main" id="{B7FFE034-D8B7-5F43-359D-F71B490D7383}"/>
                </a:ext>
              </a:extLst>
            </p:cNvPr>
            <p:cNvSpPr/>
            <p:nvPr/>
          </p:nvSpPr>
          <p:spPr>
            <a:xfrm rot="16200004">
              <a:off x="2427869" y="3358728"/>
              <a:ext cx="145462" cy="14546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FFFFFF"/>
                </a:solidFill>
                <a:uFillTx/>
                <a:latin typeface="Century Gothic" pitchFamily="34"/>
              </a:endParaRPr>
            </a:p>
          </p:txBody>
        </p:sp>
        <p:cxnSp>
          <p:nvCxnSpPr>
            <p:cNvPr id="22" name="Straight Connector 1026">
              <a:extLst>
                <a:ext uri="{FF2B5EF4-FFF2-40B4-BE49-F238E27FC236}">
                  <a16:creationId xmlns:a16="http://schemas.microsoft.com/office/drawing/2014/main" id="{A0038153-8BF5-BE5B-3E89-7DA09B3390DD}"/>
                </a:ext>
              </a:extLst>
            </p:cNvPr>
            <p:cNvCxnSpPr>
              <a:stCxn id="21" idx="2"/>
            </p:cNvCxnSpPr>
            <p:nvPr/>
          </p:nvCxnSpPr>
          <p:spPr>
            <a:xfrm rot="5399996" flipH="1">
              <a:off x="2757246" y="3247545"/>
              <a:ext cx="9509" cy="377336"/>
            </a:xfrm>
            <a:prstGeom prst="straightConnector1">
              <a:avLst/>
            </a:prstGeom>
            <a:noFill/>
            <a:ln w="12701" cap="flat">
              <a:solidFill>
                <a:srgbClr val="000000"/>
              </a:solidFill>
              <a:prstDash val="solid"/>
              <a:miter/>
            </a:ln>
          </p:spPr>
        </p:cxnSp>
        <p:cxnSp>
          <p:nvCxnSpPr>
            <p:cNvPr id="23" name="Straight Connector 1027">
              <a:extLst>
                <a:ext uri="{FF2B5EF4-FFF2-40B4-BE49-F238E27FC236}">
                  <a16:creationId xmlns:a16="http://schemas.microsoft.com/office/drawing/2014/main" id="{1C706E8C-A6FC-CBCD-26D7-BA3B89C20418}"/>
                </a:ext>
              </a:extLst>
            </p:cNvPr>
            <p:cNvCxnSpPr/>
            <p:nvPr/>
          </p:nvCxnSpPr>
          <p:spPr>
            <a:xfrm rot="16200004">
              <a:off x="2527082" y="3440970"/>
              <a:ext cx="338657" cy="0"/>
            </a:xfrm>
            <a:prstGeom prst="straightConnector1">
              <a:avLst/>
            </a:prstGeom>
            <a:noFill/>
            <a:ln w="12701" cap="flat">
              <a:solidFill>
                <a:srgbClr val="000000"/>
              </a:solidFill>
              <a:prstDash val="solid"/>
              <a:miter/>
            </a:ln>
          </p:spPr>
        </p:cxnSp>
        <p:cxnSp>
          <p:nvCxnSpPr>
            <p:cNvPr id="24" name="Straight Connector 1028">
              <a:extLst>
                <a:ext uri="{FF2B5EF4-FFF2-40B4-BE49-F238E27FC236}">
                  <a16:creationId xmlns:a16="http://schemas.microsoft.com/office/drawing/2014/main" id="{8D36ABF3-4A72-A358-AFBD-AFD0956AF7E8}"/>
                </a:ext>
              </a:extLst>
            </p:cNvPr>
            <p:cNvCxnSpPr/>
            <p:nvPr/>
          </p:nvCxnSpPr>
          <p:spPr>
            <a:xfrm rot="16200004">
              <a:off x="2949534" y="3284954"/>
              <a:ext cx="155914" cy="156097"/>
            </a:xfrm>
            <a:prstGeom prst="straightConnector1">
              <a:avLst/>
            </a:prstGeom>
            <a:noFill/>
            <a:ln w="12701" cap="flat">
              <a:solidFill>
                <a:srgbClr val="000000"/>
              </a:solidFill>
              <a:prstDash val="solid"/>
              <a:miter/>
            </a:ln>
          </p:spPr>
        </p:cxnSp>
        <p:cxnSp>
          <p:nvCxnSpPr>
            <p:cNvPr id="25" name="Straight Connector 1029">
              <a:extLst>
                <a:ext uri="{FF2B5EF4-FFF2-40B4-BE49-F238E27FC236}">
                  <a16:creationId xmlns:a16="http://schemas.microsoft.com/office/drawing/2014/main" id="{7383EB73-7CB4-C639-7D8B-01CF7C700D05}"/>
                </a:ext>
              </a:extLst>
            </p:cNvPr>
            <p:cNvCxnSpPr/>
            <p:nvPr/>
          </p:nvCxnSpPr>
          <p:spPr>
            <a:xfrm rot="5399996" flipH="1">
              <a:off x="2967972" y="3427505"/>
              <a:ext cx="121515" cy="153656"/>
            </a:xfrm>
            <a:prstGeom prst="straightConnector1">
              <a:avLst/>
            </a:prstGeom>
            <a:noFill/>
            <a:ln w="12701" cap="flat">
              <a:solidFill>
                <a:srgbClr val="000000"/>
              </a:solidFill>
              <a:prstDash val="solid"/>
              <a:miter/>
            </a:ln>
          </p:spPr>
        </p:cxnSp>
      </p:grpSp>
      <p:pic>
        <p:nvPicPr>
          <p:cNvPr id="26" name="Graphic 1034" descr="Line arrow: Clockwise curve outline">
            <a:extLst>
              <a:ext uri="{FF2B5EF4-FFF2-40B4-BE49-F238E27FC236}">
                <a16:creationId xmlns:a16="http://schemas.microsoft.com/office/drawing/2014/main" id="{C7DDB72E-942B-1855-7965-6FD6E3303A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42812">
            <a:off x="2845575" y="2950844"/>
            <a:ext cx="830340" cy="830340"/>
          </a:xfrm>
          <a:prstGeom prst="rect">
            <a:avLst/>
          </a:prstGeom>
          <a:noFill/>
          <a:ln cap="flat">
            <a:noFill/>
          </a:ln>
        </p:spPr>
      </p:pic>
      <p:pic>
        <p:nvPicPr>
          <p:cNvPr id="27" name="Graphic 1035" descr="Line arrow: Clockwise curve outline">
            <a:extLst>
              <a:ext uri="{FF2B5EF4-FFF2-40B4-BE49-F238E27FC236}">
                <a16:creationId xmlns:a16="http://schemas.microsoft.com/office/drawing/2014/main" id="{10C8005A-399E-6BFF-7A17-35D418EFFF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2849737">
            <a:off x="8647864" y="3087161"/>
            <a:ext cx="830340" cy="830340"/>
          </a:xfrm>
          <a:prstGeom prst="rect">
            <a:avLst/>
          </a:prstGeom>
          <a:noFill/>
          <a:ln cap="flat">
            <a:noFill/>
          </a:ln>
        </p:spPr>
      </p:pic>
      <p:sp>
        <p:nvSpPr>
          <p:cNvPr id="29" name="TextBox 1037">
            <a:extLst>
              <a:ext uri="{FF2B5EF4-FFF2-40B4-BE49-F238E27FC236}">
                <a16:creationId xmlns:a16="http://schemas.microsoft.com/office/drawing/2014/main" id="{21081E5F-C856-F522-F534-B27B0D2B2ED8}"/>
              </a:ext>
            </a:extLst>
          </p:cNvPr>
          <p:cNvSpPr txBox="1"/>
          <p:nvPr/>
        </p:nvSpPr>
        <p:spPr>
          <a:xfrm>
            <a:off x="8272486" y="3769717"/>
            <a:ext cx="3750740" cy="738664"/>
          </a:xfrm>
          <a:prstGeom prst="rect">
            <a:avLst/>
          </a:prstGeom>
          <a:noFill/>
          <a:ln cap="flat">
            <a:noFill/>
          </a:ln>
        </p:spPr>
        <p:txBody>
          <a:bodyPr vert="horz" wrap="square" lIns="91440" tIns="45720" rIns="91440" bIns="45720" anchor="t" anchorCtr="0"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1" i="0" u="none" strike="noStrike" kern="1200" cap="none" spc="0" baseline="0" dirty="0">
              <a:solidFill>
                <a:srgbClr val="000000"/>
              </a:solidFill>
              <a:uFillTx/>
              <a:latin typeface="Century Gothic" pitchFamily="34"/>
            </a:endParaRP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dirty="0">
                <a:solidFill>
                  <a:srgbClr val="000000"/>
                </a:solidFill>
                <a:uFillTx/>
                <a:latin typeface="Century Gothic" pitchFamily="34"/>
              </a:rPr>
              <a:t>Dance floor experiences (Bollen) </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dirty="0">
                <a:solidFill>
                  <a:srgbClr val="000000"/>
                </a:solidFill>
                <a:uFillTx/>
                <a:latin typeface="Century Gothic" pitchFamily="34"/>
              </a:rPr>
              <a:t>as body and life transformations?</a:t>
            </a:r>
          </a:p>
        </p:txBody>
      </p:sp>
      <p:pic>
        <p:nvPicPr>
          <p:cNvPr id="30" name="Graphic 1041" descr="Sun outline">
            <a:extLst>
              <a:ext uri="{FF2B5EF4-FFF2-40B4-BE49-F238E27FC236}">
                <a16:creationId xmlns:a16="http://schemas.microsoft.com/office/drawing/2014/main" id="{16F8F3AB-FE8D-7F5C-7FC8-6AEB58BF3E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42341" y="5556096"/>
            <a:ext cx="830340" cy="830340"/>
          </a:xfrm>
          <a:prstGeom prst="rect">
            <a:avLst/>
          </a:prstGeom>
          <a:noFill/>
          <a:ln cap="flat">
            <a:noFill/>
          </a:ln>
        </p:spPr>
      </p:pic>
      <p:pic>
        <p:nvPicPr>
          <p:cNvPr id="31" name="Graphic 1043" descr="Moon outline">
            <a:extLst>
              <a:ext uri="{FF2B5EF4-FFF2-40B4-BE49-F238E27FC236}">
                <a16:creationId xmlns:a16="http://schemas.microsoft.com/office/drawing/2014/main" id="{DAD2D3B4-5172-5194-3F97-09533A36512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52476" y="540172"/>
            <a:ext cx="726937" cy="726937"/>
          </a:xfrm>
          <a:prstGeom prst="rect">
            <a:avLst/>
          </a:prstGeom>
          <a:noFill/>
          <a:ln cap="flat">
            <a:noFill/>
          </a:ln>
        </p:spPr>
      </p:pic>
      <p:sp>
        <p:nvSpPr>
          <p:cNvPr id="32" name="Rectangle 32">
            <a:extLst>
              <a:ext uri="{FF2B5EF4-FFF2-40B4-BE49-F238E27FC236}">
                <a16:creationId xmlns:a16="http://schemas.microsoft.com/office/drawing/2014/main" id="{1FDD6CE6-E1AA-A1C9-52E3-DD149BD20F5A}"/>
              </a:ext>
            </a:extLst>
          </p:cNvPr>
          <p:cNvSpPr/>
          <p:nvPr/>
        </p:nvSpPr>
        <p:spPr>
          <a:xfrm>
            <a:off x="0" y="-2267"/>
            <a:ext cx="3965825" cy="364294"/>
          </a:xfrm>
          <a:prstGeom prst="rect">
            <a:avLst/>
          </a:pr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FFFFFF"/>
                </a:solidFill>
                <a:uFillTx/>
                <a:latin typeface="Century Gothic" pitchFamily="34"/>
              </a:rPr>
              <a:t>Queer techno-dance floors</a:t>
            </a:r>
          </a:p>
        </p:txBody>
      </p:sp>
      <p:sp>
        <p:nvSpPr>
          <p:cNvPr id="33" name="TextBox 19">
            <a:extLst>
              <a:ext uri="{FF2B5EF4-FFF2-40B4-BE49-F238E27FC236}">
                <a16:creationId xmlns:a16="http://schemas.microsoft.com/office/drawing/2014/main" id="{DC6B6DE0-04DE-55BE-E80E-5E5AE0B6CD48}"/>
              </a:ext>
            </a:extLst>
          </p:cNvPr>
          <p:cNvSpPr txBox="1"/>
          <p:nvPr/>
        </p:nvSpPr>
        <p:spPr>
          <a:xfrm>
            <a:off x="5569688" y="1397660"/>
            <a:ext cx="1032675" cy="307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dirty="0">
                <a:solidFill>
                  <a:srgbClr val="000000"/>
                </a:solidFill>
                <a:uFillTx/>
                <a:latin typeface="Century Gothic" pitchFamily="34"/>
              </a:rPr>
              <a:t>QTDF</a:t>
            </a:r>
          </a:p>
        </p:txBody>
      </p:sp>
      <p:sp>
        <p:nvSpPr>
          <p:cNvPr id="34" name="TextBox 35">
            <a:extLst>
              <a:ext uri="{FF2B5EF4-FFF2-40B4-BE49-F238E27FC236}">
                <a16:creationId xmlns:a16="http://schemas.microsoft.com/office/drawing/2014/main" id="{8BEADF6A-84D1-82B1-F231-8200F5A7ADE6}"/>
              </a:ext>
            </a:extLst>
          </p:cNvPr>
          <p:cNvSpPr txBox="1"/>
          <p:nvPr/>
        </p:nvSpPr>
        <p:spPr>
          <a:xfrm>
            <a:off x="8979302" y="1290658"/>
            <a:ext cx="3079955" cy="138499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dirty="0">
                <a:solidFill>
                  <a:srgbClr val="000000"/>
                </a:solidFill>
                <a:uFillTx/>
                <a:latin typeface="Century Gothic" pitchFamily="34"/>
              </a:rPr>
              <a:t>Political: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000000"/>
                </a:solidFill>
                <a:uFillTx/>
                <a:latin typeface="Century Gothic" pitchFamily="34"/>
              </a:rPr>
              <a:t>Queer space (Furman and Mardell).</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kern="0" dirty="0">
              <a:solidFill>
                <a:srgbClr val="000000"/>
              </a:solidFill>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itchFamily="34"/>
              </a:rPr>
              <a:t>Queer rave-making (Lecken)</a:t>
            </a:r>
            <a:endParaRPr lang="en-GB" sz="1400" b="0" i="0" u="none" strike="noStrike" kern="1200" cap="none" spc="0" baseline="0" dirty="0">
              <a:solidFill>
                <a:srgbClr val="000000"/>
              </a:solidFill>
              <a:uFillTx/>
              <a:latin typeface="Century Gothic" pitchFamily="34"/>
            </a:endParaRPr>
          </a:p>
        </p:txBody>
      </p:sp>
      <p:sp>
        <p:nvSpPr>
          <p:cNvPr id="35" name="TextBox 36">
            <a:extLst>
              <a:ext uri="{FF2B5EF4-FFF2-40B4-BE49-F238E27FC236}">
                <a16:creationId xmlns:a16="http://schemas.microsoft.com/office/drawing/2014/main" id="{E8D26DBE-6D64-668A-14B0-90D987E3679A}"/>
              </a:ext>
            </a:extLst>
          </p:cNvPr>
          <p:cNvSpPr txBox="1"/>
          <p:nvPr/>
        </p:nvSpPr>
        <p:spPr>
          <a:xfrm>
            <a:off x="132743" y="1267109"/>
            <a:ext cx="2603581" cy="203132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dirty="0">
                <a:solidFill>
                  <a:srgbClr val="000000"/>
                </a:solidFill>
                <a:uFillTx/>
                <a:latin typeface="Century Gothic" pitchFamily="34"/>
              </a:rPr>
              <a:t>Social and physical:</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000000"/>
                </a:solidFill>
                <a:uFillTx/>
                <a:latin typeface="Century Gothic" pitchFamily="34"/>
              </a:rPr>
              <a:t>Techno-space’s assemblages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dirty="0">
              <a:solidFill>
                <a:srgbClr val="000000"/>
              </a:solidFill>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000000"/>
                </a:solidFill>
                <a:uFillTx/>
                <a:latin typeface="Century Gothic" pitchFamily="34"/>
              </a:rPr>
              <a:t>Suspension</a:t>
            </a:r>
            <a:r>
              <a:rPr lang="en-GB" sz="1400" b="0" i="0" u="none" strike="noStrike" kern="1200" cap="none" spc="0" dirty="0">
                <a:solidFill>
                  <a:srgbClr val="000000"/>
                </a:solidFill>
                <a:uFillTx/>
                <a:latin typeface="Century Gothic" pitchFamily="34"/>
              </a:rPr>
              <a:t>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dirty="0">
                <a:solidFill>
                  <a:srgbClr val="000000"/>
                </a:solidFill>
                <a:uFillTx/>
                <a:latin typeface="Century Gothic" pitchFamily="34"/>
              </a:rPr>
              <a:t>(Wanda and marum)</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aseline="0" dirty="0">
              <a:solidFill>
                <a:srgbClr val="000000"/>
              </a:solidFill>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dirty="0">
                <a:solidFill>
                  <a:srgbClr val="000000"/>
                </a:solidFill>
                <a:uFillTx/>
                <a:latin typeface="Century Gothic" pitchFamily="34"/>
              </a:rPr>
              <a:t>Parallelism</a:t>
            </a:r>
            <a:endParaRPr lang="en-GB" sz="1400" b="0" i="0" u="none" strike="noStrike" kern="1200" cap="none" spc="0" baseline="0" dirty="0">
              <a:solidFill>
                <a:srgbClr val="000000"/>
              </a:solidFill>
              <a:uFillTx/>
              <a:latin typeface="Century Gothic" pitchFamily="34"/>
            </a:endParaRPr>
          </a:p>
        </p:txBody>
      </p:sp>
      <p:cxnSp>
        <p:nvCxnSpPr>
          <p:cNvPr id="36" name="Straight Arrow Connector 38">
            <a:extLst>
              <a:ext uri="{FF2B5EF4-FFF2-40B4-BE49-F238E27FC236}">
                <a16:creationId xmlns:a16="http://schemas.microsoft.com/office/drawing/2014/main" id="{4A877E06-6C94-D8CF-EA7A-79ABC6A30BC5}"/>
              </a:ext>
            </a:extLst>
          </p:cNvPr>
          <p:cNvCxnSpPr>
            <a:cxnSpLocks/>
            <a:stCxn id="33" idx="3"/>
            <a:endCxn id="34" idx="1"/>
          </p:cNvCxnSpPr>
          <p:nvPr/>
        </p:nvCxnSpPr>
        <p:spPr>
          <a:xfrm>
            <a:off x="6602363" y="1551549"/>
            <a:ext cx="2376939" cy="431607"/>
          </a:xfrm>
          <a:prstGeom prst="straightConnector1">
            <a:avLst/>
          </a:prstGeom>
          <a:noFill/>
          <a:ln w="6345" cap="flat">
            <a:solidFill>
              <a:srgbClr val="FF0000"/>
            </a:solidFill>
            <a:prstDash val="solid"/>
            <a:miter/>
            <a:tailEnd type="arrow"/>
          </a:ln>
        </p:spPr>
      </p:cxnSp>
      <p:cxnSp>
        <p:nvCxnSpPr>
          <p:cNvPr id="37" name="Straight Arrow Connector 39">
            <a:extLst>
              <a:ext uri="{FF2B5EF4-FFF2-40B4-BE49-F238E27FC236}">
                <a16:creationId xmlns:a16="http://schemas.microsoft.com/office/drawing/2014/main" id="{15365471-765F-D8FB-377F-062F1C1F5CCC}"/>
              </a:ext>
            </a:extLst>
          </p:cNvPr>
          <p:cNvCxnSpPr>
            <a:cxnSpLocks/>
            <a:stCxn id="33" idx="1"/>
            <a:endCxn id="35" idx="3"/>
          </p:cNvCxnSpPr>
          <p:nvPr/>
        </p:nvCxnSpPr>
        <p:spPr>
          <a:xfrm flipH="1">
            <a:off x="2736324" y="1551549"/>
            <a:ext cx="2833364" cy="731223"/>
          </a:xfrm>
          <a:prstGeom prst="straightConnector1">
            <a:avLst/>
          </a:prstGeom>
          <a:noFill/>
          <a:ln w="6345" cap="flat">
            <a:solidFill>
              <a:srgbClr val="FF0000"/>
            </a:solidFill>
            <a:prstDash val="solid"/>
            <a:miter/>
            <a:tailEnd type="arrow"/>
          </a:ln>
        </p:spPr>
      </p:cxnSp>
      <p:sp>
        <p:nvSpPr>
          <p:cNvPr id="63" name="TextBox 20">
            <a:extLst>
              <a:ext uri="{FF2B5EF4-FFF2-40B4-BE49-F238E27FC236}">
                <a16:creationId xmlns:a16="http://schemas.microsoft.com/office/drawing/2014/main" id="{28CD0160-9B02-0B6C-42FD-3EDD8D0976DA}"/>
              </a:ext>
            </a:extLst>
          </p:cNvPr>
          <p:cNvSpPr txBox="1"/>
          <p:nvPr/>
        </p:nvSpPr>
        <p:spPr>
          <a:xfrm>
            <a:off x="4466383" y="4139049"/>
            <a:ext cx="3332435" cy="138499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dirty="0">
                <a:solidFill>
                  <a:srgbClr val="000000"/>
                </a:solidFill>
                <a:latin typeface="Century Gothic" pitchFamily="34"/>
              </a:rPr>
              <a:t>Urban </a:t>
            </a:r>
            <a:r>
              <a:rPr lang="en-GB" sz="1200" dirty="0" err="1">
                <a:solidFill>
                  <a:srgbClr val="000000"/>
                </a:solidFill>
                <a:latin typeface="Century Gothic" pitchFamily="34"/>
              </a:rPr>
              <a:t>neoliberalisation</a:t>
            </a:r>
            <a:endParaRPr lang="en-GB" sz="1200" dirty="0">
              <a:solidFill>
                <a:srgbClr val="000000"/>
              </a:solidFill>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dirty="0">
                <a:solidFill>
                  <a:srgbClr val="000000"/>
                </a:solidFill>
                <a:latin typeface="Century Gothic" pitchFamily="34"/>
              </a:rPr>
              <a:t>Surveillance and control</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dirty="0">
                <a:solidFill>
                  <a:srgbClr val="000000"/>
                </a:solidFill>
                <a:latin typeface="Century Gothic" pitchFamily="34"/>
              </a:rPr>
              <a:t>Feelings of burnout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dirty="0">
                <a:solidFill>
                  <a:srgbClr val="000000"/>
                </a:solidFill>
                <a:latin typeface="Century Gothic" pitchFamily="34"/>
              </a:rPr>
              <a:t>Discriminations and segregations</a:t>
            </a:r>
            <a:endParaRPr lang="en-GB" sz="1200" b="0" i="0" u="none" strike="noStrike" kern="1200" cap="none" spc="0" baseline="0" dirty="0">
              <a:solidFill>
                <a:srgbClr val="000000"/>
              </a:solidFill>
              <a:uFillTx/>
              <a:latin typeface="Century Gothic" pitchFamily="34"/>
            </a:endParaRPr>
          </a:p>
        </p:txBody>
      </p:sp>
      <p:sp>
        <p:nvSpPr>
          <p:cNvPr id="28" name="TextBox 1037">
            <a:extLst>
              <a:ext uri="{FF2B5EF4-FFF2-40B4-BE49-F238E27FC236}">
                <a16:creationId xmlns:a16="http://schemas.microsoft.com/office/drawing/2014/main" id="{46A9B6D2-B0ED-865C-1C40-06A492A5291B}"/>
              </a:ext>
            </a:extLst>
          </p:cNvPr>
          <p:cNvSpPr txBox="1"/>
          <p:nvPr/>
        </p:nvSpPr>
        <p:spPr>
          <a:xfrm>
            <a:off x="8272486" y="4767123"/>
            <a:ext cx="3750740" cy="1600438"/>
          </a:xfrm>
          <a:prstGeom prst="rect">
            <a:avLst/>
          </a:prstGeom>
          <a:noFill/>
          <a:ln cap="flat">
            <a:noFill/>
          </a:ln>
        </p:spPr>
        <p:txBody>
          <a:bodyPr vert="horz" wrap="square" lIns="91440" tIns="45720" rIns="91440" bIns="45720" anchor="t" anchorCtr="0" compatLnSpc="1">
            <a:spAutoFit/>
          </a:bodyPr>
          <a:lstStyle/>
          <a:p>
            <a:pPr algn="r">
              <a:defRPr sz="1800" b="0" i="0" u="none" strike="noStrike" kern="0" cap="none" spc="0" baseline="0">
                <a:solidFill>
                  <a:srgbClr val="000000"/>
                </a:solidFill>
                <a:uFillTx/>
              </a:defRPr>
            </a:pPr>
            <a:r>
              <a:rPr lang="en-GB" sz="1400" b="0" i="0" u="none" strike="noStrike" kern="1200" cap="none" spc="0" baseline="0" dirty="0">
                <a:solidFill>
                  <a:srgbClr val="000000"/>
                </a:solidFill>
                <a:uFillTx/>
                <a:latin typeface="Century Gothic" pitchFamily="34"/>
              </a:rPr>
              <a:t>Dissident identity performativities materialise and </a:t>
            </a:r>
            <a:r>
              <a:rPr lang="en-GB" sz="1400" b="0" i="1" u="none" strike="noStrike" kern="1200" cap="none" spc="0" baseline="0" dirty="0">
                <a:solidFill>
                  <a:srgbClr val="000000"/>
                </a:solidFill>
                <a:uFillTx/>
                <a:latin typeface="Century Gothic" pitchFamily="34"/>
              </a:rPr>
              <a:t>exceed</a:t>
            </a:r>
            <a:r>
              <a:rPr lang="en-GB" sz="1400" b="0" i="0" u="none" strike="noStrike" kern="1200" cap="none" spc="0" baseline="0" dirty="0">
                <a:solidFill>
                  <a:srgbClr val="000000"/>
                </a:solidFill>
                <a:uFillTx/>
                <a:latin typeface="Century Gothic" pitchFamily="34"/>
              </a:rPr>
              <a:t> the temporal and spatial boundaries of the nighttime.</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entury Gothic" pitchFamily="34"/>
            </a:endParaRP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000000"/>
                </a:solidFill>
                <a:uFillTx/>
                <a:latin typeface="Century Gothic" pitchFamily="34"/>
              </a:rPr>
              <a:t>Queer socialisations inside </a:t>
            </a:r>
            <a:r>
              <a:rPr lang="en-GB" sz="1400" dirty="0">
                <a:solidFill>
                  <a:srgbClr val="000000"/>
                </a:solidFill>
                <a:latin typeface="Century Gothic" pitchFamily="34"/>
              </a:rPr>
              <a:t>QTDF</a:t>
            </a:r>
            <a:r>
              <a:rPr lang="en-GB" sz="1400" b="0" i="0" u="none" strike="noStrike" kern="1200" cap="none" spc="0" baseline="0" dirty="0">
                <a:solidFill>
                  <a:srgbClr val="000000"/>
                </a:solidFill>
                <a:uFillTx/>
                <a:latin typeface="Century Gothic" pitchFamily="34"/>
              </a:rPr>
              <a:t> are </a:t>
            </a:r>
            <a:r>
              <a:rPr lang="en-GB" sz="1400" b="0" i="1" u="none" strike="noStrike" kern="1200" cap="none" spc="0" baseline="0" dirty="0">
                <a:solidFill>
                  <a:srgbClr val="000000"/>
                </a:solidFill>
                <a:uFillTx/>
                <a:latin typeface="Century Gothic" pitchFamily="34"/>
              </a:rPr>
              <a:t>transported </a:t>
            </a:r>
            <a:r>
              <a:rPr lang="en-GB" sz="1400" b="0" u="none" strike="noStrike" kern="1200" cap="none" spc="0" baseline="0" dirty="0">
                <a:solidFill>
                  <a:srgbClr val="000000"/>
                </a:solidFill>
                <a:uFillTx/>
                <a:latin typeface="Century Gothic" pitchFamily="34"/>
              </a:rPr>
              <a:t>to</a:t>
            </a:r>
            <a:r>
              <a:rPr lang="en-GB" sz="1400" b="0" i="0" u="none" strike="noStrike" kern="1200" cap="none" spc="0" baseline="0" dirty="0">
                <a:solidFill>
                  <a:srgbClr val="000000"/>
                </a:solidFill>
                <a:uFillTx/>
                <a:latin typeface="Century Gothic" pitchFamily="34"/>
              </a:rPr>
              <a:t> the outside world as collaboration and support networks.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0" grpId="0"/>
      <p:bldP spid="11" grpId="0"/>
      <p:bldP spid="12" grpId="0"/>
      <p:bldP spid="13" grpId="0"/>
      <p:bldP spid="29" grpId="0"/>
      <p:bldP spid="34" grpId="0"/>
      <p:bldP spid="35" grpId="0"/>
      <p:bldP spid="63"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name="Slide23">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3CA1510B-63D9-C500-EED0-F1E344BB37B2}"/>
              </a:ext>
            </a:extLst>
          </p:cNvPr>
          <p:cNvSpPr/>
          <p:nvPr/>
        </p:nvSpPr>
        <p:spPr>
          <a:xfrm>
            <a:off x="0" y="-2267"/>
            <a:ext cx="3941379" cy="401174"/>
          </a:xfrm>
          <a:prstGeom prst="rect">
            <a:avLst/>
          </a:pr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FFFFFF"/>
                </a:solidFill>
                <a:uFillTx/>
                <a:latin typeface="Century Gothic" pitchFamily="34"/>
              </a:rPr>
              <a:t>Shaping forces</a:t>
            </a:r>
          </a:p>
        </p:txBody>
      </p:sp>
      <p:grpSp>
        <p:nvGrpSpPr>
          <p:cNvPr id="3" name="Group 6">
            <a:extLst>
              <a:ext uri="{FF2B5EF4-FFF2-40B4-BE49-F238E27FC236}">
                <a16:creationId xmlns:a16="http://schemas.microsoft.com/office/drawing/2014/main" id="{70D7AD29-6615-B781-96DF-8DAC6CA2DB63}"/>
              </a:ext>
            </a:extLst>
          </p:cNvPr>
          <p:cNvGrpSpPr/>
          <p:nvPr/>
        </p:nvGrpSpPr>
        <p:grpSpPr>
          <a:xfrm>
            <a:off x="703667" y="2172605"/>
            <a:ext cx="10713055" cy="2813773"/>
            <a:chOff x="703667" y="2172605"/>
            <a:chExt cx="10713055" cy="2813773"/>
          </a:xfrm>
        </p:grpSpPr>
        <p:cxnSp>
          <p:nvCxnSpPr>
            <p:cNvPr id="4" name="Straight Connector 1">
              <a:extLst>
                <a:ext uri="{FF2B5EF4-FFF2-40B4-BE49-F238E27FC236}">
                  <a16:creationId xmlns:a16="http://schemas.microsoft.com/office/drawing/2014/main" id="{637DD796-487A-E35E-12D5-2EBEE71861E0}"/>
                </a:ext>
              </a:extLst>
            </p:cNvPr>
            <p:cNvCxnSpPr/>
            <p:nvPr/>
          </p:nvCxnSpPr>
          <p:spPr>
            <a:xfrm flipV="1">
              <a:off x="703667" y="2172605"/>
              <a:ext cx="2639909" cy="2813773"/>
            </a:xfrm>
            <a:prstGeom prst="straightConnector1">
              <a:avLst/>
            </a:prstGeom>
            <a:noFill/>
            <a:ln w="6345" cap="flat">
              <a:solidFill>
                <a:srgbClr val="000000"/>
              </a:solidFill>
              <a:prstDash val="solid"/>
              <a:miter/>
            </a:ln>
          </p:spPr>
        </p:cxnSp>
        <p:cxnSp>
          <p:nvCxnSpPr>
            <p:cNvPr id="5" name="Straight Connector 2">
              <a:extLst>
                <a:ext uri="{FF2B5EF4-FFF2-40B4-BE49-F238E27FC236}">
                  <a16:creationId xmlns:a16="http://schemas.microsoft.com/office/drawing/2014/main" id="{1AD73800-447B-3F9A-EE23-386620313876}"/>
                </a:ext>
              </a:extLst>
            </p:cNvPr>
            <p:cNvCxnSpPr/>
            <p:nvPr/>
          </p:nvCxnSpPr>
          <p:spPr>
            <a:xfrm>
              <a:off x="3343576" y="2172605"/>
              <a:ext cx="5201126" cy="0"/>
            </a:xfrm>
            <a:prstGeom prst="straightConnector1">
              <a:avLst/>
            </a:prstGeom>
            <a:noFill/>
            <a:ln w="6345" cap="flat">
              <a:solidFill>
                <a:srgbClr val="000000"/>
              </a:solidFill>
              <a:prstDash val="solid"/>
              <a:miter/>
            </a:ln>
          </p:spPr>
        </p:cxnSp>
        <p:cxnSp>
          <p:nvCxnSpPr>
            <p:cNvPr id="6" name="Straight Connector 3">
              <a:extLst>
                <a:ext uri="{FF2B5EF4-FFF2-40B4-BE49-F238E27FC236}">
                  <a16:creationId xmlns:a16="http://schemas.microsoft.com/office/drawing/2014/main" id="{BF4DCB82-DB0B-B1D1-145C-BCAC40BEE8B9}"/>
                </a:ext>
              </a:extLst>
            </p:cNvPr>
            <p:cNvCxnSpPr/>
            <p:nvPr/>
          </p:nvCxnSpPr>
          <p:spPr>
            <a:xfrm>
              <a:off x="8544702" y="2172605"/>
              <a:ext cx="2872020" cy="2790730"/>
            </a:xfrm>
            <a:prstGeom prst="straightConnector1">
              <a:avLst/>
            </a:prstGeom>
            <a:noFill/>
            <a:ln w="6345" cap="flat">
              <a:solidFill>
                <a:srgbClr val="000000"/>
              </a:solidFill>
              <a:prstDash val="solid"/>
              <a:miter/>
            </a:ln>
          </p:spPr>
        </p:cxnSp>
        <p:cxnSp>
          <p:nvCxnSpPr>
            <p:cNvPr id="7" name="Straight Connector 4">
              <a:extLst>
                <a:ext uri="{FF2B5EF4-FFF2-40B4-BE49-F238E27FC236}">
                  <a16:creationId xmlns:a16="http://schemas.microsoft.com/office/drawing/2014/main" id="{CAB3CBB3-8925-D170-F574-485990C58BF3}"/>
                </a:ext>
              </a:extLst>
            </p:cNvPr>
            <p:cNvCxnSpPr/>
            <p:nvPr/>
          </p:nvCxnSpPr>
          <p:spPr>
            <a:xfrm>
              <a:off x="743014" y="4963335"/>
              <a:ext cx="10673708" cy="0"/>
            </a:xfrm>
            <a:prstGeom prst="straightConnector1">
              <a:avLst/>
            </a:prstGeom>
            <a:noFill/>
            <a:ln w="6345" cap="flat">
              <a:solidFill>
                <a:srgbClr val="000000"/>
              </a:solidFill>
              <a:prstDash val="solid"/>
              <a:miter/>
            </a:ln>
          </p:spPr>
        </p:cxnSp>
      </p:grpSp>
      <p:sp>
        <p:nvSpPr>
          <p:cNvPr id="8" name="TextBox 29">
            <a:extLst>
              <a:ext uri="{FF2B5EF4-FFF2-40B4-BE49-F238E27FC236}">
                <a16:creationId xmlns:a16="http://schemas.microsoft.com/office/drawing/2014/main" id="{ED9206DD-B3E6-27E4-1B15-4F9F2F39B88B}"/>
              </a:ext>
            </a:extLst>
          </p:cNvPr>
          <p:cNvSpPr txBox="1"/>
          <p:nvPr/>
        </p:nvSpPr>
        <p:spPr>
          <a:xfrm>
            <a:off x="-989655" y="735662"/>
            <a:ext cx="5261201" cy="3108539"/>
          </a:xfrm>
          <a:prstGeom prst="rect">
            <a:avLst/>
          </a:prstGeom>
          <a:noFill/>
          <a:ln cap="flat">
            <a:noFill/>
          </a:ln>
        </p:spPr>
        <p:txBody>
          <a:bodyPr vert="horz" wrap="square" lIns="91440" tIns="45720" rIns="91440" bIns="45720" anchor="t" anchorCtr="1"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0" cap="none" spc="0" baseline="0" dirty="0">
                <a:solidFill>
                  <a:srgbClr val="000000"/>
                </a:solidFill>
                <a:uFillTx/>
                <a:latin typeface="Century Gothic" pitchFamily="34"/>
              </a:rPr>
              <a:t>Can be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1" i="0" u="none" strike="noStrike" kern="0" cap="none" spc="0" baseline="0" dirty="0">
              <a:solidFill>
                <a:srgbClr val="000000"/>
              </a:solidFill>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itchFamily="34"/>
              </a:rPr>
              <a:t>Navigated and mobilised</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0" cap="none" spc="0" baseline="0" dirty="0">
              <a:solidFill>
                <a:srgbClr val="000000"/>
              </a:solidFill>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itchFamily="34"/>
              </a:rPr>
              <a:t>Spatially curated</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0" cap="none" spc="0" baseline="0" dirty="0">
              <a:solidFill>
                <a:srgbClr val="000000"/>
              </a:solidFill>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itchFamily="34"/>
              </a:rPr>
              <a:t>Sought for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0" cap="none" spc="0" baseline="0" dirty="0">
              <a:solidFill>
                <a:srgbClr val="000000"/>
              </a:solidFill>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itchFamily="34"/>
              </a:rPr>
              <a:t>Encountered</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0" cap="none" spc="0" baseline="0" dirty="0">
              <a:solidFill>
                <a:srgbClr val="000000"/>
              </a:solidFill>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itchFamily="34"/>
              </a:rPr>
              <a:t>Experimented with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Century Gothic" pitchFamily="34"/>
            </a:endParaRPr>
          </a:p>
        </p:txBody>
      </p:sp>
      <p:grpSp>
        <p:nvGrpSpPr>
          <p:cNvPr id="9" name="Group 5">
            <a:extLst>
              <a:ext uri="{FF2B5EF4-FFF2-40B4-BE49-F238E27FC236}">
                <a16:creationId xmlns:a16="http://schemas.microsoft.com/office/drawing/2014/main" id="{A8B42725-E4AE-3F19-5A21-B89A37F4AAA8}"/>
              </a:ext>
            </a:extLst>
          </p:cNvPr>
          <p:cNvGrpSpPr/>
          <p:nvPr/>
        </p:nvGrpSpPr>
        <p:grpSpPr>
          <a:xfrm>
            <a:off x="5954079" y="3090159"/>
            <a:ext cx="338675" cy="677681"/>
            <a:chOff x="5954079" y="3090159"/>
            <a:chExt cx="338675" cy="677681"/>
          </a:xfrm>
        </p:grpSpPr>
        <p:sp>
          <p:nvSpPr>
            <p:cNvPr id="10" name="Oval 7">
              <a:extLst>
                <a:ext uri="{FF2B5EF4-FFF2-40B4-BE49-F238E27FC236}">
                  <a16:creationId xmlns:a16="http://schemas.microsoft.com/office/drawing/2014/main" id="{A96C9DCF-2E88-DB90-C597-FA56A5BD758B}"/>
                </a:ext>
              </a:extLst>
            </p:cNvPr>
            <p:cNvSpPr/>
            <p:nvPr/>
          </p:nvSpPr>
          <p:spPr>
            <a:xfrm>
              <a:off x="6060195" y="3090159"/>
              <a:ext cx="145462" cy="14546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FFFFFF"/>
                </a:solidFill>
                <a:highlight>
                  <a:srgbClr val="FFFF00"/>
                </a:highlight>
                <a:uFillTx/>
                <a:latin typeface="Consolas"/>
              </a:endParaRPr>
            </a:p>
          </p:txBody>
        </p:sp>
        <p:cxnSp>
          <p:nvCxnSpPr>
            <p:cNvPr id="11" name="Straight Connector 8">
              <a:extLst>
                <a:ext uri="{FF2B5EF4-FFF2-40B4-BE49-F238E27FC236}">
                  <a16:creationId xmlns:a16="http://schemas.microsoft.com/office/drawing/2014/main" id="{14FDA175-B9D8-5638-B1D6-E046C424128C}"/>
                </a:ext>
              </a:extLst>
            </p:cNvPr>
            <p:cNvCxnSpPr>
              <a:stCxn id="10" idx="2"/>
            </p:cNvCxnSpPr>
            <p:nvPr/>
          </p:nvCxnSpPr>
          <p:spPr>
            <a:xfrm flipH="1">
              <a:off x="6123416" y="3235622"/>
              <a:ext cx="9510" cy="377346"/>
            </a:xfrm>
            <a:prstGeom prst="straightConnector1">
              <a:avLst/>
            </a:prstGeom>
            <a:noFill/>
            <a:ln w="12701" cap="flat">
              <a:solidFill>
                <a:srgbClr val="FF0000"/>
              </a:solidFill>
              <a:prstDash val="solid"/>
              <a:miter/>
            </a:ln>
          </p:spPr>
        </p:cxnSp>
        <p:cxnSp>
          <p:nvCxnSpPr>
            <p:cNvPr id="12" name="Straight Connector 9">
              <a:extLst>
                <a:ext uri="{FF2B5EF4-FFF2-40B4-BE49-F238E27FC236}">
                  <a16:creationId xmlns:a16="http://schemas.microsoft.com/office/drawing/2014/main" id="{1CBB587B-A01C-FF0D-7751-BC68A71C5BC2}"/>
                </a:ext>
              </a:extLst>
            </p:cNvPr>
            <p:cNvCxnSpPr/>
            <p:nvPr/>
          </p:nvCxnSpPr>
          <p:spPr>
            <a:xfrm>
              <a:off x="5954079" y="3358691"/>
              <a:ext cx="338675" cy="0"/>
            </a:xfrm>
            <a:prstGeom prst="straightConnector1">
              <a:avLst/>
            </a:prstGeom>
            <a:noFill/>
            <a:ln w="12701" cap="flat">
              <a:solidFill>
                <a:srgbClr val="FF0000"/>
              </a:solidFill>
              <a:prstDash val="solid"/>
              <a:miter/>
            </a:ln>
          </p:spPr>
        </p:cxnSp>
        <p:cxnSp>
          <p:nvCxnSpPr>
            <p:cNvPr id="13" name="Straight Connector 10">
              <a:extLst>
                <a:ext uri="{FF2B5EF4-FFF2-40B4-BE49-F238E27FC236}">
                  <a16:creationId xmlns:a16="http://schemas.microsoft.com/office/drawing/2014/main" id="{8ECCC6BA-70A7-C127-F5AB-F0FAB4B5D361}"/>
                </a:ext>
              </a:extLst>
            </p:cNvPr>
            <p:cNvCxnSpPr/>
            <p:nvPr/>
          </p:nvCxnSpPr>
          <p:spPr>
            <a:xfrm>
              <a:off x="6123416" y="3611751"/>
              <a:ext cx="155915" cy="156089"/>
            </a:xfrm>
            <a:prstGeom prst="straightConnector1">
              <a:avLst/>
            </a:prstGeom>
            <a:noFill/>
            <a:ln w="12701" cap="flat">
              <a:solidFill>
                <a:srgbClr val="FF0000"/>
              </a:solidFill>
              <a:prstDash val="solid"/>
              <a:miter/>
            </a:ln>
          </p:spPr>
        </p:cxnSp>
        <p:cxnSp>
          <p:nvCxnSpPr>
            <p:cNvPr id="14" name="Straight Connector 11">
              <a:extLst>
                <a:ext uri="{FF2B5EF4-FFF2-40B4-BE49-F238E27FC236}">
                  <a16:creationId xmlns:a16="http://schemas.microsoft.com/office/drawing/2014/main" id="{B0FB7ECA-61B6-8400-4487-A4C4BE2925C1}"/>
                </a:ext>
              </a:extLst>
            </p:cNvPr>
            <p:cNvCxnSpPr/>
            <p:nvPr/>
          </p:nvCxnSpPr>
          <p:spPr>
            <a:xfrm flipH="1">
              <a:off x="5999286" y="3614184"/>
              <a:ext cx="121515" cy="153656"/>
            </a:xfrm>
            <a:prstGeom prst="straightConnector1">
              <a:avLst/>
            </a:prstGeom>
            <a:noFill/>
            <a:ln w="12701" cap="flat">
              <a:solidFill>
                <a:srgbClr val="FF0000"/>
              </a:solidFill>
              <a:prstDash val="solid"/>
              <a:miter/>
            </a:ln>
          </p:spPr>
        </p:cxnSp>
      </p:grpSp>
      <p:sp>
        <p:nvSpPr>
          <p:cNvPr id="15" name="TextBox 29">
            <a:extLst>
              <a:ext uri="{FF2B5EF4-FFF2-40B4-BE49-F238E27FC236}">
                <a16:creationId xmlns:a16="http://schemas.microsoft.com/office/drawing/2014/main" id="{5B59EBE3-4BB2-3F98-5A2C-A68AF54EFB32}"/>
              </a:ext>
            </a:extLst>
          </p:cNvPr>
          <p:cNvSpPr txBox="1"/>
          <p:nvPr/>
        </p:nvSpPr>
        <p:spPr>
          <a:xfrm>
            <a:off x="5557595" y="3959836"/>
            <a:ext cx="1077675" cy="307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FF0000"/>
                </a:solidFill>
                <a:highlight>
                  <a:srgbClr val="FFFF00"/>
                </a:highlight>
                <a:uFillTx/>
                <a:latin typeface="Century Gothic" pitchFamily="34"/>
              </a:rPr>
              <a:t>Pleasure</a:t>
            </a:r>
            <a:endParaRPr lang="en-GB" sz="1400" b="0" i="0" u="none" strike="noStrike" kern="1200" cap="none" spc="0" baseline="0" dirty="0">
              <a:solidFill>
                <a:srgbClr val="FF0000"/>
              </a:solidFill>
              <a:highlight>
                <a:srgbClr val="FFFF00"/>
              </a:highlight>
              <a:uFillTx/>
              <a:latin typeface="Century Gothic" pitchFamily="34"/>
            </a:endParaRPr>
          </a:p>
        </p:txBody>
      </p:sp>
      <p:sp>
        <p:nvSpPr>
          <p:cNvPr id="16" name="TextBox 29">
            <a:extLst>
              <a:ext uri="{FF2B5EF4-FFF2-40B4-BE49-F238E27FC236}">
                <a16:creationId xmlns:a16="http://schemas.microsoft.com/office/drawing/2014/main" id="{E5B9D5AA-392C-6BC4-EC5D-C946C2C5669E}"/>
              </a:ext>
            </a:extLst>
          </p:cNvPr>
          <p:cNvSpPr txBox="1"/>
          <p:nvPr/>
        </p:nvSpPr>
        <p:spPr>
          <a:xfrm>
            <a:off x="3279523" y="3544644"/>
            <a:ext cx="2141415" cy="307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itchFamily="34"/>
              </a:rPr>
              <a:t>Hormonal-chemical</a:t>
            </a:r>
            <a:endParaRPr lang="en-GB" sz="1400" b="0" i="0" u="none" strike="noStrike" kern="1200" cap="none" spc="0" baseline="0" dirty="0">
              <a:solidFill>
                <a:srgbClr val="000000"/>
              </a:solidFill>
              <a:uFillTx/>
              <a:latin typeface="Century Gothic" pitchFamily="34"/>
            </a:endParaRPr>
          </a:p>
        </p:txBody>
      </p:sp>
      <p:sp>
        <p:nvSpPr>
          <p:cNvPr id="17" name="TextBox 29">
            <a:extLst>
              <a:ext uri="{FF2B5EF4-FFF2-40B4-BE49-F238E27FC236}">
                <a16:creationId xmlns:a16="http://schemas.microsoft.com/office/drawing/2014/main" id="{CE5C6ECC-8523-B6F2-F2FB-06D449EA17B7}"/>
              </a:ext>
            </a:extLst>
          </p:cNvPr>
          <p:cNvSpPr txBox="1"/>
          <p:nvPr/>
        </p:nvSpPr>
        <p:spPr>
          <a:xfrm>
            <a:off x="1610797" y="5156818"/>
            <a:ext cx="3413372" cy="73866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itchFamily="34"/>
              </a:rPr>
              <a:t>Kinaesthetic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itchFamily="34"/>
              </a:rPr>
              <a:t>(gestures, movements and dancing styles)</a:t>
            </a:r>
            <a:endParaRPr lang="en-GB" sz="1400" b="0" i="0" u="none" strike="noStrike" kern="1200" cap="none" spc="0" baseline="0" dirty="0">
              <a:solidFill>
                <a:srgbClr val="000000"/>
              </a:solidFill>
              <a:uFillTx/>
              <a:latin typeface="Century Gothic" pitchFamily="34"/>
            </a:endParaRPr>
          </a:p>
        </p:txBody>
      </p:sp>
      <p:sp>
        <p:nvSpPr>
          <p:cNvPr id="18" name="TextBox 29">
            <a:extLst>
              <a:ext uri="{FF2B5EF4-FFF2-40B4-BE49-F238E27FC236}">
                <a16:creationId xmlns:a16="http://schemas.microsoft.com/office/drawing/2014/main" id="{57FF8BDB-7DC6-C764-6305-5352DF251D5D}"/>
              </a:ext>
            </a:extLst>
          </p:cNvPr>
          <p:cNvSpPr txBox="1"/>
          <p:nvPr/>
        </p:nvSpPr>
        <p:spPr>
          <a:xfrm>
            <a:off x="6620731" y="2422373"/>
            <a:ext cx="1077675" cy="307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a:solidFill>
                  <a:srgbClr val="000000"/>
                </a:solidFill>
                <a:uFillTx/>
                <a:latin typeface="Century Gothic" pitchFamily="34"/>
              </a:rPr>
              <a:t>Affects</a:t>
            </a:r>
            <a:endParaRPr lang="en-GB" sz="1400" b="0" i="0" u="none" strike="noStrike" kern="1200" cap="none" spc="0" baseline="0">
              <a:solidFill>
                <a:srgbClr val="000000"/>
              </a:solidFill>
              <a:uFillTx/>
              <a:latin typeface="Century Gothic" pitchFamily="34"/>
            </a:endParaRPr>
          </a:p>
        </p:txBody>
      </p:sp>
      <p:sp>
        <p:nvSpPr>
          <p:cNvPr id="19" name="TextBox 29">
            <a:extLst>
              <a:ext uri="{FF2B5EF4-FFF2-40B4-BE49-F238E27FC236}">
                <a16:creationId xmlns:a16="http://schemas.microsoft.com/office/drawing/2014/main" id="{9FE9C550-5A99-C1AF-7EDB-7221397C20F9}"/>
              </a:ext>
            </a:extLst>
          </p:cNvPr>
          <p:cNvSpPr txBox="1"/>
          <p:nvPr/>
        </p:nvSpPr>
        <p:spPr>
          <a:xfrm>
            <a:off x="3307229" y="2362901"/>
            <a:ext cx="1077675" cy="307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a:solidFill>
                  <a:srgbClr val="000000"/>
                </a:solidFill>
                <a:uFillTx/>
                <a:latin typeface="Century Gothic" pitchFamily="34"/>
              </a:rPr>
              <a:t>Sonic</a:t>
            </a:r>
            <a:endParaRPr lang="en-GB" sz="1400" b="0" i="0" u="none" strike="noStrike" kern="1200" cap="none" spc="0" baseline="0">
              <a:solidFill>
                <a:srgbClr val="000000"/>
              </a:solidFill>
              <a:uFillTx/>
              <a:latin typeface="Century Gothic" pitchFamily="34"/>
            </a:endParaRPr>
          </a:p>
        </p:txBody>
      </p:sp>
      <p:sp>
        <p:nvSpPr>
          <p:cNvPr id="20" name="TextBox 29">
            <a:extLst>
              <a:ext uri="{FF2B5EF4-FFF2-40B4-BE49-F238E27FC236}">
                <a16:creationId xmlns:a16="http://schemas.microsoft.com/office/drawing/2014/main" id="{1D5FE615-D7F4-43DF-DA27-E41D1CD3B218}"/>
              </a:ext>
            </a:extLst>
          </p:cNvPr>
          <p:cNvSpPr txBox="1"/>
          <p:nvPr/>
        </p:nvSpPr>
        <p:spPr>
          <a:xfrm>
            <a:off x="5279398" y="5294929"/>
            <a:ext cx="1595966" cy="52321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itchFamily="34"/>
              </a:rPr>
              <a:t>Affective, sexual-erotic</a:t>
            </a:r>
            <a:endParaRPr lang="en-GB" sz="1400" b="0" i="0" u="none" strike="noStrike" kern="1200" cap="none" spc="0" baseline="0" dirty="0">
              <a:solidFill>
                <a:srgbClr val="000000"/>
              </a:solidFill>
              <a:uFillTx/>
              <a:latin typeface="Century Gothic" pitchFamily="34"/>
            </a:endParaRPr>
          </a:p>
        </p:txBody>
      </p:sp>
      <p:sp>
        <p:nvSpPr>
          <p:cNvPr id="21" name="TextBox 29">
            <a:extLst>
              <a:ext uri="{FF2B5EF4-FFF2-40B4-BE49-F238E27FC236}">
                <a16:creationId xmlns:a16="http://schemas.microsoft.com/office/drawing/2014/main" id="{AD2A3536-09D9-BA2F-EA8C-5DB9C2DBEDFB}"/>
              </a:ext>
            </a:extLst>
          </p:cNvPr>
          <p:cNvSpPr txBox="1"/>
          <p:nvPr/>
        </p:nvSpPr>
        <p:spPr>
          <a:xfrm>
            <a:off x="7032248" y="3466627"/>
            <a:ext cx="1730008" cy="52321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itchFamily="34"/>
              </a:rPr>
              <a:t>Professional / Collaborative</a:t>
            </a:r>
            <a:endParaRPr lang="en-GB" sz="1400" b="0" i="0" u="none" strike="noStrike" kern="1200" cap="none" spc="0" baseline="0" dirty="0">
              <a:solidFill>
                <a:srgbClr val="000000"/>
              </a:solidFill>
              <a:uFillTx/>
              <a:latin typeface="Century Gothic" pitchFamily="34"/>
            </a:endParaRPr>
          </a:p>
        </p:txBody>
      </p:sp>
      <p:sp>
        <p:nvSpPr>
          <p:cNvPr id="22" name="TextBox 29">
            <a:extLst>
              <a:ext uri="{FF2B5EF4-FFF2-40B4-BE49-F238E27FC236}">
                <a16:creationId xmlns:a16="http://schemas.microsoft.com/office/drawing/2014/main" id="{91174F57-FC08-51A7-80DC-B6E3C50C7E55}"/>
              </a:ext>
            </a:extLst>
          </p:cNvPr>
          <p:cNvSpPr txBox="1"/>
          <p:nvPr/>
        </p:nvSpPr>
        <p:spPr>
          <a:xfrm>
            <a:off x="4044710" y="6135670"/>
            <a:ext cx="1353440" cy="307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itchFamily="34"/>
              </a:rPr>
              <a:t>Performative</a:t>
            </a:r>
            <a:endParaRPr lang="en-GB" sz="1400" b="0" i="0" u="none" strike="noStrike" kern="1200" cap="none" spc="0" baseline="0" dirty="0">
              <a:solidFill>
                <a:srgbClr val="000000"/>
              </a:solidFill>
              <a:uFillTx/>
              <a:latin typeface="Century Gothic" pitchFamily="34"/>
            </a:endParaRPr>
          </a:p>
        </p:txBody>
      </p:sp>
      <p:sp>
        <p:nvSpPr>
          <p:cNvPr id="23" name="TextBox 29">
            <a:extLst>
              <a:ext uri="{FF2B5EF4-FFF2-40B4-BE49-F238E27FC236}">
                <a16:creationId xmlns:a16="http://schemas.microsoft.com/office/drawing/2014/main" id="{EF85298B-03A9-6DC9-7E5A-C1A5D7E0F572}"/>
              </a:ext>
            </a:extLst>
          </p:cNvPr>
          <p:cNvSpPr txBox="1"/>
          <p:nvPr/>
        </p:nvSpPr>
        <p:spPr>
          <a:xfrm>
            <a:off x="4320475" y="2378884"/>
            <a:ext cx="1077675" cy="307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a:solidFill>
                  <a:srgbClr val="000000"/>
                </a:solidFill>
                <a:uFillTx/>
                <a:latin typeface="Century Gothic" pitchFamily="34"/>
              </a:rPr>
              <a:t>Visual</a:t>
            </a:r>
            <a:endParaRPr lang="en-GB" sz="1400" b="0" i="0" u="none" strike="noStrike" kern="1200" cap="none" spc="0" baseline="0">
              <a:solidFill>
                <a:srgbClr val="000000"/>
              </a:solidFill>
              <a:uFillTx/>
              <a:latin typeface="Century Gothic" pitchFamily="34"/>
            </a:endParaRPr>
          </a:p>
        </p:txBody>
      </p:sp>
      <p:pic>
        <p:nvPicPr>
          <p:cNvPr id="24" name="Graphic 36" descr="Speakers outline">
            <a:extLst>
              <a:ext uri="{FF2B5EF4-FFF2-40B4-BE49-F238E27FC236}">
                <a16:creationId xmlns:a16="http://schemas.microsoft.com/office/drawing/2014/main" id="{D42ED70A-F98F-9D53-F3EF-D0CA8D2328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39834" y="2745504"/>
            <a:ext cx="617366" cy="617366"/>
          </a:xfrm>
          <a:prstGeom prst="rect">
            <a:avLst/>
          </a:prstGeom>
          <a:noFill/>
          <a:ln cap="flat">
            <a:noFill/>
          </a:ln>
        </p:spPr>
      </p:pic>
      <p:pic>
        <p:nvPicPr>
          <p:cNvPr id="25" name="Graphic 42" descr="Fireworks outline">
            <a:extLst>
              <a:ext uri="{FF2B5EF4-FFF2-40B4-BE49-F238E27FC236}">
                <a16:creationId xmlns:a16="http://schemas.microsoft.com/office/drawing/2014/main" id="{A336782A-C325-78DF-FFBD-14F3872870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77248" y="2761488"/>
            <a:ext cx="617366" cy="617366"/>
          </a:xfrm>
          <a:prstGeom prst="rect">
            <a:avLst/>
          </a:prstGeom>
          <a:noFill/>
          <a:ln cap="flat">
            <a:noFill/>
          </a:ln>
        </p:spPr>
      </p:pic>
      <p:pic>
        <p:nvPicPr>
          <p:cNvPr id="26" name="Graphic 46" descr="Medicine outline">
            <a:extLst>
              <a:ext uri="{FF2B5EF4-FFF2-40B4-BE49-F238E27FC236}">
                <a16:creationId xmlns:a16="http://schemas.microsoft.com/office/drawing/2014/main" id="{5A29DA5F-6D31-51D4-D5A0-593AFDCFED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54347" y="3966209"/>
            <a:ext cx="457355" cy="457355"/>
          </a:xfrm>
          <a:prstGeom prst="rect">
            <a:avLst/>
          </a:prstGeom>
          <a:noFill/>
          <a:ln cap="flat">
            <a:noFill/>
          </a:ln>
        </p:spPr>
      </p:pic>
      <p:pic>
        <p:nvPicPr>
          <p:cNvPr id="27" name="Graphic 48" descr="Sparkling Heart outline">
            <a:extLst>
              <a:ext uri="{FF2B5EF4-FFF2-40B4-BE49-F238E27FC236}">
                <a16:creationId xmlns:a16="http://schemas.microsoft.com/office/drawing/2014/main" id="{64801B34-AD5A-E5DF-A6CC-123676D1BD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98334" y="2829958"/>
            <a:ext cx="522469" cy="522469"/>
          </a:xfrm>
          <a:prstGeom prst="rect">
            <a:avLst/>
          </a:prstGeom>
          <a:noFill/>
          <a:ln cap="flat">
            <a:noFill/>
          </a:ln>
        </p:spPr>
      </p:pic>
      <p:pic>
        <p:nvPicPr>
          <p:cNvPr id="28" name="Graphic 52" descr="Social network outline">
            <a:extLst>
              <a:ext uri="{FF2B5EF4-FFF2-40B4-BE49-F238E27FC236}">
                <a16:creationId xmlns:a16="http://schemas.microsoft.com/office/drawing/2014/main" id="{F4F2467C-EFC6-CA7A-DFC5-98ADEE6A9C9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26539" y="2742340"/>
            <a:ext cx="527736" cy="527736"/>
          </a:xfrm>
          <a:prstGeom prst="rect">
            <a:avLst/>
          </a:prstGeom>
          <a:noFill/>
          <a:ln cap="flat">
            <a:noFill/>
          </a:ln>
        </p:spPr>
      </p:pic>
      <p:sp>
        <p:nvSpPr>
          <p:cNvPr id="29" name="TextBox 29">
            <a:extLst>
              <a:ext uri="{FF2B5EF4-FFF2-40B4-BE49-F238E27FC236}">
                <a16:creationId xmlns:a16="http://schemas.microsoft.com/office/drawing/2014/main" id="{846FE99C-5B6A-A4A3-6D0B-C7E83258A52A}"/>
              </a:ext>
            </a:extLst>
          </p:cNvPr>
          <p:cNvSpPr txBox="1"/>
          <p:nvPr/>
        </p:nvSpPr>
        <p:spPr>
          <a:xfrm>
            <a:off x="7394487" y="2434562"/>
            <a:ext cx="1756498" cy="307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a:solidFill>
                  <a:srgbClr val="000000"/>
                </a:solidFill>
                <a:uFillTx/>
                <a:latin typeface="Century Gothic" pitchFamily="34"/>
              </a:rPr>
              <a:t>Social</a:t>
            </a:r>
            <a:endParaRPr lang="en-GB" sz="1400" b="0" i="0" u="none" strike="noStrike" kern="1200" cap="none" spc="0" baseline="0">
              <a:solidFill>
                <a:srgbClr val="000000"/>
              </a:solidFill>
              <a:uFillTx/>
              <a:latin typeface="Century Gothic" pitchFamily="34"/>
            </a:endParaRPr>
          </a:p>
        </p:txBody>
      </p:sp>
      <p:pic>
        <p:nvPicPr>
          <p:cNvPr id="30" name="Graphic 55" descr="Connections outline">
            <a:extLst>
              <a:ext uri="{FF2B5EF4-FFF2-40B4-BE49-F238E27FC236}">
                <a16:creationId xmlns:a16="http://schemas.microsoft.com/office/drawing/2014/main" id="{3DC32C64-AC26-36AD-D2ED-6FCC02994F4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580293" y="4076157"/>
            <a:ext cx="633907" cy="633907"/>
          </a:xfrm>
          <a:prstGeom prst="rect">
            <a:avLst/>
          </a:prstGeom>
          <a:noFill/>
          <a:ln cap="flat">
            <a:noFill/>
          </a:ln>
        </p:spPr>
      </p:pic>
      <p:sp>
        <p:nvSpPr>
          <p:cNvPr id="31" name="TextBox 29">
            <a:extLst>
              <a:ext uri="{FF2B5EF4-FFF2-40B4-BE49-F238E27FC236}">
                <a16:creationId xmlns:a16="http://schemas.microsoft.com/office/drawing/2014/main" id="{40AF8594-57C3-F18F-2625-E4BA15B07EFB}"/>
              </a:ext>
            </a:extLst>
          </p:cNvPr>
          <p:cNvSpPr txBox="1"/>
          <p:nvPr/>
        </p:nvSpPr>
        <p:spPr>
          <a:xfrm>
            <a:off x="4705363" y="1213124"/>
            <a:ext cx="2826456" cy="52322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itchFamily="34"/>
              </a:rPr>
              <a:t>Queer politics, feminism, socialist activism, futurism</a:t>
            </a:r>
            <a:endParaRPr lang="en-GB" sz="1400" b="0" i="0" u="none" strike="noStrike" kern="1200" cap="none" spc="0" baseline="0" dirty="0">
              <a:solidFill>
                <a:srgbClr val="000000"/>
              </a:solidFill>
              <a:uFillTx/>
              <a:latin typeface="Century Gothic" pitchFamily="34"/>
            </a:endParaRPr>
          </a:p>
        </p:txBody>
      </p:sp>
      <p:cxnSp>
        <p:nvCxnSpPr>
          <p:cNvPr id="32" name="Straight Arrow Connector 1066">
            <a:extLst>
              <a:ext uri="{FF2B5EF4-FFF2-40B4-BE49-F238E27FC236}">
                <a16:creationId xmlns:a16="http://schemas.microsoft.com/office/drawing/2014/main" id="{3B92030E-0139-B778-768F-019B2CE6FDB3}"/>
              </a:ext>
            </a:extLst>
          </p:cNvPr>
          <p:cNvCxnSpPr>
            <a:cxnSpLocks/>
            <a:endCxn id="33" idx="1"/>
          </p:cNvCxnSpPr>
          <p:nvPr/>
        </p:nvCxnSpPr>
        <p:spPr>
          <a:xfrm>
            <a:off x="1821543" y="5927396"/>
            <a:ext cx="6882084" cy="0"/>
          </a:xfrm>
          <a:prstGeom prst="straightConnector1">
            <a:avLst/>
          </a:prstGeom>
          <a:noFill/>
          <a:ln w="6345" cap="flat">
            <a:solidFill>
              <a:srgbClr val="FF0000"/>
            </a:solidFill>
            <a:prstDash val="solid"/>
            <a:miter/>
            <a:tailEnd type="arrow"/>
          </a:ln>
        </p:spPr>
      </p:cxnSp>
      <p:sp>
        <p:nvSpPr>
          <p:cNvPr id="33" name="TextBox 29">
            <a:extLst>
              <a:ext uri="{FF2B5EF4-FFF2-40B4-BE49-F238E27FC236}">
                <a16:creationId xmlns:a16="http://schemas.microsoft.com/office/drawing/2014/main" id="{459CCBA4-7DC9-03D8-1166-C8772C7E8C6E}"/>
              </a:ext>
            </a:extLst>
          </p:cNvPr>
          <p:cNvSpPr txBox="1"/>
          <p:nvPr/>
        </p:nvSpPr>
        <p:spPr>
          <a:xfrm>
            <a:off x="8703627" y="5342620"/>
            <a:ext cx="3223707" cy="116955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0" cap="none" spc="0" baseline="0" dirty="0">
                <a:solidFill>
                  <a:srgbClr val="000000"/>
                </a:solidFill>
                <a:uFillTx/>
                <a:latin typeface="Century Gothic" pitchFamily="34"/>
              </a:rPr>
              <a:t>Body transforms </a:t>
            </a:r>
            <a:r>
              <a:rPr lang="en-GB" sz="1400" b="0" i="0" u="none" strike="noStrike" kern="0" cap="none" spc="0" baseline="0" dirty="0">
                <a:solidFill>
                  <a:srgbClr val="000000"/>
                </a:solidFill>
                <a:uFillTx/>
                <a:latin typeface="Century Gothic" pitchFamily="34"/>
              </a:rPr>
              <a:t>as it </a:t>
            </a:r>
            <a:r>
              <a:rPr lang="en-GB" sz="1400" b="0" i="1" u="none" strike="noStrike" kern="0" cap="none" spc="0" baseline="0" dirty="0">
                <a:solidFill>
                  <a:srgbClr val="FF0000"/>
                </a:solidFill>
                <a:uFillTx/>
                <a:latin typeface="Century Gothic" pitchFamily="34"/>
              </a:rPr>
              <a:t>aligns</a:t>
            </a:r>
            <a:endParaRPr lang="en-GB" sz="1400" i="1" dirty="0">
              <a:solidFill>
                <a:srgbClr val="FF0000"/>
              </a:solidFill>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u="none" strike="noStrike" kern="0" cap="none" spc="0" baseline="0" dirty="0">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kern="0" dirty="0">
                <a:latin typeface="Century Gothic" pitchFamily="34"/>
              </a:rPr>
              <a:t>Body </a:t>
            </a:r>
            <a:r>
              <a:rPr lang="en-GB" sz="1400" i="1" kern="0" dirty="0">
                <a:solidFill>
                  <a:srgbClr val="FF0000"/>
                </a:solidFill>
                <a:latin typeface="Century Gothic" pitchFamily="34"/>
              </a:rPr>
              <a:t>takes shape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u="none" strike="noStrike" kern="0" cap="none" spc="0" baseline="0" dirty="0">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kern="0" dirty="0">
                <a:solidFill>
                  <a:srgbClr val="FF0000"/>
                </a:solidFill>
                <a:latin typeface="Century Gothic" pitchFamily="34"/>
              </a:rPr>
              <a:t>Well-being</a:t>
            </a:r>
            <a:endParaRPr lang="en-GB" sz="1400" b="0" u="none" strike="noStrike" kern="0" cap="none" spc="0" baseline="0" dirty="0">
              <a:solidFill>
                <a:srgbClr val="FF0000"/>
              </a:solidFill>
              <a:uFillTx/>
              <a:latin typeface="Century Gothic" pitchFamily="34"/>
            </a:endParaRPr>
          </a:p>
        </p:txBody>
      </p:sp>
      <p:grpSp>
        <p:nvGrpSpPr>
          <p:cNvPr id="44" name="Group 38">
            <a:extLst>
              <a:ext uri="{FF2B5EF4-FFF2-40B4-BE49-F238E27FC236}">
                <a16:creationId xmlns:a16="http://schemas.microsoft.com/office/drawing/2014/main" id="{2BF218CC-ADB6-A6CA-90DB-95839071A534}"/>
              </a:ext>
            </a:extLst>
          </p:cNvPr>
          <p:cNvGrpSpPr/>
          <p:nvPr/>
        </p:nvGrpSpPr>
        <p:grpSpPr>
          <a:xfrm>
            <a:off x="3429397" y="2950000"/>
            <a:ext cx="5503161" cy="1845085"/>
            <a:chOff x="2696766" y="2634075"/>
            <a:chExt cx="5503161" cy="1845085"/>
          </a:xfrm>
        </p:grpSpPr>
        <p:cxnSp>
          <p:nvCxnSpPr>
            <p:cNvPr id="45" name="Straight Arrow Connector 13">
              <a:extLst>
                <a:ext uri="{FF2B5EF4-FFF2-40B4-BE49-F238E27FC236}">
                  <a16:creationId xmlns:a16="http://schemas.microsoft.com/office/drawing/2014/main" id="{FBE69A39-BDA8-C914-D266-DF6411AC1B06}"/>
                </a:ext>
              </a:extLst>
            </p:cNvPr>
            <p:cNvCxnSpPr/>
            <p:nvPr/>
          </p:nvCxnSpPr>
          <p:spPr>
            <a:xfrm flipV="1">
              <a:off x="2696766" y="3759619"/>
              <a:ext cx="749013" cy="719541"/>
            </a:xfrm>
            <a:prstGeom prst="straightConnector1">
              <a:avLst/>
            </a:prstGeom>
            <a:noFill/>
            <a:ln w="6345" cap="flat">
              <a:solidFill>
                <a:srgbClr val="000000"/>
              </a:solidFill>
              <a:prstDash val="solid"/>
              <a:miter/>
              <a:tailEnd type="arrow"/>
            </a:ln>
          </p:spPr>
        </p:cxnSp>
        <p:cxnSp>
          <p:nvCxnSpPr>
            <p:cNvPr id="46" name="Straight Arrow Connector 14">
              <a:extLst>
                <a:ext uri="{FF2B5EF4-FFF2-40B4-BE49-F238E27FC236}">
                  <a16:creationId xmlns:a16="http://schemas.microsoft.com/office/drawing/2014/main" id="{41ED4DE9-90EB-D5E1-9990-9BFD046C9240}"/>
                </a:ext>
              </a:extLst>
            </p:cNvPr>
            <p:cNvCxnSpPr/>
            <p:nvPr/>
          </p:nvCxnSpPr>
          <p:spPr>
            <a:xfrm>
              <a:off x="3445779" y="3759619"/>
              <a:ext cx="628887" cy="311143"/>
            </a:xfrm>
            <a:prstGeom prst="straightConnector1">
              <a:avLst/>
            </a:prstGeom>
            <a:noFill/>
            <a:ln w="6345" cap="flat">
              <a:solidFill>
                <a:srgbClr val="000000"/>
              </a:solidFill>
              <a:prstDash val="solid"/>
              <a:miter/>
              <a:tailEnd type="arrow"/>
            </a:ln>
          </p:spPr>
        </p:cxnSp>
        <p:cxnSp>
          <p:nvCxnSpPr>
            <p:cNvPr id="47" name="Straight Arrow Connector 16">
              <a:extLst>
                <a:ext uri="{FF2B5EF4-FFF2-40B4-BE49-F238E27FC236}">
                  <a16:creationId xmlns:a16="http://schemas.microsoft.com/office/drawing/2014/main" id="{DA82F827-2AA0-4B1B-E47A-879A6145DEF8}"/>
                </a:ext>
              </a:extLst>
            </p:cNvPr>
            <p:cNvCxnSpPr/>
            <p:nvPr/>
          </p:nvCxnSpPr>
          <p:spPr>
            <a:xfrm flipV="1">
              <a:off x="4074666" y="3598136"/>
              <a:ext cx="0" cy="472626"/>
            </a:xfrm>
            <a:prstGeom prst="straightConnector1">
              <a:avLst/>
            </a:prstGeom>
            <a:noFill/>
            <a:ln w="6345" cap="flat">
              <a:solidFill>
                <a:srgbClr val="000000"/>
              </a:solidFill>
              <a:prstDash val="solid"/>
              <a:miter/>
              <a:tailEnd type="arrow"/>
            </a:ln>
          </p:spPr>
        </p:cxnSp>
        <p:cxnSp>
          <p:nvCxnSpPr>
            <p:cNvPr id="48" name="Straight Arrow Connector 18">
              <a:extLst>
                <a:ext uri="{FF2B5EF4-FFF2-40B4-BE49-F238E27FC236}">
                  <a16:creationId xmlns:a16="http://schemas.microsoft.com/office/drawing/2014/main" id="{5D3BFF2F-1F48-2DE3-23BF-32D5E01C1E2B}"/>
                </a:ext>
              </a:extLst>
            </p:cNvPr>
            <p:cNvCxnSpPr/>
            <p:nvPr/>
          </p:nvCxnSpPr>
          <p:spPr>
            <a:xfrm>
              <a:off x="4085081" y="3598136"/>
              <a:ext cx="749488" cy="161483"/>
            </a:xfrm>
            <a:prstGeom prst="straightConnector1">
              <a:avLst/>
            </a:prstGeom>
            <a:noFill/>
            <a:ln w="6345" cap="flat">
              <a:solidFill>
                <a:srgbClr val="000000"/>
              </a:solidFill>
              <a:prstDash val="solid"/>
              <a:miter/>
              <a:tailEnd type="arrow"/>
            </a:ln>
          </p:spPr>
        </p:cxnSp>
        <p:cxnSp>
          <p:nvCxnSpPr>
            <p:cNvPr id="49" name="Straight Arrow Connector 20">
              <a:extLst>
                <a:ext uri="{FF2B5EF4-FFF2-40B4-BE49-F238E27FC236}">
                  <a16:creationId xmlns:a16="http://schemas.microsoft.com/office/drawing/2014/main" id="{54B98CEB-161F-9848-DD0B-ED1244B01416}"/>
                </a:ext>
              </a:extLst>
            </p:cNvPr>
            <p:cNvCxnSpPr/>
            <p:nvPr/>
          </p:nvCxnSpPr>
          <p:spPr>
            <a:xfrm flipV="1">
              <a:off x="4813145" y="2634075"/>
              <a:ext cx="1063210" cy="1125544"/>
            </a:xfrm>
            <a:prstGeom prst="straightConnector1">
              <a:avLst/>
            </a:prstGeom>
            <a:noFill/>
            <a:ln w="6345" cap="flat">
              <a:solidFill>
                <a:srgbClr val="000000"/>
              </a:solidFill>
              <a:prstDash val="solid"/>
              <a:miter/>
              <a:tailEnd type="arrow"/>
            </a:ln>
          </p:spPr>
        </p:cxnSp>
        <p:cxnSp>
          <p:nvCxnSpPr>
            <p:cNvPr id="50" name="Straight Arrow Connector 22">
              <a:extLst>
                <a:ext uri="{FF2B5EF4-FFF2-40B4-BE49-F238E27FC236}">
                  <a16:creationId xmlns:a16="http://schemas.microsoft.com/office/drawing/2014/main" id="{C7AD9D42-AB08-DFAB-BCCE-79764B988A22}"/>
                </a:ext>
              </a:extLst>
            </p:cNvPr>
            <p:cNvCxnSpPr/>
            <p:nvPr/>
          </p:nvCxnSpPr>
          <p:spPr>
            <a:xfrm flipH="1">
              <a:off x="5471431" y="2672151"/>
              <a:ext cx="373221" cy="1651214"/>
            </a:xfrm>
            <a:prstGeom prst="straightConnector1">
              <a:avLst/>
            </a:prstGeom>
            <a:noFill/>
            <a:ln w="6345" cap="flat">
              <a:solidFill>
                <a:srgbClr val="000000"/>
              </a:solidFill>
              <a:prstDash val="solid"/>
              <a:miter/>
              <a:tailEnd type="arrow"/>
            </a:ln>
          </p:spPr>
        </p:cxnSp>
        <p:cxnSp>
          <p:nvCxnSpPr>
            <p:cNvPr id="51" name="Straight Arrow Connector 24">
              <a:extLst>
                <a:ext uri="{FF2B5EF4-FFF2-40B4-BE49-F238E27FC236}">
                  <a16:creationId xmlns:a16="http://schemas.microsoft.com/office/drawing/2014/main" id="{D43C0BE7-61C6-0DAD-F4FB-6C2C86794AC6}"/>
                </a:ext>
              </a:extLst>
            </p:cNvPr>
            <p:cNvCxnSpPr/>
            <p:nvPr/>
          </p:nvCxnSpPr>
          <p:spPr>
            <a:xfrm flipV="1">
              <a:off x="5481837" y="3729444"/>
              <a:ext cx="1163162" cy="552069"/>
            </a:xfrm>
            <a:prstGeom prst="straightConnector1">
              <a:avLst/>
            </a:prstGeom>
            <a:noFill/>
            <a:ln w="6345" cap="flat">
              <a:solidFill>
                <a:srgbClr val="000000"/>
              </a:solidFill>
              <a:prstDash val="solid"/>
              <a:miter/>
              <a:tailEnd type="arrow"/>
            </a:ln>
          </p:spPr>
        </p:cxnSp>
        <p:cxnSp>
          <p:nvCxnSpPr>
            <p:cNvPr id="52" name="Straight Arrow Connector 26">
              <a:extLst>
                <a:ext uri="{FF2B5EF4-FFF2-40B4-BE49-F238E27FC236}">
                  <a16:creationId xmlns:a16="http://schemas.microsoft.com/office/drawing/2014/main" id="{0F860AA4-A038-8D06-9052-B7B051ADE37C}"/>
                </a:ext>
              </a:extLst>
            </p:cNvPr>
            <p:cNvCxnSpPr/>
            <p:nvPr/>
          </p:nvCxnSpPr>
          <p:spPr>
            <a:xfrm>
              <a:off x="6644999" y="3744111"/>
              <a:ext cx="1123203" cy="15508"/>
            </a:xfrm>
            <a:prstGeom prst="straightConnector1">
              <a:avLst/>
            </a:prstGeom>
            <a:noFill/>
            <a:ln w="6345" cap="flat">
              <a:solidFill>
                <a:srgbClr val="000000"/>
              </a:solidFill>
              <a:prstDash val="solid"/>
              <a:miter/>
              <a:tailEnd type="arrow"/>
            </a:ln>
          </p:spPr>
        </p:cxnSp>
        <p:cxnSp>
          <p:nvCxnSpPr>
            <p:cNvPr id="53" name="Straight Arrow Connector 52">
              <a:extLst>
                <a:ext uri="{FF2B5EF4-FFF2-40B4-BE49-F238E27FC236}">
                  <a16:creationId xmlns:a16="http://schemas.microsoft.com/office/drawing/2014/main" id="{0260F31A-D03D-BB7E-1FCB-2A1950C40B39}"/>
                </a:ext>
              </a:extLst>
            </p:cNvPr>
            <p:cNvCxnSpPr/>
            <p:nvPr/>
          </p:nvCxnSpPr>
          <p:spPr>
            <a:xfrm flipV="1">
              <a:off x="7713037" y="3028264"/>
              <a:ext cx="486890" cy="738259"/>
            </a:xfrm>
            <a:prstGeom prst="straightConnector1">
              <a:avLst/>
            </a:prstGeom>
            <a:noFill/>
            <a:ln w="6345" cap="flat">
              <a:solidFill>
                <a:srgbClr val="000000"/>
              </a:solidFill>
              <a:prstDash val="solid"/>
              <a:miter/>
              <a:tailEnd type="arrow"/>
            </a:ln>
          </p:spPr>
        </p:cxnSp>
      </p:grpSp>
      <p:sp>
        <p:nvSpPr>
          <p:cNvPr id="54" name="TextBox 29">
            <a:extLst>
              <a:ext uri="{FF2B5EF4-FFF2-40B4-BE49-F238E27FC236}">
                <a16:creationId xmlns:a16="http://schemas.microsoft.com/office/drawing/2014/main" id="{A061D415-E685-0EFE-0D1C-8D5DCBEF43CC}"/>
              </a:ext>
            </a:extLst>
          </p:cNvPr>
          <p:cNvSpPr txBox="1"/>
          <p:nvPr/>
        </p:nvSpPr>
        <p:spPr>
          <a:xfrm>
            <a:off x="6301280" y="6082470"/>
            <a:ext cx="1595966" cy="307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Century Gothic" pitchFamily="34"/>
              </a:rPr>
              <a:t>Political</a:t>
            </a:r>
            <a:endParaRPr lang="en-GB" sz="1400" b="0" i="0" u="none" strike="noStrike" kern="1200" cap="none" spc="0" baseline="0" dirty="0">
              <a:solidFill>
                <a:srgbClr val="000000"/>
              </a:solidFill>
              <a:uFillTx/>
              <a:latin typeface="Century Gothic" pitchFamily="34"/>
            </a:endParaRPr>
          </a:p>
        </p:txBody>
      </p:sp>
      <p:pic>
        <p:nvPicPr>
          <p:cNvPr id="56" name="Graphic 55" descr="Umbrella outline">
            <a:extLst>
              <a:ext uri="{FF2B5EF4-FFF2-40B4-BE49-F238E27FC236}">
                <a16:creationId xmlns:a16="http://schemas.microsoft.com/office/drawing/2014/main" id="{5977DA35-CE8D-1BDB-24E5-D3DA6A83EDA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638800" y="251006"/>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6" grpId="0"/>
      <p:bldP spid="17" grpId="0"/>
      <p:bldP spid="18" grpId="0"/>
      <p:bldP spid="19" grpId="0"/>
      <p:bldP spid="20" grpId="0"/>
      <p:bldP spid="21" grpId="0"/>
      <p:bldP spid="22" grpId="0"/>
      <p:bldP spid="23" grpId="0"/>
      <p:bldP spid="29" grpId="0"/>
      <p:bldP spid="31" grpId="0"/>
      <p:bldP spid="33" grpId="0"/>
      <p:bldP spid="54" grpId="0"/>
    </p:bldLst>
  </p:timing>
</p:sld>
</file>

<file path=ppt/theme/theme1.xml><?xml version="1.0" encoding="utf-8"?>
<a:theme xmlns:a="http://schemas.openxmlformats.org/drawingml/2006/main" name="StreetscapeVT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2718</TotalTime>
  <Words>2303</Words>
  <Application>Microsoft Office PowerPoint</Application>
  <PresentationFormat>Widescreen</PresentationFormat>
  <Paragraphs>393</Paragraphs>
  <Slides>19</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Century Gothic</vt:lpstr>
      <vt:lpstr>Consolas</vt:lpstr>
      <vt:lpstr>Franklin Gothic Heavy</vt:lpstr>
      <vt:lpstr>StreetscapeVTI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Juan Sebastián Gómez García</dc:creator>
  <cp:lastModifiedBy>Juan Sebastián Gómez García</cp:lastModifiedBy>
  <cp:revision>59</cp:revision>
  <dcterms:created xsi:type="dcterms:W3CDTF">2023-06-28T09:33:05Z</dcterms:created>
  <dcterms:modified xsi:type="dcterms:W3CDTF">2023-07-02T19:44:29Z</dcterms:modified>
</cp:coreProperties>
</file>